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346" r:id="rId3"/>
    <p:sldId id="348" r:id="rId4"/>
    <p:sldId id="356" r:id="rId5"/>
    <p:sldId id="349" r:id="rId6"/>
    <p:sldId id="357" r:id="rId7"/>
    <p:sldId id="347" r:id="rId8"/>
    <p:sldId id="351" r:id="rId9"/>
    <p:sldId id="352" r:id="rId10"/>
    <p:sldId id="353" r:id="rId11"/>
    <p:sldId id="354" r:id="rId12"/>
    <p:sldId id="355" r:id="rId13"/>
    <p:sldId id="360" r:id="rId14"/>
    <p:sldId id="358" r:id="rId15"/>
    <p:sldId id="359" r:id="rId16"/>
    <p:sldId id="258" r:id="rId17"/>
  </p:sldIdLst>
  <p:sldSz cx="12192000" cy="6858000"/>
  <p:notesSz cx="6810375" cy="994251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Panton Bold" panose="020B0604020202020204" charset="0"/>
      <p:bold r:id="rId26"/>
    </p:embeddedFont>
    <p:embeddedFont>
      <p:font typeface="Panton SemiBold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Panton" panose="020B0604020202020204" charset="0"/>
      <p:regular r:id="rId35"/>
      <p:bold r:id="rId36"/>
      <p:italic r:id="rId37"/>
      <p:boldItalic r:id="rId38"/>
    </p:embeddedFont>
    <p:embeddedFont>
      <p:font typeface="Bahnschrift SemiLight" panose="020B0502040204020203" pitchFamily="34" charset="0"/>
      <p:regular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8A"/>
    <a:srgbClr val="E73136"/>
    <a:srgbClr val="C2250F"/>
    <a:srgbClr val="007DC2"/>
    <a:srgbClr val="B7E5FF"/>
    <a:srgbClr val="E9EEF1"/>
    <a:srgbClr val="E53014"/>
    <a:srgbClr val="F5F5F5"/>
    <a:srgbClr val="F8F8F8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3936" autoAdjust="0"/>
  </p:normalViewPr>
  <p:slideViewPr>
    <p:cSldViewPr snapToGrid="0">
      <p:cViewPr>
        <p:scale>
          <a:sx n="66" d="100"/>
          <a:sy n="66" d="100"/>
        </p:scale>
        <p:origin x="-2514" y="-1044"/>
      </p:cViewPr>
      <p:guideLst>
        <p:guide orient="horz" pos="323"/>
        <p:guide orient="horz" pos="913"/>
        <p:guide orient="horz" pos="3986"/>
        <p:guide orient="horz" pos="3589"/>
        <p:guide pos="325"/>
        <p:guide pos="7333"/>
        <p:guide pos="7673"/>
        <p:guide pos="516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5315644048404"/>
          <c:y val="3.759284222248787E-2"/>
          <c:w val="0.87664684355951594"/>
          <c:h val="0.71229665941021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numFmt formatCode="#,##0\ &quot;₽&quot;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
Средства субвенций на осуществление отдельных государственных полномочий ЛО по проведению информационно-аналитического наблюдения за осуществлением торговой деятельности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5312300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numFmt formatCode="#,##0\ &quot;₽&quot;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
Средства субвенций на осуществление отдельных государственных полномочий ЛО по проведению информационно-аналитического наблюдения за осуществлением торговой деятельности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6081800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numFmt formatCode="#,##0\ &quot;₽&quot;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
Средства субвенций на осуществление отдельных государственных полномочий ЛО по проведению информационно-аналитического наблюдения за осуществлением торговой деятельности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8084500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20000"/>
        <c:axId val="69359808"/>
      </c:barChart>
      <c:catAx>
        <c:axId val="4512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9359808"/>
        <c:crosses val="autoZero"/>
        <c:auto val="1"/>
        <c:lblAlgn val="ctr"/>
        <c:lblOffset val="100"/>
        <c:noMultiLvlLbl val="0"/>
      </c:catAx>
      <c:valAx>
        <c:axId val="6935980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4512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77353165725312"/>
          <c:y val="0.72204253675938568"/>
          <c:w val="0.68944635838506463"/>
          <c:h val="0.12578587539873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2B328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07436-7B2F-4DEE-91F2-474715898BA1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7B80-AFF6-4B89-874A-FC878A322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2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10.06.2026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B44A-2A57-334E-9DB0-B83F63683EA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9076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3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B44A-2A57-334E-9DB0-B83F63683EA5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389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0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70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4EF91-FC9D-52CB-8752-9E72E7652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-2856443"/>
            <a:ext cx="12192000" cy="6659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68B3A7-F6A5-B3EF-0B1B-2BD8D307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25B868-6340-D21D-18E2-7EAE86554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15A07-25C0-1ED2-5EC3-52646CC3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6E31-28DF-4ECD-8F9D-B49A78E126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D32AB-DCA3-DA0A-5294-EAB50F49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3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xmlns="" id="{2F4E68B2-536E-B2A8-0785-11C22B3BC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b="63697"/>
          <a:stretch/>
        </p:blipFill>
        <p:spPr>
          <a:xfrm>
            <a:off x="3348196" y="5658701"/>
            <a:ext cx="8834930" cy="121654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247E3093-A6AC-3F5F-E725-50E8FE471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152" t="93713" r="1318"/>
          <a:stretch/>
        </p:blipFill>
        <p:spPr>
          <a:xfrm>
            <a:off x="1" y="0"/>
            <a:ext cx="12192000" cy="185160"/>
          </a:xfrm>
          <a:prstGeom prst="rect">
            <a:avLst/>
          </a:pr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xmlns="" id="{28473ADB-510C-2812-D343-F5CE561D4D83}"/>
              </a:ext>
            </a:extLst>
          </p:cNvPr>
          <p:cNvSpPr/>
          <p:nvPr userDrawn="1"/>
        </p:nvSpPr>
        <p:spPr>
          <a:xfrm>
            <a:off x="1" y="5862918"/>
            <a:ext cx="1108038" cy="101375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6DA18-B14F-CAC2-450B-DCE653AC8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  <a:latin typeface="Panton Bold" panose="00000800000000000000" pitchFamily="2" charset="-52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8232C-212D-344F-C183-7A2ED16E3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124"/>
            <a:ext cx="10515600" cy="4351338"/>
          </a:xfrm>
        </p:spPr>
        <p:txBody>
          <a:bodyPr/>
          <a:lstStyle>
            <a:lvl1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1pPr>
            <a:lvl2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2pPr>
            <a:lvl3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3pPr>
            <a:lvl4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4pPr>
            <a:lvl5pPr>
              <a:defRPr>
                <a:solidFill>
                  <a:srgbClr val="0DADCE"/>
                </a:solidFill>
                <a:latin typeface="Panton" panose="00000500000000000000" pitchFamily="2" charset="-52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130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1D59E-59A6-190D-EDBA-B205F4EE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453E92-4D60-66C4-E536-D519E4E49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9EB1E-32E1-D677-94C8-237A1040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64F-FA7E-494A-B9FA-26E978F48E3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19B6D-444A-1393-E517-D48FDFB32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42F2B-AC9F-0632-302D-5CA739B2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3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15683-D2D8-B583-1F6E-36F1EB57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A5ADD-DFE4-92CB-4C49-0D795F466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65892-2FF0-BFF0-5E48-D60782889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DFAF0D-B720-2E83-D112-0E88260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152E-BBF1-421B-85C0-AC9CB5AF65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CE516B-DCD4-3A8B-8483-37D90F9A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3B0999-E53D-EDCC-5BDF-583FDA0E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9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E8489-31A3-9440-1C55-02E75A62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582E4-F836-E784-FA27-09D177D93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8A5789-148E-9F6E-FC72-43407D48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032A60-47B8-0026-2930-2207ED78B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DBEDE4-315F-EE3B-1F29-B57CAEC2A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761EF8-ADC1-3495-42DF-EC92FD03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5B17-A585-4B44-9574-10C44C26EC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B68231-9521-6BA0-8A88-FB539AE6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5EDAFF-E90C-8B38-9DC4-A8AC38D4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04C2C-A7CA-5117-CE55-5317120C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7DA5EE9-B7C6-D85F-8DD9-68B9F3B1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5DD8-1A1E-486F-A8B8-59EDC69B18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6F588E-5A5A-331B-8BD8-18E00BAA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DBD13B-73CF-7D82-0519-EFA227B4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0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70CC518-079C-627F-8DF9-CBDB4217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51D9-F559-41B3-AA21-CCC5DEDEC0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4DD6F4-EC50-4250-1309-79C8F15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8E8B08-78BF-24E4-DEE9-80E3353B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C1678-2182-3E22-B3E5-EE71E793A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DD111-85A4-7F36-7CAC-11E4464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B13F9B-7583-F6C5-4571-5F8DC1302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671CA2-F058-C7FA-E2FA-6C187C1A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2436E-04B1-40D5-995D-5F0A224B8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8FF8E9-7DAD-EB64-6621-12FB8A2C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DCB3F1-4E20-E759-2C0C-EF198A5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4D603-C410-747E-88B1-ED622578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8DC91F-B272-7388-D12C-CD8A8D226A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BD80DE-757F-5032-DB71-BEC259AB3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F18109-8B49-30CF-AF84-B9EBA330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BD46-D617-45FC-952B-E7F22BD2A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515932-0799-4ED2-08AD-CF613C711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957964-A3C7-BC23-479A-65B64DC3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08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C31BED-4643-84FE-C5D9-2DD79F8A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BBD520-4BA3-09B2-19D9-E38026AFE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8A3245-CAF1-87D0-F47C-A14079CA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E833-DD1E-4BFB-81B7-1C63BED2D8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AF0FA-BB91-F253-123D-110D440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37C39E-5368-3EC3-EFBD-1933AFC2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62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844010-1179-6DA4-AE25-3A0D60CFE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175847-64B0-91EE-C7D3-7EC759A3E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B151-B517-FDD6-E2D0-193C81A1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8B52-A3EA-4A53-91D4-D7F5D55BDC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D33205-7579-F408-EFA4-406672C9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0CAEF-34DB-6C32-6468-D58AC40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7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43EC0-35A1-4E58-94A8-E783B44C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-21657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CD249C-C8AB-4EA8-B3F3-14FE6C9B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8559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10.06.2026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10.06.2026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10.06.2026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10.06.2026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10.06.2026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EF2EA8-CAAE-3295-E0DF-8024A11B5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562CE-BFEC-D48B-9DF2-76980566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01F99-85A3-B4E0-8F5B-3C1D4EFA7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91A4-3B6D-4067-A3EB-CF12FAFCF2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10.06.2026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5A057E-B060-6EE4-0723-D4AFB7FBA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A8FE2-6CAB-4B5F-533B-C998B2C4C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D72B-6434-DC4A-A382-951B0FCB8A9C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4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xmlns="" id="{55628F9E-C0AA-9EE9-4B1D-01223002A1E5}"/>
              </a:ext>
            </a:extLst>
          </p:cNvPr>
          <p:cNvSpPr/>
          <p:nvPr/>
        </p:nvSpPr>
        <p:spPr>
          <a:xfrm rot="1533917">
            <a:off x="7784409" y="4565098"/>
            <a:ext cx="5647115" cy="3468144"/>
          </a:xfrm>
          <a:prstGeom prst="triangle">
            <a:avLst>
              <a:gd name="adj" fmla="val 6687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8AA3C-A3F3-0929-C326-739AA7CC8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477" y="2903400"/>
            <a:ext cx="10857671" cy="214288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исполнении органами местного самоуправления отдельного государственного полномочия Ленинградской области по проведению информационно-аналитического наблюдения за осуществлением торговой деятельности на территории Ленинградской области</a:t>
            </a:r>
            <a:endParaRPr lang="x-none" sz="2800" b="1" dirty="0">
              <a:solidFill>
                <a:srgbClr val="243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ерб Ленинградской области - Геральдический портал (всё о флагах и гербах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7" y="888756"/>
            <a:ext cx="1095003" cy="12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50A908D2-AF89-4F7B-80F4-1FA3B5C750A4}"/>
              </a:ext>
            </a:extLst>
          </p:cNvPr>
          <p:cNvSpPr txBox="1">
            <a:spLocks/>
          </p:cNvSpPr>
          <p:nvPr/>
        </p:nvSpPr>
        <p:spPr>
          <a:xfrm>
            <a:off x="381821" y="5310404"/>
            <a:ext cx="9698769" cy="919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Нерушай Светлана Ивановна</a:t>
            </a:r>
            <a:r>
              <a:rPr lang="en-US" sz="28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2000" dirty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</a:t>
            </a:r>
            <a:r>
              <a:rPr lang="ru-RU" sz="20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малого, среднего</a:t>
            </a:r>
            <a:r>
              <a:rPr lang="en-US" sz="20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и потребительского рынка Ленинградской </a:t>
            </a:r>
            <a:r>
              <a:rPr lang="ru-RU" sz="2000" dirty="0">
                <a:solidFill>
                  <a:srgbClr val="1081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ru-RU" dirty="0">
                <a:solidFill>
                  <a:srgbClr val="1081C5"/>
                </a:solidFill>
                <a:latin typeface="Panton" panose="00000500000000000000" pitchFamily="2" charset="-52"/>
              </a:rPr>
              <a:t>  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ru-RU" sz="3600" dirty="0">
              <a:solidFill>
                <a:srgbClr val="1081C5"/>
              </a:solidFill>
              <a:latin typeface="Panton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197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6" y="178307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487886"/>
            <a:ext cx="12220575" cy="410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2861334" y="358874"/>
            <a:ext cx="7839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объектов общественного питания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Google Shape;365;p41"/>
          <p:cNvSpPr txBox="1"/>
          <p:nvPr/>
        </p:nvSpPr>
        <p:spPr>
          <a:xfrm>
            <a:off x="414792" y="1119068"/>
            <a:ext cx="11603037" cy="3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08142"/>
              </p:ext>
            </p:extLst>
          </p:nvPr>
        </p:nvGraphicFramePr>
        <p:xfrm>
          <a:off x="414792" y="1007160"/>
          <a:ext cx="11334710" cy="5014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1069"/>
                <a:gridCol w="1654629"/>
                <a:gridCol w="1596571"/>
                <a:gridCol w="1654629"/>
                <a:gridCol w="2067812"/>
              </a:tblGrid>
              <a:tr h="27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МР(МО)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04.2026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Бокситогорский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+15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Волосовский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Волховский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+36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Всеволожский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+85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Выборгский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310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+16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Гатчинский муниципальный </a:t>
                      </a:r>
                      <a:r>
                        <a:rPr lang="ru-RU" sz="16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6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+168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Кингисеппский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+12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Киришский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+24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5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487886"/>
            <a:ext cx="12220575" cy="410894"/>
          </a:xfrm>
          <a:prstGeom prst="rect">
            <a:avLst/>
          </a:prstGeom>
        </p:spPr>
      </p:pic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Google Shape;365;p41"/>
          <p:cNvSpPr txBox="1"/>
          <p:nvPr/>
        </p:nvSpPr>
        <p:spPr>
          <a:xfrm>
            <a:off x="414792" y="1119068"/>
            <a:ext cx="11603037" cy="3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37679"/>
              </p:ext>
            </p:extLst>
          </p:nvPr>
        </p:nvGraphicFramePr>
        <p:xfrm>
          <a:off x="414792" y="1007160"/>
          <a:ext cx="11334710" cy="53805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1069"/>
                <a:gridCol w="1654629"/>
                <a:gridCol w="1596571"/>
                <a:gridCol w="1654629"/>
                <a:gridCol w="2067812"/>
              </a:tblGrid>
              <a:tr h="27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МР(МО)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04.2026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Лодейнопольский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Ломоносовский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Подпорожский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Приозерский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Сланцевский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Тихвинский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+12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Тосненский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Сосновоборский</a:t>
                      </a:r>
                      <a:endParaRPr lang="ru-RU" sz="16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263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ЛО</a:t>
                      </a:r>
                      <a:r>
                        <a:rPr lang="ru-RU" sz="20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0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2376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2415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+406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  <p:pic>
        <p:nvPicPr>
          <p:cNvPr id="11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6" y="178307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2861334" y="358874"/>
            <a:ext cx="7839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объектов общественного питания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8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691299" y="641669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10D72B-6434-DC4A-A382-951B0FCB8A9C}" type="slidenum">
              <a:rPr lang="x-none">
                <a:solidFill>
                  <a:schemeClr val="bg1"/>
                </a:solidFill>
                <a:latin typeface="Panton SemiBold" panose="020B0604020202020204" charset="-52"/>
              </a:rPr>
              <a:pPr/>
              <a:t>12</a:t>
            </a:fld>
            <a:endParaRPr lang="x-none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907" y="295096"/>
            <a:ext cx="10833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«ИАС «Мониторинг СЭР МО» 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–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доработка 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функционала геоинформационного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сервиса</a:t>
            </a:r>
            <a:b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разработкой интерфейса, позволяющего добавлять (изменять) объекты непосредственно на карте, в том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с 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мобильных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–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необходимых форм для интеграции объектов потребительского рынка на платформу </a:t>
            </a:r>
            <a:r>
              <a:rPr lang="ru-RU" sz="2200" b="1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ГИС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Обеспечена возможность выгрузки отчета актуализированных объектов потребительского рынка.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категориям предприятий общепита. </a:t>
            </a:r>
            <a:endParaRPr lang="ru-RU" sz="2200" dirty="0">
              <a:solidFill>
                <a:srgbClr val="2B3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стационарных объектов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реализовано 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идентификационного признака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указывающего на их принадлежность к многоквартирному дому (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МКД) или </a:t>
            </a: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нежилому зданию, не относящемуся к МКД.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выгрузки стандартизированной формы отчета, содержащей краткую информацию об объекте потребительского </a:t>
            </a:r>
            <a:r>
              <a:rPr lang="ru-RU" sz="22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рынка.</a:t>
            </a:r>
            <a:endParaRPr lang="ru-RU" sz="2200" dirty="0">
              <a:solidFill>
                <a:srgbClr val="2B3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713CE3-5D2F-29EE-BC9B-DFBD8CCA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419850"/>
            <a:ext cx="12220575" cy="478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  <p:sp>
        <p:nvSpPr>
          <p:cNvPr id="6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1691299" y="641669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10D72B-6434-DC4A-A382-951B0FCB8A9C}" type="slidenum">
              <a:rPr lang="x-none">
                <a:solidFill>
                  <a:schemeClr val="bg1"/>
                </a:solidFill>
                <a:latin typeface="Panton SemiBold" panose="020B0604020202020204" charset="-52"/>
              </a:rPr>
              <a:pPr/>
              <a:t>13</a:t>
            </a:fld>
            <a:endParaRPr lang="x-none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907" y="295096"/>
            <a:ext cx="10833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«ИАС «Мониторинг СЭР МО» 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 - </a:t>
            </a:r>
            <a:r>
              <a:rPr lang="ru-RU" sz="28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программная интеграция потоков </a:t>
            </a: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b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аналитических интерфейсов системы «</a:t>
            </a:r>
            <a:r>
              <a:rPr lang="ru-RU" sz="2800" b="1" dirty="0" err="1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Геоинтеллект</a:t>
            </a: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текущую структуру информационной системы для формирования автоматизированного инструмента </a:t>
            </a:r>
            <a:r>
              <a:rPr lang="ru-RU" sz="2800" u="sng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обеспеченности населения </a:t>
            </a:r>
            <a:r>
              <a:rPr lang="ru-RU" sz="2800" u="sng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</a:t>
            </a:r>
            <a:br>
              <a:rPr lang="ru-RU" sz="2800" u="sng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u="sng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розничной </a:t>
            </a:r>
            <a:r>
              <a:rPr lang="ru-RU" sz="2800" u="sng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торговли и пунктов выдачи </a:t>
            </a:r>
            <a:r>
              <a:rPr lang="ru-RU" sz="2800" u="sng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заказов</a:t>
            </a: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8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выявления зон дефицита торговой инфраструктуры на основе пространственного анализа в </a:t>
            </a: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</a:t>
            </a:r>
            <a:b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u="sng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15-минутного</a:t>
            </a:r>
            <a:r>
              <a:rPr lang="ru-RU" sz="28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временного интервала.</a:t>
            </a:r>
          </a:p>
          <a:p>
            <a:endParaRPr lang="ru-RU" sz="24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713CE3-5D2F-29EE-BC9B-DFBD8CCA1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419850"/>
            <a:ext cx="12220575" cy="478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  <p:sp>
        <p:nvSpPr>
          <p:cNvPr id="6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56575D11-8ACE-4150-9E0F-E0CDECEB043E}"/>
              </a:ext>
            </a:extLst>
          </p:cNvPr>
          <p:cNvSpPr txBox="1"/>
          <p:nvPr/>
        </p:nvSpPr>
        <p:spPr>
          <a:xfrm>
            <a:off x="772355" y="568586"/>
            <a:ext cx="1045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7313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Рейтинг качества жизни </a:t>
            </a:r>
            <a:endParaRPr lang="en-US" sz="2800" dirty="0">
              <a:solidFill>
                <a:srgbClr val="E7313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="" xmlns:a16="http://schemas.microsoft.com/office/drawing/2014/main" id="{0668220E-6CC7-F185-7875-5A12861A8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5698"/>
              </p:ext>
            </p:extLst>
          </p:nvPr>
        </p:nvGraphicFramePr>
        <p:xfrm>
          <a:off x="479705" y="1333098"/>
          <a:ext cx="11232590" cy="3674999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4999161">
                  <a:extLst>
                    <a:ext uri="{9D8B030D-6E8A-4147-A177-3AD203B41FA5}">
                      <a16:colId xmlns="" xmlns:a16="http://schemas.microsoft.com/office/drawing/2014/main" val="862387303"/>
                    </a:ext>
                  </a:extLst>
                </a:gridCol>
                <a:gridCol w="1027976"/>
                <a:gridCol w="1027976"/>
                <a:gridCol w="1027976"/>
                <a:gridCol w="1081586">
                  <a:extLst>
                    <a:ext uri="{9D8B030D-6E8A-4147-A177-3AD203B41FA5}">
                      <a16:colId xmlns="" xmlns:a16="http://schemas.microsoft.com/office/drawing/2014/main" val="1900185281"/>
                    </a:ext>
                  </a:extLst>
                </a:gridCol>
                <a:gridCol w="1017414">
                  <a:extLst>
                    <a:ext uri="{9D8B030D-6E8A-4147-A177-3AD203B41FA5}">
                      <a16:colId xmlns="" xmlns:a16="http://schemas.microsoft.com/office/drawing/2014/main" val="3836501725"/>
                    </a:ext>
                  </a:extLst>
                </a:gridCol>
                <a:gridCol w="1050501">
                  <a:extLst>
                    <a:ext uri="{9D8B030D-6E8A-4147-A177-3AD203B41FA5}">
                      <a16:colId xmlns="" xmlns:a16="http://schemas.microsoft.com/office/drawing/2014/main" val="3975851903"/>
                    </a:ext>
                  </a:extLst>
                </a:gridCol>
              </a:tblGrid>
              <a:tr h="528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r>
                        <a:rPr lang="ru-RU" sz="1400" b="1" kern="1200" baseline="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 расчетные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Значение 2025</a:t>
                      </a:r>
                      <a:endParaRPr lang="ru-RU" sz="12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Значение 2024</a:t>
                      </a:r>
                      <a:endParaRPr lang="ru-RU" sz="12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  <a:p>
                      <a:r>
                        <a:rPr lang="ru-RU" sz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Среднее</a:t>
                      </a:r>
                    </a:p>
                    <a:p>
                      <a:r>
                        <a:rPr lang="ru-RU" sz="1200" dirty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 лучших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Среднее</a:t>
                      </a:r>
                    </a:p>
                    <a:p>
                      <a:r>
                        <a:rPr lang="ru-RU" sz="1200" dirty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 стране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Среднее</a:t>
                      </a:r>
                    </a:p>
                    <a:p>
                      <a:r>
                        <a:rPr lang="ru-RU" sz="1200" dirty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20 худших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29917694"/>
                  </a:ext>
                </a:extLst>
              </a:tr>
              <a:tr h="1015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Количество специализированных непродовольственных магазинов на 100 тыс.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219,73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312,59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199,31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109,11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2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Доля населения, проживающего в пределах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15-минутной пешей доступности от хотя бы одного продуктового магазина,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93,2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87,6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88,6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94,9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58,5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73,9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4681569"/>
                  </a:ext>
                </a:extLst>
              </a:tr>
              <a:tr h="10889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Доля населения, проживающего в 15-минутной пешей доступности от пункта выдачи заказов </a:t>
                      </a:r>
                      <a:r>
                        <a:rPr lang="ru-RU" sz="1400" b="0" kern="1200" dirty="0" err="1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маркетплейсов</a:t>
                      </a:r>
                      <a:r>
                        <a:rPr lang="ru-RU" sz="1400" b="0" kern="12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85,4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88,3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76,0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62,1</a:t>
                      </a:r>
                      <a:endParaRPr lang="ru-RU" sz="2000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7085468"/>
                  </a:ext>
                </a:extLst>
              </a:tr>
            </a:tbl>
          </a:graphicData>
        </a:graphic>
      </p:graphicFrame>
      <p:graphicFrame>
        <p:nvGraphicFramePr>
          <p:cNvPr id="10" name="Таблица 5">
            <a:extLst>
              <a:ext uri="{FF2B5EF4-FFF2-40B4-BE49-F238E27FC236}">
                <a16:creationId xmlns="" xmlns:a16="http://schemas.microsoft.com/office/drawing/2014/main" id="{0668220E-6CC7-F185-7875-5A12861A8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70314"/>
              </p:ext>
            </p:extLst>
          </p:nvPr>
        </p:nvGraphicFramePr>
        <p:xfrm>
          <a:off x="449581" y="5222473"/>
          <a:ext cx="11209019" cy="568727"/>
        </p:xfrm>
        <a:graphic>
          <a:graphicData uri="http://schemas.openxmlformats.org/drawingml/2006/table">
            <a:tbl>
              <a:tblPr firstRow="1">
                <a:effectLst/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="" xmlns:a16="http://schemas.microsoft.com/office/drawing/2014/main" val="3899461452"/>
                    </a:ext>
                  </a:extLst>
                </a:gridCol>
                <a:gridCol w="9697719">
                  <a:extLst>
                    <a:ext uri="{9D8B030D-6E8A-4147-A177-3AD203B41FA5}">
                      <a16:colId xmlns="" xmlns:a16="http://schemas.microsoft.com/office/drawing/2014/main" val="1900185281"/>
                    </a:ext>
                  </a:extLst>
                </a:gridCol>
              </a:tblGrid>
              <a:tr h="29440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Показатели, по которым значение показателя региона входит в диапазон от 11-го до 30-го места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Показатели, по которым значение показателя региона входит в диапазон от 31-го до 55-го места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 rot="10800000">
            <a:off x="5306594" y="3112360"/>
            <a:ext cx="109242" cy="631178"/>
          </a:xfrm>
          <a:prstGeom prst="downArrow">
            <a:avLst>
              <a:gd name="adj1" fmla="val 23841"/>
              <a:gd name="adj2" fmla="val 21296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487886"/>
            <a:ext cx="12220575" cy="4108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  <p:sp>
        <p:nvSpPr>
          <p:cNvPr id="9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 txBox="1">
            <a:spLocks/>
          </p:cNvSpPr>
          <p:nvPr/>
        </p:nvSpPr>
        <p:spPr>
          <a:xfrm>
            <a:off x="11565956" y="6544541"/>
            <a:ext cx="752475" cy="365125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713CE3-5D2F-29EE-BC9B-DFBD8CCA1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4287" y="6419850"/>
            <a:ext cx="12220575" cy="478930"/>
          </a:xfrm>
          <a:prstGeom prst="rect">
            <a:avLst/>
          </a:prstGeom>
        </p:spPr>
      </p:pic>
      <p:sp>
        <p:nvSpPr>
          <p:cNvPr id="125" name="Рисунок 99">
            <a:extLst>
              <a:ext uri="{FF2B5EF4-FFF2-40B4-BE49-F238E27FC236}">
                <a16:creationId xmlns:a16="http://schemas.microsoft.com/office/drawing/2014/main" xmlns="" id="{76C07867-3385-4E92-1414-EC149EA4A99B}"/>
              </a:ext>
            </a:extLst>
          </p:cNvPr>
          <p:cNvSpPr/>
          <p:nvPr/>
        </p:nvSpPr>
        <p:spPr>
          <a:xfrm rot="10800000">
            <a:off x="8842559" y="-1"/>
            <a:ext cx="4937631" cy="8552031"/>
          </a:xfrm>
          <a:custGeom>
            <a:avLst/>
            <a:gdLst>
              <a:gd name="connsiteX0" fmla="*/ 888206 w 888206"/>
              <a:gd name="connsiteY0" fmla="*/ 1538383 h 1538382"/>
              <a:gd name="connsiteX1" fmla="*/ 0 w 888206"/>
              <a:gd name="connsiteY1" fmla="*/ 1538383 h 1538382"/>
              <a:gd name="connsiteX2" fmla="*/ 0 w 888206"/>
              <a:gd name="connsiteY2" fmla="*/ 0 h 1538382"/>
              <a:gd name="connsiteX3" fmla="*/ 888206 w 888206"/>
              <a:gd name="connsiteY3" fmla="*/ 1538383 h 153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8206" h="1538382">
                <a:moveTo>
                  <a:pt x="888206" y="1538383"/>
                </a:moveTo>
                <a:lnTo>
                  <a:pt x="0" y="1538383"/>
                </a:lnTo>
                <a:lnTo>
                  <a:pt x="0" y="0"/>
                </a:lnTo>
                <a:lnTo>
                  <a:pt x="888206" y="1538383"/>
                </a:lnTo>
                <a:close/>
              </a:path>
            </a:pathLst>
          </a:custGeom>
          <a:solidFill>
            <a:srgbClr val="2B328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515938" y="3366028"/>
            <a:ext cx="66071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омер слайда 44">
            <a:extLst>
              <a:ext uri="{FF2B5EF4-FFF2-40B4-BE49-F238E27FC236}">
                <a16:creationId xmlns:a16="http://schemas.microsoft.com/office/drawing/2014/main" xmlns="" id="{0287CD00-EE81-2492-5773-690C02F2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725" y="6419850"/>
            <a:ext cx="828675" cy="438150"/>
          </a:xfrm>
        </p:spPr>
        <p:txBody>
          <a:bodyPr lIns="0" tIns="0" rIns="0" bIns="0"/>
          <a:lstStyle/>
          <a:p>
            <a:fld id="{544501B5-3382-4675-85FB-44706BBCC97F}" type="slidenum">
              <a:rPr lang="ru-RU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4"/>
            <a:ext cx="12192000" cy="685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52A309-F560-4227-A757-A2813D7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029" y="694083"/>
            <a:ext cx="8519886" cy="7514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Правовая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" y="380679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01098" y="6379401"/>
            <a:ext cx="277193" cy="351475"/>
          </a:xfrm>
          <a:prstGeom prst="rect">
            <a:avLst/>
          </a:prstGeom>
          <a:noFill/>
        </p:spPr>
        <p:txBody>
          <a:bodyPr wrap="none" lIns="73756" tIns="36878" rIns="73756" bIns="36878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151" y="1112314"/>
            <a:ext cx="112442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закон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ноября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года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139-оз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наделении органов местного самоуправления Ленинградской области отдельным государственным полномочием Ленинградской области по проведению информационно-аналитического наблюдения за осуществлением торговой деятельности на территории Ленинградской области»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889" y="3763166"/>
            <a:ext cx="11571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закона: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единой системы мониторинга </a:t>
            </a:r>
            <a:r>
              <a:rPr lang="ru-RU" sz="20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потребительского рынка в регионе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системы государственного регулирования торговой деятельности на территории Ленинградской </a:t>
            </a:r>
            <a:r>
              <a:rPr lang="ru-RU" sz="20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000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полномочий органов местного самоуправления в сфере регулирования </a:t>
            </a:r>
            <a:r>
              <a:rPr lang="ru-RU" sz="2000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торговой деятельности</a:t>
            </a:r>
            <a:endParaRPr lang="ru-RU" sz="2000" dirty="0">
              <a:solidFill>
                <a:srgbClr val="2B3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83000" y="4721837"/>
            <a:ext cx="504000" cy="504000"/>
          </a:xfrm>
          <a:prstGeom prst="rtTriangle">
            <a:avLst/>
          </a:prstGeom>
          <a:solidFill>
            <a:srgbClr val="F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394947" y="3702132"/>
            <a:ext cx="504000" cy="504000"/>
          </a:xfrm>
          <a:prstGeom prst="rtTriangle">
            <a:avLst/>
          </a:prstGeom>
          <a:solidFill>
            <a:srgbClr val="F04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>
            <a:extLst>
              <a:ext uri="{FF2B5EF4-FFF2-40B4-BE49-F238E27FC236}">
                <a16:creationId xmlns="" xmlns:a16="http://schemas.microsoft.com/office/drawing/2014/main" id="{5915E732-44E6-42D1-8DC6-53E33AC4DB24}"/>
              </a:ext>
            </a:extLst>
          </p:cNvPr>
          <p:cNvSpPr/>
          <p:nvPr/>
        </p:nvSpPr>
        <p:spPr>
          <a:xfrm flipH="1">
            <a:off x="409234" y="1654782"/>
            <a:ext cx="504000" cy="504000"/>
          </a:xfrm>
          <a:prstGeom prst="rtTriangle">
            <a:avLst/>
          </a:prstGeom>
          <a:solidFill>
            <a:srgbClr val="30C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DEB7719-18FF-4ACF-B060-64BB0FB3EC3D}"/>
              </a:ext>
            </a:extLst>
          </p:cNvPr>
          <p:cNvSpPr txBox="1">
            <a:spLocks/>
          </p:cNvSpPr>
          <p:nvPr/>
        </p:nvSpPr>
        <p:spPr>
          <a:xfrm>
            <a:off x="535038" y="345099"/>
            <a:ext cx="11122307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Panton Bold" panose="000008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0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предоставления субвенций </a:t>
            </a:r>
            <a:r>
              <a:rPr lang="ru-RU" sz="2800" b="1" dirty="0" smtClean="0">
                <a:solidFill>
                  <a:srgbClr val="F0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</a:t>
            </a:r>
          </a:p>
          <a:p>
            <a:pPr algn="ctr"/>
            <a:r>
              <a:rPr lang="ru-RU" sz="2000" b="1" dirty="0" smtClean="0">
                <a:solidFill>
                  <a:srgbClr val="F0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Ленинградской области от 11 декабря 2023 № 889)</a:t>
            </a:r>
            <a:endParaRPr lang="ru-RU" sz="2000" b="1" dirty="0">
              <a:solidFill>
                <a:srgbClr val="F0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691299" y="641669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510D72B-6434-DC4A-A382-951B0FCB8A9C}" type="slidenum">
              <a:rPr lang="x-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671" y="1654782"/>
            <a:ext cx="10607040" cy="38164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информационно-аналитического наблюдения осуществляется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постоянной основе за счет субвенций областного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перечисляемых </a:t>
            </a:r>
            <a:r>
              <a:rPr lang="ru-RU" sz="2200" b="1" dirty="0" smtClean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15-го числа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первого месяца финансируемого квартала.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2200" b="1" dirty="0" smtClean="0">
                <a:solidFill>
                  <a:srgbClr val="007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ЕЖЕКВАРТАЛЬНО ОМСУ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предоставляют в комитет:</a:t>
            </a:r>
          </a:p>
          <a:p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перечисление субвенций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200" b="1" dirty="0" smtClean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5-го </a:t>
            </a:r>
            <a:r>
              <a:rPr lang="ru-RU" sz="2200" b="1" dirty="0" smtClean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</a:t>
            </a: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первого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месяца финансируемого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квартала;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 расходовании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полученных субвенций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2200" b="1" dirty="0" smtClean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b="1" dirty="0">
                <a:solidFill>
                  <a:srgbClr val="007D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10-го числа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месяца, следующего за отчетным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периодом.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0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2764"/>
            <a:ext cx="12192000" cy="685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52A309-F560-4227-A757-A2813D7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80679"/>
            <a:ext cx="8519886" cy="751435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2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образований</a:t>
            </a:r>
            <a:endParaRPr lang="ru-RU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9" y="380679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701098" y="6379401"/>
            <a:ext cx="277193" cy="351475"/>
          </a:xfrm>
          <a:prstGeom prst="rect">
            <a:avLst/>
          </a:prstGeom>
          <a:noFill/>
        </p:spPr>
        <p:txBody>
          <a:bodyPr wrap="none" lIns="73756" tIns="36878" rIns="73756" bIns="36878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57916996"/>
              </p:ext>
            </p:extLst>
          </p:nvPr>
        </p:nvGraphicFramePr>
        <p:xfrm>
          <a:off x="1173163" y="1077857"/>
          <a:ext cx="9477828" cy="508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26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451307"/>
            <a:ext cx="10648949" cy="5879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Порядком средства субвенции могут быть израсходованы на:</a:t>
            </a:r>
            <a:endParaRPr lang="ru-RU" sz="3200" b="1" dirty="0">
              <a:solidFill>
                <a:srgbClr val="2B32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оплату </a:t>
            </a: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труда, начисления на выплаты по оплате труда; 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услуги по проведению сбора </a:t>
            </a:r>
            <a: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b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объектах потребительского рынка; 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некоммерческим организациям на финансовое обеспечение или возмещение затрат, </a:t>
            </a:r>
            <a: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</a:t>
            </a:r>
            <a:b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выполнением работ, услуг по проведению сбора информации об объектах потребительского рынка; 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материальных запасов; </a:t>
            </a:r>
          </a:p>
          <a:p>
            <a:pPr marL="457200" indent="-457200">
              <a:buFontTx/>
              <a:buChar char="-"/>
            </a:pPr>
            <a:r>
              <a:rPr lang="ru-RU" dirty="0">
                <a:solidFill>
                  <a:srgbClr val="2B32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основных средств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725" y="451307"/>
            <a:ext cx="10953749" cy="5358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1" y="147673"/>
            <a:ext cx="417936" cy="41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782663" y="6386577"/>
            <a:ext cx="277193" cy="351475"/>
          </a:xfrm>
          <a:prstGeom prst="rect">
            <a:avLst/>
          </a:prstGeom>
          <a:noFill/>
        </p:spPr>
        <p:txBody>
          <a:bodyPr wrap="none" lIns="73756" tIns="36878" rIns="73756" bIns="36878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025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8275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386286"/>
            <a:ext cx="12220575" cy="512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1508806" y="358874"/>
            <a:ext cx="99053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торговых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816" y="6458858"/>
            <a:ext cx="752475" cy="365125"/>
          </a:xfrm>
        </p:spPr>
        <p:txBody>
          <a:bodyPr lIns="0" tIns="0" rIns="0" bIns="0"/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Google Shape;365;p41"/>
          <p:cNvSpPr txBox="1"/>
          <p:nvPr/>
        </p:nvSpPr>
        <p:spPr>
          <a:xfrm>
            <a:off x="414792" y="1119068"/>
            <a:ext cx="11603037" cy="3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71697"/>
              </p:ext>
            </p:extLst>
          </p:nvPr>
        </p:nvGraphicFramePr>
        <p:xfrm>
          <a:off x="428645" y="973925"/>
          <a:ext cx="11334710" cy="5014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1069"/>
                <a:gridCol w="1654629"/>
                <a:gridCol w="1596571"/>
                <a:gridCol w="1654629"/>
                <a:gridCol w="2067812"/>
              </a:tblGrid>
              <a:tr h="3468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 (МО, ГО)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04.2026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Бокситогорский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+124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Волосовский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488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+121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Волховский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927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+158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Всеволожский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2337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+344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Выборгский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1052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+296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Гатчинский муниципальный </a:t>
                      </a:r>
                      <a:r>
                        <a:rPr lang="ru-RU" sz="16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6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2222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+522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Кингисеппский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838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+81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Киришский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-18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1015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+338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-14288" y="0"/>
            <a:ext cx="1222057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05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487886"/>
            <a:ext cx="12220575" cy="410894"/>
          </a:xfrm>
          <a:prstGeom prst="rect">
            <a:avLst/>
          </a:prstGeom>
        </p:spPr>
      </p:pic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Google Shape;365;p41"/>
          <p:cNvSpPr txBox="1"/>
          <p:nvPr/>
        </p:nvSpPr>
        <p:spPr>
          <a:xfrm>
            <a:off x="414792" y="1119068"/>
            <a:ext cx="11603037" cy="3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45277"/>
              </p:ext>
            </p:extLst>
          </p:nvPr>
        </p:nvGraphicFramePr>
        <p:xfrm>
          <a:off x="414792" y="1007160"/>
          <a:ext cx="11334710" cy="53805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1069"/>
                <a:gridCol w="1654629"/>
                <a:gridCol w="1596571"/>
                <a:gridCol w="1654629"/>
                <a:gridCol w="2067812"/>
              </a:tblGrid>
              <a:tr h="27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 (МО, ГО)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04.2026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Лодейнопольский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Ломоносовский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Подпорожский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Приозерский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747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+200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Сланцевский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Тихвинский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+83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Тосненский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1222</a:t>
                      </a:r>
                      <a:endParaRPr lang="ru-RU" sz="18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+140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Сосновоборский</a:t>
                      </a:r>
                      <a:r>
                        <a:rPr lang="ru-RU" sz="16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городской округ</a:t>
                      </a:r>
                      <a:endParaRPr lang="ru-RU" sz="16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263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ЛО</a:t>
                      </a:r>
                      <a:r>
                        <a:rPr lang="ru-RU" sz="20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0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12261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14647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14832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2571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  <p:pic>
        <p:nvPicPr>
          <p:cNvPr id="13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8275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1508806" y="358874"/>
            <a:ext cx="99053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торговых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8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9" y="172915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487886"/>
            <a:ext cx="12220575" cy="410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2608922" y="320552"/>
            <a:ext cx="7839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объектов бытового обслуживания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Google Shape;365;p41"/>
          <p:cNvSpPr txBox="1"/>
          <p:nvPr/>
        </p:nvSpPr>
        <p:spPr>
          <a:xfrm>
            <a:off x="414792" y="1119068"/>
            <a:ext cx="11603037" cy="3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941938"/>
              </p:ext>
            </p:extLst>
          </p:nvPr>
        </p:nvGraphicFramePr>
        <p:xfrm>
          <a:off x="414792" y="1007160"/>
          <a:ext cx="11334710" cy="5014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1069"/>
                <a:gridCol w="1654629"/>
                <a:gridCol w="1596571"/>
                <a:gridCol w="1654629"/>
                <a:gridCol w="2067812"/>
              </a:tblGrid>
              <a:tr h="27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</a:t>
                      </a:r>
                      <a:r>
                        <a:rPr lang="en-US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(МО,</a:t>
                      </a:r>
                      <a:r>
                        <a:rPr lang="ru-RU" baseline="0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04.2026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Бокситогорский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Волосовский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+19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Волховский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+23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Всеволожский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512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-110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Выборгский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Гатчинский муниципальный </a:t>
                      </a:r>
                      <a:r>
                        <a:rPr lang="ru-RU" sz="16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округ</a:t>
                      </a:r>
                      <a:endParaRPr lang="ru-RU" sz="16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660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+118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Кингисеппский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+23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Киришский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283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15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4287" y="6487886"/>
            <a:ext cx="12220575" cy="410894"/>
          </a:xfrm>
          <a:prstGeom prst="rect">
            <a:avLst/>
          </a:prstGeom>
        </p:spPr>
      </p:pic>
      <p:sp>
        <p:nvSpPr>
          <p:cNvPr id="7" name="Номер слайда 44">
            <a:extLst>
              <a:ext uri="{FF2B5EF4-FFF2-40B4-BE49-F238E27FC236}">
                <a16:creationId xmlns:a16="http://schemas.microsoft.com/office/drawing/2014/main" xmlns="" id="{5DD8135F-8A6C-8D9E-5DDD-9F40D97E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9719" y="6487886"/>
            <a:ext cx="752475" cy="365125"/>
          </a:xfrm>
        </p:spPr>
        <p:txBody>
          <a:bodyPr lIns="0" tIns="0" rIns="0" bIns="0"/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-88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Google Shape;365;p41"/>
          <p:cNvSpPr txBox="1"/>
          <p:nvPr/>
        </p:nvSpPr>
        <p:spPr>
          <a:xfrm>
            <a:off x="414792" y="1119068"/>
            <a:ext cx="11603037" cy="37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Clr>
                <a:srgbClr val="FF0000"/>
              </a:buClr>
              <a:buSzPts val="1100"/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50229"/>
              </p:ext>
            </p:extLst>
          </p:nvPr>
        </p:nvGraphicFramePr>
        <p:xfrm>
          <a:off x="414792" y="1007160"/>
          <a:ext cx="11334710" cy="53805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61069"/>
                <a:gridCol w="1654629"/>
                <a:gridCol w="1596571"/>
                <a:gridCol w="1654629"/>
                <a:gridCol w="2067812"/>
              </a:tblGrid>
              <a:tr h="2743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МР(МО)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04.2026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2B328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+/-</a:t>
                      </a:r>
                      <a:endParaRPr lang="ru-RU" dirty="0">
                        <a:solidFill>
                          <a:srgbClr val="2B328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Лодейнопольский</a:t>
                      </a:r>
                      <a:r>
                        <a:rPr lang="ru-RU" sz="1600" b="0" i="0" u="none" strike="noStrike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+5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Ломоносовский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+10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Подпорожский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Приозерский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2250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</a:t>
                      </a:r>
                      <a:endParaRPr lang="ru-RU" sz="1800" b="1" i="0" u="none" strike="noStrike" kern="1200" dirty="0">
                        <a:solidFill>
                          <a:srgbClr val="C2250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Сланцевский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+11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Тихвинский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+5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Тосненский 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+28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51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Сосновоборский</a:t>
                      </a:r>
                      <a:r>
                        <a:rPr lang="ru-RU" sz="1600" b="0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городской округ</a:t>
                      </a:r>
                      <a:endParaRPr lang="ru-RU" sz="1600" b="0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232</a:t>
                      </a:r>
                      <a:endParaRPr lang="ru-RU" sz="1800" b="0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+44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2636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</a:t>
                      </a:r>
                      <a:r>
                        <a:rPr lang="ru-RU" sz="2000" b="1" i="0" u="none" strike="noStrike" baseline="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ЛО</a:t>
                      </a:r>
                      <a:r>
                        <a:rPr lang="ru-RU" sz="20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0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4310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4429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4487</a:t>
                      </a:r>
                      <a:endParaRPr lang="ru-RU" sz="1800" b="1" i="0" u="none" strike="noStrike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2B328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+177</a:t>
                      </a:r>
                      <a:endParaRPr lang="ru-RU" sz="1800" b="1" i="0" u="none" strike="noStrike" kern="1200" dirty="0">
                        <a:solidFill>
                          <a:srgbClr val="2B328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AE23B2-4E7A-D48F-DBED-D7BBD34D2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12220575" cy="152400"/>
          </a:xfrm>
          <a:prstGeom prst="rect">
            <a:avLst/>
          </a:prstGeom>
        </p:spPr>
      </p:pic>
      <p:pic>
        <p:nvPicPr>
          <p:cNvPr id="13" name="Picture 3" descr="C:\Users\Администратор\Desktop\логог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9" y="172915"/>
            <a:ext cx="11527402" cy="6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2608922" y="320552"/>
            <a:ext cx="78397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Динамика количества объектов бытового обслуживания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87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862</Words>
  <Application>Microsoft Office PowerPoint</Application>
  <PresentationFormat>Произвольный</PresentationFormat>
  <Paragraphs>422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Wingdings</vt:lpstr>
      <vt:lpstr>Calibri</vt:lpstr>
      <vt:lpstr>Calibri Light</vt:lpstr>
      <vt:lpstr>Panton Bold</vt:lpstr>
      <vt:lpstr>Panton SemiBold</vt:lpstr>
      <vt:lpstr>Open Sans</vt:lpstr>
      <vt:lpstr>Panton</vt:lpstr>
      <vt:lpstr>Bahnschrift SemiLight</vt:lpstr>
      <vt:lpstr>Тема Office</vt:lpstr>
      <vt:lpstr>Office Theme</vt:lpstr>
      <vt:lpstr>Информация об исполнении органами местного самоуправления отдельного государственного полномочия Ленинградской области по проведению информационно-аналитического наблюдения за осуществлением торговой деятельности на территории Ленинградской области</vt:lpstr>
      <vt:lpstr>Правовая основа  </vt:lpstr>
      <vt:lpstr>Презентация PowerPoint</vt:lpstr>
      <vt:lpstr>Финансирование муниципальных образований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Полякова</dc:creator>
  <cp:lastModifiedBy>Дубинин Виталий Александрович</cp:lastModifiedBy>
  <cp:revision>191</cp:revision>
  <cp:lastPrinted>2024-06-26T07:43:15Z</cp:lastPrinted>
  <dcterms:created xsi:type="dcterms:W3CDTF">2023-03-23T10:13:19Z</dcterms:created>
  <dcterms:modified xsi:type="dcterms:W3CDTF">2026-06-10T14:14:13Z</dcterms:modified>
</cp:coreProperties>
</file>