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73" r:id="rId4"/>
    <p:sldId id="257" r:id="rId5"/>
    <p:sldId id="259" r:id="rId6"/>
    <p:sldId id="264" r:id="rId7"/>
    <p:sldId id="262" r:id="rId8"/>
    <p:sldId id="272" r:id="rId9"/>
    <p:sldId id="265" r:id="rId10"/>
    <p:sldId id="274" r:id="rId11"/>
    <p:sldId id="271" r:id="rId12"/>
  </p:sldIdLst>
  <p:sldSz cx="9144000" cy="5143500" type="screen16x9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2B0BB5"/>
    <a:srgbClr val="10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60" d="100"/>
          <a:sy n="160" d="100"/>
        </p:scale>
        <p:origin x="-1816" y="-8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3C431-2EEA-4088-9F8B-C1F48D66A461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80" y="4714876"/>
            <a:ext cx="5487041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7254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52" y="9428164"/>
            <a:ext cx="297254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9228E-7D78-43F2-9579-C1A0D6CEE7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9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28E-7D78-43F2-9579-C1A0D6CEE7C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36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475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62262-EC64-4210-8C5A-2D5A91DFA3F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1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Group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589B660-FBD7-4876-AC01-EFD32837AAA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3782ED8-5DB9-4051-8D62-06A0C02F78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5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</p:sldLayoutIdLst>
  <p:txStyles>
    <p:titleStyle>
      <a:defPPr/>
      <a:lvl1pPr lvl="0" algn="ctr"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342900" lvl="0" indent="-342900" algn="l"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latin typeface="+mn-lt"/>
          <a:ea typeface="+mn-ea"/>
          <a:cs typeface="+mn-cs"/>
        </a:defRPr>
      </a:lvl1pPr>
      <a:lvl2pPr marL="457200" lvl="1" indent="0" algn="l">
        <a:defRPr sz="1800">
          <a:latin typeface="+mn-lt"/>
          <a:ea typeface="+mn-ea"/>
          <a:cs typeface="+mn-cs"/>
        </a:defRPr>
      </a:lvl2pPr>
      <a:lvl3pPr marL="914400" lvl="2" indent="0" algn="l">
        <a:defRPr sz="1800">
          <a:latin typeface="+mn-lt"/>
          <a:ea typeface="+mn-ea"/>
          <a:cs typeface="+mn-cs"/>
        </a:defRPr>
      </a:lvl3pPr>
      <a:lvl4pPr marL="1371600" lvl="3" indent="0" algn="l">
        <a:defRPr sz="1800">
          <a:latin typeface="+mn-lt"/>
          <a:ea typeface="+mn-ea"/>
          <a:cs typeface="+mn-cs"/>
        </a:defRPr>
      </a:lvl4pPr>
      <a:lvl5pPr marL="1828800" lvl="4" indent="0" algn="l">
        <a:defRPr sz="1800">
          <a:latin typeface="+mn-lt"/>
          <a:ea typeface="+mn-ea"/>
          <a:cs typeface="+mn-cs"/>
        </a:defRPr>
      </a:lvl5pPr>
      <a:lvl6pPr marL="2286000" lvl="5" indent="0" algn="l">
        <a:defRPr sz="1800">
          <a:latin typeface="+mn-lt"/>
          <a:ea typeface="+mn-ea"/>
          <a:cs typeface="+mn-cs"/>
        </a:defRPr>
      </a:lvl6pPr>
      <a:lvl7pPr marL="2743200" lvl="6" indent="0" algn="l">
        <a:defRPr sz="1800">
          <a:latin typeface="+mn-lt"/>
          <a:ea typeface="+mn-ea"/>
          <a:cs typeface="+mn-cs"/>
        </a:defRPr>
      </a:lvl7pPr>
      <a:lvl8pPr marL="3200400" lvl="7" indent="0" algn="l">
        <a:defRPr sz="1800">
          <a:latin typeface="+mn-lt"/>
          <a:ea typeface="+mn-ea"/>
          <a:cs typeface="+mn-cs"/>
        </a:defRPr>
      </a:lvl8pPr>
      <a:lvl9pPr marL="3657600" lvl="8" indent="0" algn="l">
        <a:defRPr sz="1800"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12" Type="http://schemas.openxmlformats.org/officeDocument/2006/relationships/image" Target="../media/image26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32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9305"/>
            </a:gs>
            <a:gs pos="100000">
              <a:srgbClr val="FF9305"/>
            </a:gs>
            <a:gs pos="100000">
              <a:srgbClr val="FF9305"/>
            </a:gs>
          </a:gsLst>
        </a:gradFill>
        <a:effectLst/>
      </p:bgPr>
    </p:bg>
    <p:spTree>
      <p:nvGrpSpPr>
        <p:cNvPr id="1" name="GroupShape 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/>
          <p:nvPr/>
        </p:nvPicPr>
        <p:blipFill>
          <a:blip r:embed="rId2"/>
          <a:stretch/>
        </p:blipFill>
        <p:spPr>
          <a:xfrm>
            <a:off x="15711520" y="8923823"/>
            <a:ext cx="10074698" cy="11396645"/>
          </a:xfrm>
          <a:prstGeom prst="rect">
            <a:avLst/>
          </a:prstGeom>
        </p:spPr>
      </p:pic>
      <p:pic>
        <p:nvPicPr>
          <p:cNvPr id="7" name="Picture 7"/>
          <p:cNvPicPr/>
          <p:nvPr/>
        </p:nvPicPr>
        <p:blipFill>
          <a:blip r:embed="rId3"/>
          <a:stretch/>
        </p:blipFill>
        <p:spPr>
          <a:xfrm>
            <a:off x="3876675" y="309563"/>
            <a:ext cx="414342" cy="338137"/>
          </a:xfrm>
          <a:prstGeom prst="rect">
            <a:avLst/>
          </a:prstGeom>
        </p:spPr>
      </p:pic>
      <p:pic>
        <p:nvPicPr>
          <p:cNvPr id="9" name="Picture 9"/>
          <p:cNvPicPr/>
          <p:nvPr/>
        </p:nvPicPr>
        <p:blipFill>
          <a:blip r:embed="rId4"/>
          <a:stretch/>
        </p:blipFill>
        <p:spPr>
          <a:xfrm>
            <a:off x="1971675" y="1323975"/>
            <a:ext cx="309563" cy="309563"/>
          </a:xfrm>
          <a:prstGeom prst="rect">
            <a:avLst/>
          </a:prstGeom>
        </p:spPr>
      </p:pic>
      <p:sp>
        <p:nvSpPr>
          <p:cNvPr id="10" name="Shape 10"/>
          <p:cNvSpPr/>
          <p:nvPr/>
        </p:nvSpPr>
        <p:spPr>
          <a:xfrm>
            <a:off x="323850" y="1323975"/>
            <a:ext cx="2481263" cy="991673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pPr marL="0" indent="0" algn="l"/>
            <a:r>
              <a:rPr sz="2300" b="0" i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БОЛЬШЕ</a:t>
            </a:r>
            <a:endParaRPr sz="2268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/>
            <a:r>
              <a:rPr sz="2300" b="0" i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ЧЕМ БИЗНЕС</a:t>
            </a:r>
            <a:endParaRPr sz="2268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419100" y="3580612"/>
            <a:ext cx="4872900" cy="251138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pPr marL="0" indent="0" algn="l"/>
            <a:r>
              <a:rPr sz="1000" b="0" i="0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СПИКЕР: </a:t>
            </a:r>
            <a:r>
              <a:rPr lang="ru-RU" sz="1000" b="0" i="0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Светлана </a:t>
            </a:r>
            <a:r>
              <a:rPr lang="ru-RU" sz="1000" b="0" i="0" dirty="0" err="1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Нерушай</a:t>
            </a:r>
            <a:r>
              <a:rPr lang="ru-RU" sz="1000" b="0" i="0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 – председатель комитета по развитию малого</a:t>
            </a:r>
            <a:r>
              <a:rPr lang="en-US" sz="1000" b="0" i="0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,</a:t>
            </a:r>
            <a:r>
              <a:rPr lang="ru-RU" sz="1000" b="0" i="0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 среднего бизнеса и потребительского рынка Ленинградкой области</a:t>
            </a:r>
            <a:endParaRPr sz="1000" dirty="0">
              <a:solidFill>
                <a:schemeClr val="tx1"/>
              </a:solidFill>
            </a:endParaRPr>
          </a:p>
        </p:txBody>
      </p:sp>
      <p:pic>
        <p:nvPicPr>
          <p:cNvPr id="14" name="Picture 14"/>
          <p:cNvPicPr/>
          <p:nvPr/>
        </p:nvPicPr>
        <p:blipFill>
          <a:blip r:embed="rId5"/>
          <a:stretch/>
        </p:blipFill>
        <p:spPr>
          <a:xfrm>
            <a:off x="2443163" y="228600"/>
            <a:ext cx="804863" cy="327773"/>
          </a:xfrm>
          <a:prstGeom prst="rect">
            <a:avLst/>
          </a:prstGeom>
        </p:spPr>
      </p:pic>
      <p:pic>
        <p:nvPicPr>
          <p:cNvPr id="16" name="Picture 16"/>
          <p:cNvPicPr/>
          <p:nvPr/>
        </p:nvPicPr>
        <p:blipFill>
          <a:blip r:embed="rId6"/>
          <a:stretch/>
        </p:blipFill>
        <p:spPr>
          <a:xfrm>
            <a:off x="290513" y="283006"/>
            <a:ext cx="3520418" cy="345042"/>
          </a:xfrm>
          <a:prstGeom prst="rect">
            <a:avLst/>
          </a:prstGeom>
        </p:spPr>
      </p:pic>
      <p:pic>
        <p:nvPicPr>
          <p:cNvPr id="18" name="Picture 18"/>
          <p:cNvPicPr/>
          <p:nvPr/>
        </p:nvPicPr>
        <p:blipFill>
          <a:blip r:embed="rId7"/>
          <a:stretch/>
        </p:blipFill>
        <p:spPr>
          <a:xfrm>
            <a:off x="3755442" y="556373"/>
            <a:ext cx="5606172" cy="4869765"/>
          </a:xfrm>
          <a:prstGeom prst="rect">
            <a:avLst/>
          </a:prstGeom>
        </p:spPr>
      </p:pic>
      <p:pic>
        <p:nvPicPr>
          <p:cNvPr id="20" name="Picture 20"/>
          <p:cNvPicPr/>
          <p:nvPr/>
        </p:nvPicPr>
        <p:blipFill>
          <a:blip r:embed="rId8"/>
          <a:stretch/>
        </p:blipFill>
        <p:spPr>
          <a:xfrm>
            <a:off x="3698292" y="478631"/>
            <a:ext cx="5503095" cy="4682921"/>
          </a:xfrm>
          <a:prstGeom prst="rect">
            <a:avLst/>
          </a:prstGeom>
        </p:spPr>
      </p:pic>
      <p:sp>
        <p:nvSpPr>
          <p:cNvPr id="11" name="Shape 11"/>
          <p:cNvSpPr/>
          <p:nvPr/>
        </p:nvSpPr>
        <p:spPr>
          <a:xfrm>
            <a:off x="71999" y="2695574"/>
            <a:ext cx="6377840" cy="1136175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 fontScale="62500" lnSpcReduction="20000"/>
          </a:bodyPr>
          <a:lstStyle/>
          <a:p>
            <a:pPr marL="0" indent="0" algn="l"/>
            <a:r>
              <a:rPr lang="ru-RU" sz="3200" b="1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ВНЕДРЕНИЕ МОДЕЛИ СИСТЕМЫ ПОДДЕРЖКИ  СОЦИАЛЬНОГО </a:t>
            </a:r>
            <a:r>
              <a:rPr lang="ru-RU" sz="3200" b="1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ПРЕДПРИНИМАТЕЛЬСТВА</a:t>
            </a:r>
          </a:p>
          <a:p>
            <a:pPr marL="0" indent="0" algn="l"/>
            <a:r>
              <a:rPr lang="ru-RU" sz="3200" b="1" dirty="0" smtClean="0">
                <a:solidFill>
                  <a:srgbClr val="000000"/>
                </a:solidFill>
                <a:latin typeface="TT Lakes"/>
              </a:rPr>
              <a:t>В ЛЕНИНГРАДСКОЙ ОБЛАСТИ</a:t>
            </a:r>
            <a:endParaRPr sz="324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9305"/>
            </a:gs>
            <a:gs pos="100000">
              <a:srgbClr val="FF9305"/>
            </a:gs>
            <a:gs pos="100000">
              <a:srgbClr val="FF9305"/>
            </a:gs>
          </a:gsLst>
        </a:gradFill>
        <a:effectLst/>
      </p:bgPr>
    </p:bg>
    <p:spTree>
      <p:nvGrpSpPr>
        <p:cNvPr id="1" name="Group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1"/>
          <p:cNvPicPr/>
          <p:nvPr/>
        </p:nvPicPr>
        <p:blipFill>
          <a:blip r:embed="rId2"/>
          <a:stretch/>
        </p:blipFill>
        <p:spPr>
          <a:xfrm>
            <a:off x="15711520" y="8923823"/>
            <a:ext cx="10074698" cy="11396645"/>
          </a:xfrm>
          <a:prstGeom prst="rect">
            <a:avLst/>
          </a:prstGeom>
        </p:spPr>
      </p:pic>
      <p:sp>
        <p:nvSpPr>
          <p:cNvPr id="52" name="Shape 52"/>
          <p:cNvSpPr/>
          <p:nvPr/>
        </p:nvSpPr>
        <p:spPr>
          <a:xfrm>
            <a:off x="791999" y="771750"/>
            <a:ext cx="3960000" cy="793386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Предложения</a:t>
            </a:r>
            <a:endParaRPr lang="ru-RU" sz="2000" b="1" dirty="0">
              <a:solidFill>
                <a:srgbClr val="000000"/>
              </a:solidFill>
              <a:latin typeface="TT Lakes"/>
              <a:ea typeface="TT Lakes"/>
              <a:cs typeface="TT Lakes"/>
            </a:endParaRPr>
          </a:p>
        </p:txBody>
      </p:sp>
      <p:pic>
        <p:nvPicPr>
          <p:cNvPr id="54" name="Picture 54"/>
          <p:cNvPicPr/>
          <p:nvPr/>
        </p:nvPicPr>
        <p:blipFill>
          <a:blip r:embed="rId3"/>
          <a:stretch/>
        </p:blipFill>
        <p:spPr>
          <a:xfrm>
            <a:off x="4976813" y="176213"/>
            <a:ext cx="4000505" cy="419098"/>
          </a:xfrm>
          <a:prstGeom prst="rect">
            <a:avLst/>
          </a:prstGeom>
        </p:spPr>
      </p:pic>
      <p:sp>
        <p:nvSpPr>
          <p:cNvPr id="56" name="Shape 56"/>
          <p:cNvSpPr/>
          <p:nvPr/>
        </p:nvSpPr>
        <p:spPr>
          <a:xfrm>
            <a:off x="432000" y="1894716"/>
            <a:ext cx="8545318" cy="2657033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endParaRPr lang="ru-RU" sz="1620" dirty="0" smtClean="0">
              <a:solidFill>
                <a:srgbClr val="000000"/>
              </a:solidFill>
            </a:endParaRPr>
          </a:p>
        </p:txBody>
      </p:sp>
      <p:sp>
        <p:nvSpPr>
          <p:cNvPr id="59" name="Shape 59"/>
          <p:cNvSpPr/>
          <p:nvPr/>
        </p:nvSpPr>
        <p:spPr>
          <a:xfrm>
            <a:off x="2972030" y="3617751"/>
            <a:ext cx="3014100" cy="791325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pPr algn="ctr"/>
            <a:endParaRPr sz="1620" dirty="0">
              <a:solidFill>
                <a:srgbClr val="000000"/>
              </a:solidFill>
            </a:endParaRPr>
          </a:p>
        </p:txBody>
      </p:sp>
      <p:sp>
        <p:nvSpPr>
          <p:cNvPr id="61" name="Shape 61"/>
          <p:cNvSpPr/>
          <p:nvPr/>
        </p:nvSpPr>
        <p:spPr>
          <a:xfrm>
            <a:off x="6062663" y="3405188"/>
            <a:ext cx="2447924" cy="437882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endParaRPr sz="162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2001" y="1565136"/>
            <a:ext cx="8280000" cy="2837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Дополнить модель системы поддержки социального бизнеса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мероприятием по вовлечению в социальный заказ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Необходимо: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информировать предпринимателей о возможности участия в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соцзаказе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азъяснять порядок включения в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соцзаказ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(понятные памятки)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встреч с заказчиками («закупочные» встречи)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Проработать возможность внедрения с 2028 года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проактивного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присвоения социального статуса на основании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отчетного кода основного вида деятельности  субъекта МСП </a:t>
            </a:r>
            <a:r>
              <a:rPr lang="ru-RU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сведений по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работникам, имеющихся в ФНС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9305"/>
            </a:gs>
            <a:gs pos="100000">
              <a:srgbClr val="FF9305"/>
            </a:gs>
            <a:gs pos="100000">
              <a:srgbClr val="FF9305"/>
            </a:gs>
          </a:gsLst>
        </a:gradFill>
        <a:effectLst/>
      </p:bgPr>
    </p:bg>
    <p:spTree>
      <p:nvGrpSpPr>
        <p:cNvPr id="1" name="Group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5"/>
          <p:cNvPicPr/>
          <p:nvPr/>
        </p:nvPicPr>
        <p:blipFill>
          <a:blip r:embed="rId2"/>
          <a:stretch/>
        </p:blipFill>
        <p:spPr>
          <a:xfrm>
            <a:off x="15711520" y="8923823"/>
            <a:ext cx="10074698" cy="11396645"/>
          </a:xfrm>
          <a:prstGeom prst="rect">
            <a:avLst/>
          </a:prstGeom>
        </p:spPr>
      </p:pic>
      <p:sp>
        <p:nvSpPr>
          <p:cNvPr id="66" name="Shape 66"/>
          <p:cNvSpPr/>
          <p:nvPr/>
        </p:nvSpPr>
        <p:spPr>
          <a:xfrm>
            <a:off x="295275" y="900113"/>
            <a:ext cx="5729288" cy="708338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pPr marL="0" indent="0" algn="l"/>
            <a:r>
              <a:rPr sz="3200" b="0" i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КОНТАКТНЫЕ ДАННЫЕ</a:t>
            </a:r>
            <a:endParaRPr sz="324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8" name="Picture 68"/>
          <p:cNvPicPr/>
          <p:nvPr/>
        </p:nvPicPr>
        <p:blipFill>
          <a:blip r:embed="rId3"/>
          <a:stretch/>
        </p:blipFill>
        <p:spPr>
          <a:xfrm>
            <a:off x="4976813" y="176213"/>
            <a:ext cx="4000505" cy="419098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8374" y="2246782"/>
            <a:ext cx="1875576" cy="1873112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61314" y="2224225"/>
            <a:ext cx="1920749" cy="1918226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27786" y="1767057"/>
            <a:ext cx="407929" cy="407394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23144" y="1753655"/>
            <a:ext cx="448722" cy="448133"/>
          </a:xfrm>
          <a:prstGeom prst="rect">
            <a:avLst/>
          </a:prstGeom>
        </p:spPr>
      </p:pic>
      <p:sp>
        <p:nvSpPr>
          <p:cNvPr id="15" name="TextBox 13"/>
          <p:cNvSpPr txBox="1"/>
          <p:nvPr/>
        </p:nvSpPr>
        <p:spPr>
          <a:xfrm>
            <a:off x="777068" y="1794558"/>
            <a:ext cx="1406421" cy="30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1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191919"/>
                </a:solidFill>
                <a:latin typeface="Ubuntu"/>
              </a:rPr>
              <a:t>Сайт</a:t>
            </a:r>
            <a:r>
              <a:rPr lang="en-US" sz="1700" dirty="0">
                <a:solidFill>
                  <a:srgbClr val="191919"/>
                </a:solidFill>
                <a:latin typeface="Ubuntu"/>
              </a:rPr>
              <a:t> 813.ru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4141291" y="1814729"/>
            <a:ext cx="204641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2"/>
              </a:lnSpc>
              <a:spcBef>
                <a:spcPct val="0"/>
              </a:spcBef>
            </a:pPr>
            <a:r>
              <a:rPr lang="ru-RU" sz="1700" dirty="0">
                <a:solidFill>
                  <a:srgbClr val="191919"/>
                </a:solidFill>
                <a:latin typeface="Ubuntu"/>
              </a:rPr>
              <a:t>Навигатор</a:t>
            </a:r>
            <a:endParaRPr lang="en-US" sz="1700" dirty="0">
              <a:solidFill>
                <a:srgbClr val="191919"/>
              </a:solidFill>
              <a:latin typeface="Ubuntu"/>
            </a:endParaRPr>
          </a:p>
        </p:txBody>
      </p:sp>
      <p:pic>
        <p:nvPicPr>
          <p:cNvPr id="17" name="Picture 2" descr="http://qrcoder.ru/code/?https%3A%2F%2Fmsp.lenobl.ru%2Fru%2F&amp;6&amp;0"/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764" y="2088492"/>
            <a:ext cx="2189861" cy="221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881870" y="1739100"/>
            <a:ext cx="448722" cy="448133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7363417" y="1802716"/>
            <a:ext cx="204641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2"/>
              </a:lnSpc>
              <a:spcBef>
                <a:spcPct val="0"/>
              </a:spcBef>
            </a:pPr>
            <a:r>
              <a:rPr lang="ru-RU" sz="1700" dirty="0">
                <a:solidFill>
                  <a:srgbClr val="191919"/>
                </a:solidFill>
                <a:latin typeface="Ubuntu"/>
              </a:rPr>
              <a:t>Сайт комитета</a:t>
            </a:r>
            <a:endParaRPr lang="en-US" sz="1700" dirty="0">
              <a:solidFill>
                <a:srgbClr val="191919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732415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9305"/>
            </a:gs>
            <a:gs pos="100000">
              <a:srgbClr val="FF9305"/>
            </a:gs>
            <a:gs pos="100000">
              <a:srgbClr val="FF9305"/>
            </a:gs>
          </a:gsLst>
        </a:gradFill>
        <a:effectLst/>
      </p:bgPr>
    </p:bg>
    <p:spTree>
      <p:nvGrpSpPr>
        <p:cNvPr id="1" name="Group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8"/>
          <p:cNvPicPr/>
          <p:nvPr/>
        </p:nvPicPr>
        <p:blipFill>
          <a:blip r:embed="rId3"/>
          <a:stretch/>
        </p:blipFill>
        <p:spPr>
          <a:xfrm>
            <a:off x="15711520" y="8923823"/>
            <a:ext cx="10074698" cy="11396645"/>
          </a:xfrm>
          <a:prstGeom prst="rect">
            <a:avLst/>
          </a:prstGeom>
        </p:spPr>
      </p:pic>
      <p:sp>
        <p:nvSpPr>
          <p:cNvPr id="39" name="Shape 39"/>
          <p:cNvSpPr/>
          <p:nvPr/>
        </p:nvSpPr>
        <p:spPr>
          <a:xfrm>
            <a:off x="252000" y="745988"/>
            <a:ext cx="8416725" cy="708338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 fontScale="77500" lnSpcReduction="20000"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Развитие </a:t>
            </a:r>
            <a:r>
              <a:rPr lang="ru-RU" sz="3200" dirty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социального предпринимательства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в Ленинградской области</a:t>
            </a:r>
          </a:p>
        </p:txBody>
      </p:sp>
      <p:pic>
        <p:nvPicPr>
          <p:cNvPr id="41" name="Picture 41"/>
          <p:cNvPicPr/>
          <p:nvPr/>
        </p:nvPicPr>
        <p:blipFill>
          <a:blip r:embed="rId4"/>
          <a:stretch/>
        </p:blipFill>
        <p:spPr>
          <a:xfrm>
            <a:off x="4976813" y="176213"/>
            <a:ext cx="4000505" cy="419098"/>
          </a:xfrm>
          <a:prstGeom prst="rect">
            <a:avLst/>
          </a:prstGeom>
        </p:spPr>
      </p:pic>
      <p:sp>
        <p:nvSpPr>
          <p:cNvPr id="42" name="Shape 42"/>
          <p:cNvSpPr/>
          <p:nvPr/>
        </p:nvSpPr>
        <p:spPr>
          <a:xfrm>
            <a:off x="457200" y="1800225"/>
            <a:ext cx="2447925" cy="437882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pPr marL="0" indent="0" algn="l"/>
            <a:endParaRPr sz="162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Shape 44"/>
          <p:cNvSpPr/>
          <p:nvPr/>
        </p:nvSpPr>
        <p:spPr>
          <a:xfrm>
            <a:off x="612000" y="2384084"/>
            <a:ext cx="2714625" cy="664800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endParaRPr sz="1000" dirty="0"/>
          </a:p>
        </p:txBody>
      </p:sp>
      <p:sp>
        <p:nvSpPr>
          <p:cNvPr id="15" name="Shape 43"/>
          <p:cNvSpPr/>
          <p:nvPr/>
        </p:nvSpPr>
        <p:spPr>
          <a:xfrm>
            <a:off x="452438" y="1828730"/>
            <a:ext cx="3939562" cy="437882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r>
              <a:rPr lang="ru-RU" sz="1000" b="1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 </a:t>
            </a:r>
            <a:endParaRPr sz="1000" b="1" dirty="0">
              <a:solidFill>
                <a:srgbClr val="000000"/>
              </a:solidFill>
              <a:latin typeface="TT Lakes"/>
              <a:ea typeface="TT Lakes"/>
              <a:cs typeface="TT Lake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2000" y="4371750"/>
            <a:ext cx="79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1750"/>
            <a:ext cx="4355762" cy="263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873654"/>
            <a:ext cx="4139497" cy="261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9305"/>
            </a:gs>
            <a:gs pos="100000">
              <a:srgbClr val="FF9305"/>
            </a:gs>
            <a:gs pos="100000">
              <a:srgbClr val="FF9305"/>
            </a:gs>
          </a:gsLst>
        </a:gradFill>
        <a:effectLst/>
      </p:bgPr>
    </p:bg>
    <p:spTree>
      <p:nvGrpSpPr>
        <p:cNvPr id="1" name="Group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/>
          <p:nvPr/>
        </p:nvPicPr>
        <p:blipFill>
          <a:blip r:embed="rId2"/>
          <a:stretch/>
        </p:blipFill>
        <p:spPr>
          <a:xfrm>
            <a:off x="15711520" y="8923823"/>
            <a:ext cx="10074698" cy="11396645"/>
          </a:xfrm>
          <a:prstGeom prst="rect">
            <a:avLst/>
          </a:prstGeom>
        </p:spPr>
      </p:pic>
      <p:sp>
        <p:nvSpPr>
          <p:cNvPr id="24" name="Shape 24"/>
          <p:cNvSpPr/>
          <p:nvPr/>
        </p:nvSpPr>
        <p:spPr>
          <a:xfrm>
            <a:off x="334993" y="600365"/>
            <a:ext cx="8820000" cy="708338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 fontScale="25000" lnSpcReduction="20000"/>
          </a:bodyPr>
          <a:lstStyle/>
          <a:p>
            <a:endParaRPr lang="ru-RU" dirty="0" smtClean="0"/>
          </a:p>
          <a:p>
            <a:pPr algn="ctr"/>
            <a:r>
              <a:rPr lang="ru-RU" sz="10000" dirty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Модель системы поддержки социальных предприятий в Ленинградской </a:t>
            </a:r>
            <a:r>
              <a:rPr lang="ru-RU" sz="10000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области 2026</a:t>
            </a:r>
            <a:r>
              <a:rPr lang="ru-RU" sz="4500" dirty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/>
            </a:r>
            <a:br>
              <a:rPr lang="ru-RU" sz="4500" dirty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</a:br>
            <a:r>
              <a:rPr lang="ru-RU" dirty="0"/>
              <a:t> </a:t>
            </a:r>
            <a:endParaRPr lang="ru-RU" sz="3200" dirty="0">
              <a:effectLst/>
            </a:endParaRPr>
          </a:p>
        </p:txBody>
      </p:sp>
      <p:pic>
        <p:nvPicPr>
          <p:cNvPr id="26" name="Picture 26"/>
          <p:cNvPicPr/>
          <p:nvPr/>
        </p:nvPicPr>
        <p:blipFill>
          <a:blip r:embed="rId3"/>
          <a:stretch/>
        </p:blipFill>
        <p:spPr>
          <a:xfrm>
            <a:off x="4976813" y="176213"/>
            <a:ext cx="4000505" cy="419098"/>
          </a:xfrm>
          <a:prstGeom prst="rect">
            <a:avLst/>
          </a:prstGeom>
        </p:spPr>
      </p:pic>
      <p:sp>
        <p:nvSpPr>
          <p:cNvPr id="30" name="Shape 30"/>
          <p:cNvSpPr/>
          <p:nvPr/>
        </p:nvSpPr>
        <p:spPr>
          <a:xfrm>
            <a:off x="3132000" y="3620020"/>
            <a:ext cx="3030037" cy="1069337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1% по УСН  «Доходы»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2% по УСН  «Доходы» для организаций не менее 30% сотрудников которых инвалиды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sz="1400" b="1" i="1" dirty="0">
              <a:solidFill>
                <a:srgbClr val="654B43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Shape 31"/>
          <p:cNvSpPr/>
          <p:nvPr/>
        </p:nvSpPr>
        <p:spPr>
          <a:xfrm>
            <a:off x="3265349" y="3291750"/>
            <a:ext cx="2447925" cy="437881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r>
              <a:rPr lang="ru-RU" sz="1620" dirty="0" smtClean="0">
                <a:solidFill>
                  <a:srgbClr val="A20000"/>
                </a:solidFill>
                <a:latin typeface="+mn-lt"/>
                <a:ea typeface="+mn-ea"/>
                <a:cs typeface="+mn-cs"/>
              </a:rPr>
              <a:t>Налоговые льготы</a:t>
            </a:r>
          </a:p>
          <a:p>
            <a:endParaRPr sz="162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5292000" y="1494671"/>
            <a:ext cx="3555187" cy="437882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r>
              <a:rPr lang="ru-RU" sz="1600" dirty="0">
                <a:solidFill>
                  <a:srgbClr val="A20000"/>
                </a:solidFill>
                <a:latin typeface="TT Lakes"/>
                <a:ea typeface="TT Lakes"/>
                <a:cs typeface="TT Lakes"/>
              </a:rPr>
              <a:t>Финансовая </a:t>
            </a:r>
            <a:r>
              <a:rPr lang="ru-RU" sz="1600" dirty="0" smtClean="0">
                <a:solidFill>
                  <a:srgbClr val="A20000"/>
                </a:solidFill>
                <a:latin typeface="TT Lakes"/>
                <a:ea typeface="TT Lakes"/>
                <a:cs typeface="TT Lakes"/>
              </a:rPr>
              <a:t>поддержка</a:t>
            </a:r>
            <a:endParaRPr sz="1620" dirty="0">
              <a:solidFill>
                <a:srgbClr val="A20000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4731446" y="1894696"/>
            <a:ext cx="4340554" cy="1217054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Региональный бюджет </a:t>
            </a:r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– субсидии </a:t>
            </a: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и гранты </a:t>
            </a:r>
            <a:endParaRPr lang="ru-RU" sz="1400" b="1" i="1" dirty="0" smtClean="0">
              <a:solidFill>
                <a:srgbClr val="654B43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                      100 </a:t>
            </a: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млн. руб</a:t>
            </a:r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Муниципальный бюджет </a:t>
            </a:r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субсидии </a:t>
            </a:r>
          </a:p>
          <a:p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                      25  </a:t>
            </a: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млн. руб.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Микрозаймы</a:t>
            </a:r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– ставка 5 %, социальная ипотека</a:t>
            </a:r>
            <a:endParaRPr sz="1400" b="1" i="1" dirty="0">
              <a:solidFill>
                <a:srgbClr val="654B43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Shape 34"/>
          <p:cNvSpPr/>
          <p:nvPr/>
        </p:nvSpPr>
        <p:spPr>
          <a:xfrm>
            <a:off x="624961" y="2020232"/>
            <a:ext cx="4102194" cy="1217054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Присвоение статуса социального предприятия является государственной услугой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Только в электронном виде посредством ГИС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Интуитивный интерфейс заполнения  заявления на </a:t>
            </a:r>
            <a:r>
              <a:rPr lang="ru-RU" sz="1400" b="1" i="1" dirty="0" err="1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соцстатус</a:t>
            </a:r>
            <a:endParaRPr lang="ru-RU" sz="1400" b="1" i="1" dirty="0" smtClean="0">
              <a:solidFill>
                <a:srgbClr val="654B43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b="1" i="1" dirty="0" smtClean="0">
              <a:solidFill>
                <a:srgbClr val="654B43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sz="1400" b="1" i="1" dirty="0">
              <a:solidFill>
                <a:srgbClr val="654B43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Shape 35"/>
          <p:cNvSpPr/>
          <p:nvPr/>
        </p:nvSpPr>
        <p:spPr>
          <a:xfrm>
            <a:off x="566859" y="1526423"/>
            <a:ext cx="4160296" cy="437881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pPr algn="ctr"/>
            <a:r>
              <a:rPr lang="ru-RU" sz="1600" dirty="0" smtClean="0">
                <a:solidFill>
                  <a:srgbClr val="A20000"/>
                </a:solidFill>
                <a:latin typeface="TT Lakes"/>
                <a:ea typeface="TT Lakes"/>
                <a:cs typeface="TT Lakes"/>
              </a:rPr>
              <a:t>Упрощенная  </a:t>
            </a:r>
            <a:r>
              <a:rPr lang="ru-RU" sz="1600" dirty="0">
                <a:solidFill>
                  <a:srgbClr val="A20000"/>
                </a:solidFill>
                <a:latin typeface="TT Lakes"/>
                <a:ea typeface="TT Lakes"/>
                <a:cs typeface="TT Lakes"/>
              </a:rPr>
              <a:t>процедура получения </a:t>
            </a:r>
            <a:r>
              <a:rPr lang="ru-RU" sz="1600" dirty="0" smtClean="0">
                <a:solidFill>
                  <a:srgbClr val="A20000"/>
                </a:solidFill>
                <a:latin typeface="TT Lakes"/>
                <a:ea typeface="TT Lakes"/>
                <a:cs typeface="TT Lakes"/>
              </a:rPr>
              <a:t>социального статуса </a:t>
            </a:r>
            <a:endParaRPr lang="ru-RU" sz="1600" dirty="0">
              <a:solidFill>
                <a:srgbClr val="A20000"/>
              </a:solidFill>
              <a:latin typeface="TT Lakes"/>
              <a:ea typeface="TT Lakes"/>
              <a:cs typeface="TT Lake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4993" y="4533086"/>
            <a:ext cx="86423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i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Модель </a:t>
            </a:r>
            <a:r>
              <a:rPr lang="ru-RU" sz="1300" i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поддержки социального предпринимательства в Ленинградской области </a:t>
            </a:r>
            <a:r>
              <a:rPr lang="ru-RU" sz="1300" i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</a:t>
            </a:r>
            <a:r>
              <a:rPr lang="ru-RU" sz="1300" i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 по развитию малого, среднего бизнеса и потребительского рынка </a:t>
            </a:r>
            <a:r>
              <a:rPr lang="ru-RU" sz="1300" i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ru-RU" sz="1300" i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2025 года №</a:t>
            </a:r>
            <a:r>
              <a:rPr lang="ru-RU" sz="1300" i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5-п </a:t>
            </a:r>
            <a:endParaRPr lang="ru-RU" sz="1300" i="1" dirty="0">
              <a:solidFill>
                <a:srgbClr val="A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9305"/>
            </a:gs>
            <a:gs pos="100000">
              <a:srgbClr val="FF9305"/>
            </a:gs>
            <a:gs pos="100000">
              <a:srgbClr val="FF9305"/>
            </a:gs>
          </a:gsLst>
        </a:gradFill>
        <a:effectLst/>
      </p:bgPr>
    </p:bg>
    <p:spTree>
      <p:nvGrpSpPr>
        <p:cNvPr id="1" name="Group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/>
          <p:nvPr/>
        </p:nvPicPr>
        <p:blipFill>
          <a:blip r:embed="rId2"/>
          <a:stretch/>
        </p:blipFill>
        <p:spPr>
          <a:xfrm>
            <a:off x="15711520" y="8923823"/>
            <a:ext cx="10074698" cy="11396645"/>
          </a:xfrm>
          <a:prstGeom prst="rect">
            <a:avLst/>
          </a:prstGeom>
        </p:spPr>
      </p:pic>
      <p:sp>
        <p:nvSpPr>
          <p:cNvPr id="24" name="Shape 24"/>
          <p:cNvSpPr/>
          <p:nvPr/>
        </p:nvSpPr>
        <p:spPr>
          <a:xfrm>
            <a:off x="334993" y="600365"/>
            <a:ext cx="8820000" cy="708338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 fontScale="25000" lnSpcReduction="20000"/>
          </a:bodyPr>
          <a:lstStyle/>
          <a:p>
            <a:endParaRPr lang="ru-RU" dirty="0" smtClean="0"/>
          </a:p>
          <a:p>
            <a:pPr algn="ctr"/>
            <a:r>
              <a:rPr lang="ru-RU" sz="10000" dirty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Модель системы поддержки социальных предприятий в Ленинградской </a:t>
            </a:r>
            <a:r>
              <a:rPr lang="ru-RU" sz="10000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области 2026</a:t>
            </a:r>
            <a:r>
              <a:rPr lang="ru-RU" sz="4500" dirty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/>
            </a:r>
            <a:br>
              <a:rPr lang="ru-RU" sz="4500" dirty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</a:br>
            <a:r>
              <a:rPr lang="ru-RU" dirty="0"/>
              <a:t> </a:t>
            </a:r>
            <a:endParaRPr lang="ru-RU" sz="3200" dirty="0">
              <a:effectLst/>
            </a:endParaRPr>
          </a:p>
        </p:txBody>
      </p:sp>
      <p:pic>
        <p:nvPicPr>
          <p:cNvPr id="26" name="Picture 26"/>
          <p:cNvPicPr/>
          <p:nvPr/>
        </p:nvPicPr>
        <p:blipFill>
          <a:blip r:embed="rId3"/>
          <a:stretch/>
        </p:blipFill>
        <p:spPr>
          <a:xfrm>
            <a:off x="4976813" y="176213"/>
            <a:ext cx="4000505" cy="419098"/>
          </a:xfrm>
          <a:prstGeom prst="rect">
            <a:avLst/>
          </a:prstGeom>
        </p:spPr>
      </p:pic>
      <p:sp>
        <p:nvSpPr>
          <p:cNvPr id="27" name="Shape 27"/>
          <p:cNvSpPr/>
          <p:nvPr/>
        </p:nvSpPr>
        <p:spPr>
          <a:xfrm>
            <a:off x="490538" y="1671750"/>
            <a:ext cx="2854800" cy="437882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r>
              <a:rPr lang="ru-RU" sz="1600" dirty="0">
                <a:solidFill>
                  <a:srgbClr val="A20000"/>
                </a:solidFill>
                <a:latin typeface="TT Lakes"/>
                <a:ea typeface="TT Lakes"/>
                <a:cs typeface="TT Lakes"/>
              </a:rPr>
              <a:t>Нефинансовая поддержка</a:t>
            </a:r>
            <a:endParaRPr sz="1600" dirty="0">
              <a:solidFill>
                <a:srgbClr val="A20000"/>
              </a:solidFill>
              <a:latin typeface="TT Lakes"/>
              <a:ea typeface="TT Lakes"/>
              <a:cs typeface="TT Lakes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461963" y="1509610"/>
            <a:ext cx="2447925" cy="437882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endParaRPr lang="ru-RU" sz="1600" dirty="0">
              <a:solidFill>
                <a:srgbClr val="000000"/>
              </a:solidFill>
              <a:latin typeface="TT Lakes"/>
              <a:ea typeface="TT Lakes"/>
              <a:cs typeface="TT Lakes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490538" y="2071775"/>
            <a:ext cx="3541462" cy="1217054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консультационные услуги ЦИСС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круглые столы, тренинги, семинары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о</a:t>
            </a:r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бучающие программы </a:t>
            </a:r>
            <a:endParaRPr lang="ru-RU" sz="1400" b="1" i="1" dirty="0">
              <a:solidFill>
                <a:srgbClr val="654B43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р</a:t>
            </a:r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егистрация товарных знаков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у</a:t>
            </a:r>
            <a:r>
              <a:rPr lang="ru-RU" sz="14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слуга по продвижению в </a:t>
            </a:r>
            <a:r>
              <a:rPr lang="ru-RU" sz="1400" b="1" i="1" dirty="0" err="1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соцсетях</a:t>
            </a:r>
            <a:endParaRPr lang="ru-RU" sz="1400" b="1" i="1" dirty="0">
              <a:solidFill>
                <a:srgbClr val="654B43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4993" y="4533086"/>
            <a:ext cx="86423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i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Модель </a:t>
            </a:r>
            <a:r>
              <a:rPr lang="ru-RU" sz="1300" i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поддержки социального предпринимательства в Ленинградской области </a:t>
            </a:r>
            <a:r>
              <a:rPr lang="ru-RU" sz="1300" i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</a:t>
            </a:r>
            <a:r>
              <a:rPr lang="ru-RU" sz="1300" i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 по развитию малого, среднего бизнеса и потребительского рынка </a:t>
            </a:r>
            <a:r>
              <a:rPr lang="ru-RU" sz="1300" i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ru-RU" sz="1300" i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2025 года №</a:t>
            </a:r>
            <a:r>
              <a:rPr lang="ru-RU" sz="1300" i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5-п </a:t>
            </a:r>
            <a:endParaRPr lang="ru-RU" sz="1300" i="1" dirty="0">
              <a:solidFill>
                <a:srgbClr val="A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27"/>
          <p:cNvSpPr/>
          <p:nvPr/>
        </p:nvSpPr>
        <p:spPr>
          <a:xfrm>
            <a:off x="4810538" y="1671750"/>
            <a:ext cx="2854800" cy="437882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r>
              <a:rPr lang="ru-RU" sz="1600" dirty="0" smtClean="0">
                <a:solidFill>
                  <a:srgbClr val="A20000"/>
                </a:solidFill>
                <a:latin typeface="TT Lakes"/>
                <a:ea typeface="TT Lakes"/>
                <a:cs typeface="TT Lakes"/>
              </a:rPr>
              <a:t>Имущественная </a:t>
            </a:r>
            <a:r>
              <a:rPr lang="ru-RU" sz="1600" dirty="0">
                <a:solidFill>
                  <a:srgbClr val="A20000"/>
                </a:solidFill>
                <a:latin typeface="TT Lakes"/>
                <a:ea typeface="TT Lakes"/>
                <a:cs typeface="TT Lakes"/>
              </a:rPr>
              <a:t>поддержка</a:t>
            </a:r>
            <a:endParaRPr sz="1600" dirty="0">
              <a:solidFill>
                <a:srgbClr val="A20000"/>
              </a:solidFill>
              <a:latin typeface="TT Lakes"/>
              <a:ea typeface="TT Lakes"/>
              <a:cs typeface="TT Lakes"/>
            </a:endParaRPr>
          </a:p>
        </p:txBody>
      </p:sp>
      <p:sp>
        <p:nvSpPr>
          <p:cNvPr id="16" name="Shape 29"/>
          <p:cNvSpPr/>
          <p:nvPr/>
        </p:nvSpPr>
        <p:spPr>
          <a:xfrm>
            <a:off x="4392000" y="2071774"/>
            <a:ext cx="4680001" cy="2659976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п</a:t>
            </a:r>
            <a:r>
              <a:rPr lang="ru-RU" sz="13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редоставление помещений по преференции во всех МО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л</a:t>
            </a:r>
            <a:r>
              <a:rPr lang="ru-RU" sz="13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ьготная арендная ставка (понижающие коэффициенты к ставке аренды) – в большинстве МО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b="1" i="1" dirty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в</a:t>
            </a:r>
            <a:r>
              <a:rPr lang="ru-RU" sz="13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заимодействие с муниципальными учреждениями культуры и спорта на условиях краткосрочной аренды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300" b="1" i="1" dirty="0" smtClean="0">
              <a:solidFill>
                <a:srgbClr val="654B43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13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       Планируем: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Определить рекомендуемую долю помещений в бизнес-инкубаторах для </a:t>
            </a:r>
            <a:r>
              <a:rPr lang="ru-RU" sz="1300" b="1" i="1" dirty="0" err="1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соц</a:t>
            </a:r>
            <a:r>
              <a:rPr lang="ru-RU" sz="13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предприятий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b="1" i="1" dirty="0" smtClean="0">
                <a:solidFill>
                  <a:srgbClr val="654B43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К 2028 год Бизнес-инкубатор социальной направленности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9305"/>
            </a:gs>
            <a:gs pos="100000">
              <a:srgbClr val="FF9305"/>
            </a:gs>
            <a:gs pos="100000">
              <a:srgbClr val="FF9305"/>
            </a:gs>
          </a:gsLst>
        </a:gradFill>
        <a:effectLst/>
      </p:bgPr>
    </p:bg>
    <p:spTree>
      <p:nvGrpSpPr>
        <p:cNvPr id="1" name="Group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1"/>
          <p:cNvPicPr/>
          <p:nvPr/>
        </p:nvPicPr>
        <p:blipFill>
          <a:blip r:embed="rId2"/>
          <a:stretch/>
        </p:blipFill>
        <p:spPr>
          <a:xfrm>
            <a:off x="15711520" y="8923823"/>
            <a:ext cx="10074698" cy="11396645"/>
          </a:xfrm>
          <a:prstGeom prst="rect">
            <a:avLst/>
          </a:prstGeom>
        </p:spPr>
      </p:pic>
      <p:sp>
        <p:nvSpPr>
          <p:cNvPr id="52" name="Shape 52"/>
          <p:cNvSpPr/>
          <p:nvPr/>
        </p:nvSpPr>
        <p:spPr>
          <a:xfrm>
            <a:off x="1478085" y="771750"/>
            <a:ext cx="5761538" cy="720000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Взаимодействие с Фондом поддержки социальных проектов</a:t>
            </a:r>
            <a:endParaRPr lang="ru-RU" sz="2200" b="1" dirty="0">
              <a:solidFill>
                <a:srgbClr val="000000"/>
              </a:solidFill>
              <a:latin typeface="TT Lakes"/>
              <a:ea typeface="TT Lakes"/>
              <a:cs typeface="TT Lakes"/>
            </a:endParaRPr>
          </a:p>
        </p:txBody>
      </p:sp>
      <p:pic>
        <p:nvPicPr>
          <p:cNvPr id="54" name="Picture 54"/>
          <p:cNvPicPr/>
          <p:nvPr/>
        </p:nvPicPr>
        <p:blipFill>
          <a:blip r:embed="rId3"/>
          <a:stretch/>
        </p:blipFill>
        <p:spPr>
          <a:xfrm>
            <a:off x="4976813" y="176213"/>
            <a:ext cx="4000505" cy="419098"/>
          </a:xfrm>
          <a:prstGeom prst="rect">
            <a:avLst/>
          </a:prstGeom>
        </p:spPr>
      </p:pic>
      <p:sp>
        <p:nvSpPr>
          <p:cNvPr id="56" name="Shape 56"/>
          <p:cNvSpPr/>
          <p:nvPr/>
        </p:nvSpPr>
        <p:spPr>
          <a:xfrm>
            <a:off x="4654250" y="2211750"/>
            <a:ext cx="2520000" cy="2412818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</a:t>
            </a:r>
            <a:r>
              <a:rPr lang="ru-RU" sz="1600" dirty="0" smtClean="0"/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методических рекомендаций ФПСП проведены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инклюзивная программа по развитию предпринимательских навыков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ru-RU" sz="1620" dirty="0" smtClean="0"/>
          </a:p>
        </p:txBody>
      </p:sp>
      <p:sp>
        <p:nvSpPr>
          <p:cNvPr id="59" name="Shape 59"/>
          <p:cNvSpPr/>
          <p:nvPr/>
        </p:nvSpPr>
        <p:spPr>
          <a:xfrm>
            <a:off x="2674062" y="3617751"/>
            <a:ext cx="3014100" cy="791325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pPr algn="ctr"/>
            <a:endParaRPr sz="1620" dirty="0"/>
          </a:p>
        </p:txBody>
      </p:sp>
      <p:sp>
        <p:nvSpPr>
          <p:cNvPr id="61" name="Shape 61"/>
          <p:cNvSpPr/>
          <p:nvPr/>
        </p:nvSpPr>
        <p:spPr>
          <a:xfrm>
            <a:off x="5764695" y="3405188"/>
            <a:ext cx="2447924" cy="437882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endParaRPr sz="162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468835" y="2158092"/>
            <a:ext cx="5972828" cy="5080"/>
          </a:xfrm>
          <a:prstGeom prst="line">
            <a:avLst/>
          </a:prstGeom>
          <a:ln w="28575">
            <a:solidFill>
              <a:srgbClr val="A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432000" y="2068092"/>
            <a:ext cx="180000" cy="180000"/>
          </a:xfrm>
          <a:prstGeom prst="ellipse">
            <a:avLst/>
          </a:prstGeom>
          <a:solidFill>
            <a:srgbClr val="A20000"/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0611" y="1910364"/>
            <a:ext cx="90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39" y="2069442"/>
            <a:ext cx="195263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413161" y="2160006"/>
            <a:ext cx="1620000" cy="1463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689631" y="1897084"/>
            <a:ext cx="802369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2" y="2065860"/>
            <a:ext cx="195263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461662" y="1907376"/>
            <a:ext cx="802369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2000" y="2339639"/>
            <a:ext cx="1852528" cy="1421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команды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программе «Эффективная поддержка развития предпринимательства в регионах»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16977" y="1912138"/>
            <a:ext cx="1612369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2026-2027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91663" y="2245085"/>
            <a:ext cx="2287182" cy="2647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ФПСП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выделил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организацию 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предпринимателя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по выявлению перспективных ниш социального предпринимательства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74" y="2071739"/>
            <a:ext cx="195263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hape 56"/>
          <p:cNvSpPr/>
          <p:nvPr/>
        </p:nvSpPr>
        <p:spPr>
          <a:xfrm>
            <a:off x="6912000" y="2211750"/>
            <a:ext cx="2520000" cy="2412818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</a:t>
            </a:r>
            <a:r>
              <a:rPr lang="ru-RU" sz="1600" dirty="0" smtClean="0"/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  <a:p>
            <a:pPr indent="0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краудфандинга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9305"/>
            </a:gs>
            <a:gs pos="100000">
              <a:srgbClr val="FF9305"/>
            </a:gs>
            <a:gs pos="100000">
              <a:srgbClr val="FF9305"/>
            </a:gs>
          </a:gsLst>
        </a:gradFill>
        <a:effectLst/>
      </p:bgPr>
    </p:bg>
    <p:spTree>
      <p:nvGrpSpPr>
        <p:cNvPr id="1" name="Group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5"/>
          <p:cNvPicPr/>
          <p:nvPr/>
        </p:nvPicPr>
        <p:blipFill>
          <a:blip r:embed="rId2"/>
          <a:stretch/>
        </p:blipFill>
        <p:spPr>
          <a:xfrm>
            <a:off x="15711520" y="8923823"/>
            <a:ext cx="10074698" cy="11396645"/>
          </a:xfrm>
          <a:prstGeom prst="rect">
            <a:avLst/>
          </a:prstGeom>
        </p:spPr>
      </p:pic>
      <p:sp>
        <p:nvSpPr>
          <p:cNvPr id="66" name="Shape 66"/>
          <p:cNvSpPr/>
          <p:nvPr/>
        </p:nvSpPr>
        <p:spPr>
          <a:xfrm>
            <a:off x="295275" y="900113"/>
            <a:ext cx="5729288" cy="708338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pPr marL="0" indent="0" algn="l"/>
            <a:endParaRPr sz="324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8" name="Picture 68"/>
          <p:cNvPicPr/>
          <p:nvPr/>
        </p:nvPicPr>
        <p:blipFill>
          <a:blip r:embed="rId3"/>
          <a:stretch/>
        </p:blipFill>
        <p:spPr>
          <a:xfrm>
            <a:off x="4976813" y="176213"/>
            <a:ext cx="4000505" cy="419098"/>
          </a:xfrm>
          <a:prstGeom prst="rect">
            <a:avLst/>
          </a:prstGeom>
        </p:spPr>
      </p:pic>
      <p:sp>
        <p:nvSpPr>
          <p:cNvPr id="13" name="Shape 52"/>
          <p:cNvSpPr/>
          <p:nvPr/>
        </p:nvSpPr>
        <p:spPr>
          <a:xfrm>
            <a:off x="612000" y="176213"/>
            <a:ext cx="3960000" cy="793386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Взаимодействие с крупным бизнесом</a:t>
            </a:r>
            <a:endParaRPr lang="ru-RU" sz="2000" b="1" dirty="0">
              <a:solidFill>
                <a:srgbClr val="000000"/>
              </a:solidFill>
              <a:latin typeface="TT Lakes"/>
              <a:ea typeface="TT Lakes"/>
              <a:cs typeface="TT Lak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000" y="1491750"/>
            <a:ext cx="52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поиска точек соприкосновения социального бизнеса с крупным бизнесом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Реализована успешная практика ГК «Эрудит» по экскурсиям для дошкольников (Промышленный туризм) – Проект «Детский цех»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Агроферма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Выборжец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Кондитерская фабрика «Любимый край»</a:t>
            </a:r>
          </a:p>
          <a:p>
            <a:pPr marL="342900" indent="-342900">
              <a:buAutoNum type="arabicPeriod"/>
            </a:pPr>
            <a:endParaRPr lang="ru-RU" sz="1600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00" y="951750"/>
            <a:ext cx="3048446" cy="3810557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4032000" y="2751750"/>
            <a:ext cx="1620000" cy="1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84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9305"/>
            </a:gs>
            <a:gs pos="100000">
              <a:srgbClr val="FF9305"/>
            </a:gs>
            <a:gs pos="100000">
              <a:srgbClr val="FF9305"/>
            </a:gs>
          </a:gsLst>
        </a:gradFill>
        <a:effectLst/>
      </p:bgPr>
    </p:bg>
    <p:spTree>
      <p:nvGrpSpPr>
        <p:cNvPr id="1" name="Group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1"/>
          <p:cNvPicPr/>
          <p:nvPr/>
        </p:nvPicPr>
        <p:blipFill>
          <a:blip r:embed="rId2"/>
          <a:stretch/>
        </p:blipFill>
        <p:spPr>
          <a:xfrm>
            <a:off x="15711520" y="8923823"/>
            <a:ext cx="10074698" cy="11396645"/>
          </a:xfrm>
          <a:prstGeom prst="rect">
            <a:avLst/>
          </a:prstGeom>
        </p:spPr>
      </p:pic>
      <p:sp>
        <p:nvSpPr>
          <p:cNvPr id="52" name="Shape 52"/>
          <p:cNvSpPr/>
          <p:nvPr/>
        </p:nvSpPr>
        <p:spPr>
          <a:xfrm>
            <a:off x="791999" y="771750"/>
            <a:ext cx="3960000" cy="793386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T Lakes"/>
                <a:ea typeface="TT Lakes"/>
                <a:cs typeface="TT Lakes"/>
              </a:rPr>
              <a:t>Слет Социальных предпринимателей 2026 год</a:t>
            </a:r>
            <a:endParaRPr lang="ru-RU" sz="2000" b="1" dirty="0">
              <a:solidFill>
                <a:srgbClr val="000000"/>
              </a:solidFill>
              <a:latin typeface="TT Lakes"/>
              <a:ea typeface="TT Lakes"/>
              <a:cs typeface="TT Lakes"/>
            </a:endParaRPr>
          </a:p>
        </p:txBody>
      </p:sp>
      <p:pic>
        <p:nvPicPr>
          <p:cNvPr id="54" name="Picture 54"/>
          <p:cNvPicPr/>
          <p:nvPr/>
        </p:nvPicPr>
        <p:blipFill>
          <a:blip r:embed="rId3"/>
          <a:stretch/>
        </p:blipFill>
        <p:spPr>
          <a:xfrm>
            <a:off x="4976813" y="176213"/>
            <a:ext cx="4000505" cy="419098"/>
          </a:xfrm>
          <a:prstGeom prst="rect">
            <a:avLst/>
          </a:prstGeom>
        </p:spPr>
      </p:pic>
      <p:sp>
        <p:nvSpPr>
          <p:cNvPr id="56" name="Shape 56"/>
          <p:cNvSpPr/>
          <p:nvPr/>
        </p:nvSpPr>
        <p:spPr>
          <a:xfrm>
            <a:off x="432000" y="1894716"/>
            <a:ext cx="8545318" cy="2657033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endParaRPr lang="ru-RU" sz="1620" dirty="0" smtClean="0">
              <a:solidFill>
                <a:srgbClr val="000000"/>
              </a:solidFill>
            </a:endParaRPr>
          </a:p>
        </p:txBody>
      </p:sp>
      <p:sp>
        <p:nvSpPr>
          <p:cNvPr id="59" name="Shape 59"/>
          <p:cNvSpPr/>
          <p:nvPr/>
        </p:nvSpPr>
        <p:spPr>
          <a:xfrm>
            <a:off x="2972030" y="3617751"/>
            <a:ext cx="3014100" cy="791325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Autofit/>
          </a:bodyPr>
          <a:lstStyle/>
          <a:p>
            <a:pPr algn="ctr"/>
            <a:endParaRPr sz="1620" dirty="0">
              <a:solidFill>
                <a:srgbClr val="000000"/>
              </a:solidFill>
            </a:endParaRPr>
          </a:p>
        </p:txBody>
      </p:sp>
      <p:sp>
        <p:nvSpPr>
          <p:cNvPr id="61" name="Shape 61"/>
          <p:cNvSpPr/>
          <p:nvPr/>
        </p:nvSpPr>
        <p:spPr>
          <a:xfrm>
            <a:off x="6062663" y="3405188"/>
            <a:ext cx="2447924" cy="437882"/>
          </a:xfrm>
          <a:prstGeom prst="rect">
            <a:avLst/>
          </a:prstGeom>
          <a:noFill/>
          <a:ln>
            <a:prstDash val="solid"/>
          </a:ln>
        </p:spPr>
        <p:txBody>
          <a:bodyPr wrap="square" lIns="91440" tIns="45720" rIns="91440" bIns="45720" anchor="t">
            <a:normAutofit/>
          </a:bodyPr>
          <a:lstStyle/>
          <a:p>
            <a:endParaRPr sz="162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1999" y="1565136"/>
            <a:ext cx="4320001" cy="2837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июня 2026 года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предпринимателей Ленинградской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темы слета: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предпринимателей в социальный заказ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отрудничество крупного бизнеса и социального предпринимательства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001" y="591749"/>
            <a:ext cx="2991240" cy="441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04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327494"/>
              </p:ext>
            </p:extLst>
          </p:nvPr>
        </p:nvGraphicFramePr>
        <p:xfrm>
          <a:off x="92000" y="51750"/>
          <a:ext cx="8960000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12192000" imgH="6858000" progId="Acrobat.Document.DC">
                  <p:embed/>
                </p:oleObj>
              </mc:Choice>
              <mc:Fallback>
                <p:oleObj name="Acrobat Document" r:id="rId3" imgW="12192000" imgH="68580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00" y="51750"/>
                        <a:ext cx="8960000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ердце 4"/>
          <p:cNvSpPr/>
          <p:nvPr/>
        </p:nvSpPr>
        <p:spPr>
          <a:xfrm>
            <a:off x="8633833" y="4731750"/>
            <a:ext cx="360000" cy="34482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01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FF9305"/>
            </a:gs>
            <a:gs pos="100000">
              <a:srgbClr val="FF9305"/>
            </a:gs>
            <a:gs pos="100000">
              <a:srgbClr val="FF9305"/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Прямоугольник 106">
            <a:extLst>
              <a:ext uri="{FF2B5EF4-FFF2-40B4-BE49-F238E27FC236}">
                <a16:creationId xmlns="" xmlns:a16="http://schemas.microsoft.com/office/drawing/2014/main" id="{F2E71461-5EBA-4E63-ABE2-7AA04869B94E}"/>
              </a:ext>
            </a:extLst>
          </p:cNvPr>
          <p:cNvSpPr/>
          <p:nvPr/>
        </p:nvSpPr>
        <p:spPr>
          <a:xfrm>
            <a:off x="260251" y="1834775"/>
            <a:ext cx="449429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="" xmlns:a16="http://schemas.microsoft.com/office/drawing/2014/main" id="{F2E71461-5EBA-4E63-ABE2-7AA04869B94E}"/>
              </a:ext>
            </a:extLst>
          </p:cNvPr>
          <p:cNvSpPr/>
          <p:nvPr/>
        </p:nvSpPr>
        <p:spPr>
          <a:xfrm>
            <a:off x="260251" y="2523272"/>
            <a:ext cx="44223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="" xmlns:a16="http://schemas.microsoft.com/office/drawing/2014/main" id="{F2E71461-5EBA-4E63-ABE2-7AA04869B94E}"/>
              </a:ext>
            </a:extLst>
          </p:cNvPr>
          <p:cNvSpPr/>
          <p:nvPr/>
        </p:nvSpPr>
        <p:spPr>
          <a:xfrm>
            <a:off x="255593" y="3218284"/>
            <a:ext cx="518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="" xmlns:a16="http://schemas.microsoft.com/office/drawing/2014/main" id="{F2E71461-5EBA-4E63-ABE2-7AA04869B94E}"/>
              </a:ext>
            </a:extLst>
          </p:cNvPr>
          <p:cNvSpPr/>
          <p:nvPr/>
        </p:nvSpPr>
        <p:spPr>
          <a:xfrm>
            <a:off x="260251" y="3562526"/>
            <a:ext cx="518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="" xmlns:a16="http://schemas.microsoft.com/office/drawing/2014/main" id="{F2E71461-5EBA-4E63-ABE2-7AA04869B94E}"/>
              </a:ext>
            </a:extLst>
          </p:cNvPr>
          <p:cNvSpPr/>
          <p:nvPr/>
        </p:nvSpPr>
        <p:spPr>
          <a:xfrm>
            <a:off x="251634" y="4770329"/>
            <a:ext cx="518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="" xmlns:a16="http://schemas.microsoft.com/office/drawing/2014/main" id="{F2E71461-5EBA-4E63-ABE2-7AA04869B94E}"/>
              </a:ext>
            </a:extLst>
          </p:cNvPr>
          <p:cNvSpPr/>
          <p:nvPr/>
        </p:nvSpPr>
        <p:spPr>
          <a:xfrm>
            <a:off x="228421" y="1471051"/>
            <a:ext cx="449770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8052C7BD-07EA-4D81-8918-F491B442B500}"/>
              </a:ext>
            </a:extLst>
          </p:cNvPr>
          <p:cNvSpPr/>
          <p:nvPr/>
        </p:nvSpPr>
        <p:spPr>
          <a:xfrm>
            <a:off x="228421" y="1176452"/>
            <a:ext cx="8908431" cy="27667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8052C7BD-07EA-4D81-8918-F491B442B500}"/>
              </a:ext>
            </a:extLst>
          </p:cNvPr>
          <p:cNvSpPr/>
          <p:nvPr/>
        </p:nvSpPr>
        <p:spPr>
          <a:xfrm>
            <a:off x="257597" y="4413934"/>
            <a:ext cx="8879255" cy="2952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FE3E80B5-79C9-4036-A35B-80D2FA606838}"/>
              </a:ext>
            </a:extLst>
          </p:cNvPr>
          <p:cNvSpPr/>
          <p:nvPr/>
        </p:nvSpPr>
        <p:spPr>
          <a:xfrm>
            <a:off x="6185" y="368696"/>
            <a:ext cx="9184939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36662" y="123478"/>
            <a:ext cx="0" cy="4932106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29">
            <a:extLst>
              <a:ext uri="{FF2B5EF4-FFF2-40B4-BE49-F238E27FC236}">
                <a16:creationId xmlns="" xmlns:a16="http://schemas.microsoft.com/office/drawing/2014/main" id="{5951041A-8774-41CC-80AD-AC3694439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88" y="504278"/>
            <a:ext cx="8497070" cy="33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ru-RU" sz="2000" b="1" dirty="0" smtClean="0"/>
              <a:t>РЕАЛИЗАЦИЯ ФЕДЕРАЛЬНОГО ЗАКОНА 189-ФЗ В ЛЕНИНГРАДСКО ОБЛАСТИ</a:t>
            </a:r>
            <a:endParaRPr lang="ru-RU" sz="20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23528" y="1131590"/>
            <a:ext cx="419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20000"/>
                </a:solidFill>
                <a:latin typeface="PT Sans Narrow" pitchFamily="34" charset="-52"/>
                <a:cs typeface="Times New Roman" pitchFamily="18" charset="0"/>
              </a:rPr>
              <a:t>ОБЛАСТНОЙ </a:t>
            </a:r>
            <a:r>
              <a:rPr lang="ru-RU" b="1" dirty="0" smtClean="0">
                <a:solidFill>
                  <a:srgbClr val="A20000"/>
                </a:solidFill>
                <a:latin typeface="PT Sans Narrow" pitchFamily="34" charset="-52"/>
                <a:cs typeface="Times New Roman" pitchFamily="18" charset="0"/>
              </a:rPr>
              <a:t>УРОВЕНЬ:</a:t>
            </a:r>
            <a:endParaRPr lang="ru-RU" b="1" dirty="0">
              <a:solidFill>
                <a:srgbClr val="A20000"/>
              </a:solidFill>
              <a:latin typeface="PT Sans Narrow" pitchFamily="34" charset="-52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43160" y="1487045"/>
            <a:ext cx="3277334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ru-RU" dirty="0" smtClean="0">
                <a:solidFill>
                  <a:srgbClr val="00B050"/>
                </a:solidFill>
                <a:latin typeface="PT Sans Narrow" pitchFamily="34" charset="-52"/>
                <a:cs typeface="Times New Roman" pitchFamily="18" charset="0"/>
              </a:rPr>
              <a:t>Социальное </a:t>
            </a:r>
            <a:r>
              <a:rPr lang="ru-RU" dirty="0">
                <a:solidFill>
                  <a:srgbClr val="00B050"/>
                </a:solidFill>
                <a:latin typeface="PT Sans Narrow" pitchFamily="34" charset="-52"/>
                <a:cs typeface="Times New Roman" pitchFamily="18" charset="0"/>
              </a:rPr>
              <a:t>обслуживание</a:t>
            </a:r>
            <a:r>
              <a:rPr lang="ru-RU" dirty="0">
                <a:latin typeface="PT Sans Narrow" pitchFamily="34" charset="-52"/>
                <a:cs typeface="Times New Roman" pitchFamily="18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8745" y="1809923"/>
            <a:ext cx="4131749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ru-RU" dirty="0">
                <a:latin typeface="PT Sans Narrow" pitchFamily="34" charset="-52"/>
                <a:cs typeface="Times New Roman" pitchFamily="18" charset="0"/>
              </a:rPr>
              <a:t>Санаторно-курортное лечение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9051" y="2441238"/>
            <a:ext cx="4528954" cy="414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dirty="0">
                <a:solidFill>
                  <a:srgbClr val="FF0000"/>
                </a:solidFill>
                <a:latin typeface="PT Sans Narrow" pitchFamily="34" charset="-52"/>
                <a:cs typeface="Times New Roman" pitchFamily="18" charset="0"/>
              </a:rPr>
              <a:t>Создание условий для </a:t>
            </a:r>
            <a:r>
              <a:rPr lang="ru-RU" dirty="0" smtClean="0">
                <a:solidFill>
                  <a:srgbClr val="FF0000"/>
                </a:solidFill>
                <a:latin typeface="PT Sans Narrow" pitchFamily="34" charset="-52"/>
                <a:cs typeface="Times New Roman" pitchFamily="18" charset="0"/>
              </a:rPr>
              <a:t>развития </a:t>
            </a:r>
          </a:p>
          <a:p>
            <a:pPr algn="r">
              <a:lnSpc>
                <a:spcPts val="1200"/>
              </a:lnSpc>
            </a:pPr>
            <a:r>
              <a:rPr lang="ru-RU" dirty="0" smtClean="0">
                <a:solidFill>
                  <a:srgbClr val="FF0000"/>
                </a:solidFill>
                <a:latin typeface="PT Sans Narrow" pitchFamily="34" charset="-52"/>
                <a:cs typeface="Times New Roman" pitchFamily="18" charset="0"/>
              </a:rPr>
              <a:t>туристической индустрии</a:t>
            </a:r>
            <a:endParaRPr lang="ru-RU" dirty="0">
              <a:solidFill>
                <a:srgbClr val="FF0000"/>
              </a:solidFill>
              <a:latin typeface="PT Sans Narrow" pitchFamily="34" charset="-52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0349" y="3218284"/>
            <a:ext cx="4154197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ru-RU" dirty="0">
                <a:solidFill>
                  <a:srgbClr val="FF0000"/>
                </a:solidFill>
                <a:latin typeface="PT Sans Narrow" pitchFamily="34" charset="-52"/>
                <a:cs typeface="Times New Roman" pitchFamily="18" charset="0"/>
              </a:rPr>
              <a:t>Содействие занятости населения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3006" y="3561804"/>
            <a:ext cx="4471540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ru-RU" dirty="0">
                <a:solidFill>
                  <a:srgbClr val="FF0000"/>
                </a:solidFill>
                <a:latin typeface="PT Sans Narrow" pitchFamily="34" charset="-52"/>
                <a:cs typeface="Times New Roman" pitchFamily="18" charset="0"/>
              </a:rPr>
              <a:t>Физкультурно-оздоровительные услуги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68663" y="4445672"/>
            <a:ext cx="419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20000"/>
                </a:solidFill>
                <a:latin typeface="PT Sans Narrow" pitchFamily="34" charset="-52"/>
                <a:cs typeface="Times New Roman" pitchFamily="18" charset="0"/>
              </a:rPr>
              <a:t>МУНИЦИПАЛЬНЫЙ  </a:t>
            </a:r>
            <a:r>
              <a:rPr lang="ru-RU" b="1" dirty="0" smtClean="0">
                <a:solidFill>
                  <a:srgbClr val="A20000"/>
                </a:solidFill>
                <a:latin typeface="PT Sans Narrow" pitchFamily="34" charset="-52"/>
                <a:cs typeface="Times New Roman" pitchFamily="18" charset="0"/>
              </a:rPr>
              <a:t>УРОВЕНЬ:</a:t>
            </a:r>
            <a:endParaRPr lang="ru-RU" b="1" dirty="0">
              <a:solidFill>
                <a:srgbClr val="A20000"/>
              </a:solidFill>
              <a:latin typeface="PT Sans Narrow" pitchFamily="3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02504" y="4716382"/>
            <a:ext cx="4194720" cy="31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ru-RU" dirty="0">
                <a:solidFill>
                  <a:srgbClr val="FF0000"/>
                </a:solidFill>
                <a:latin typeface="PT Sans Narrow" pitchFamily="34" charset="-52"/>
                <a:cs typeface="Times New Roman" pitchFamily="18" charset="0"/>
              </a:rPr>
              <a:t>Доп. образовательные программы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6448762" y="823697"/>
            <a:ext cx="2875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20000"/>
                </a:solidFill>
                <a:latin typeface="PT Sans Narrow" pitchFamily="34" charset="-52"/>
                <a:cs typeface="Times New Roman" pitchFamily="18" charset="0"/>
              </a:rPr>
              <a:t>Форма </a:t>
            </a:r>
            <a:r>
              <a:rPr lang="ru-RU" b="1" dirty="0" smtClean="0">
                <a:solidFill>
                  <a:srgbClr val="A20000"/>
                </a:solidFill>
                <a:latin typeface="PT Sans Narrow" pitchFamily="34" charset="-52"/>
                <a:cs typeface="Times New Roman" pitchFamily="18" charset="0"/>
              </a:rPr>
              <a:t>реализации:</a:t>
            </a:r>
            <a:endParaRPr lang="ru-RU" b="1" dirty="0">
              <a:solidFill>
                <a:srgbClr val="A20000"/>
              </a:solidFill>
              <a:latin typeface="PT Sans Narrow" pitchFamily="34" charset="-52"/>
              <a:cs typeface="Times New Roman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846232" y="1150575"/>
            <a:ext cx="1995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solidFill>
                  <a:srgbClr val="A20000"/>
                </a:solidFill>
                <a:latin typeface="PT Sans Narrow" pitchFamily="34" charset="-52"/>
                <a:cs typeface="Times New Roman" pitchFamily="18" charset="0"/>
              </a:rPr>
              <a:t>Соц. сертификат</a:t>
            </a:r>
            <a:endParaRPr lang="ru-RU" u="sng" dirty="0">
              <a:solidFill>
                <a:srgbClr val="A20000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678534" y="1155624"/>
            <a:ext cx="1546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 smtClean="0">
                <a:solidFill>
                  <a:srgbClr val="A20000"/>
                </a:solidFill>
                <a:latin typeface="PT Sans Narrow" pitchFamily="34" charset="-52"/>
                <a:cs typeface="Times New Roman" pitchFamily="18" charset="0"/>
              </a:rPr>
              <a:t>Гос. задание</a:t>
            </a:r>
            <a:endParaRPr lang="ru-RU" u="sng" dirty="0">
              <a:solidFill>
                <a:srgbClr val="A2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97705" y="1487045"/>
            <a:ext cx="288032" cy="255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1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20000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516216" y="1848020"/>
            <a:ext cx="288032" cy="255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16216" y="2169984"/>
            <a:ext cx="288032" cy="255316"/>
          </a:xfrm>
          <a:prstGeom prst="rect">
            <a:avLst/>
          </a:prstGeom>
          <a:solidFill>
            <a:srgbClr val="A0A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516216" y="2537055"/>
            <a:ext cx="288032" cy="255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6516216" y="2872477"/>
            <a:ext cx="288032" cy="255316"/>
          </a:xfrm>
          <a:prstGeom prst="rect">
            <a:avLst/>
          </a:prstGeom>
          <a:solidFill>
            <a:srgbClr val="A0A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6530829" y="3240654"/>
            <a:ext cx="288032" cy="255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539728" y="3589514"/>
            <a:ext cx="288032" cy="255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7959158" y="1487045"/>
            <a:ext cx="288032" cy="255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7964455" y="1823933"/>
            <a:ext cx="288032" cy="255316"/>
          </a:xfrm>
          <a:prstGeom prst="rect">
            <a:avLst/>
          </a:prstGeom>
          <a:solidFill>
            <a:srgbClr val="A0A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7959158" y="2169984"/>
            <a:ext cx="288032" cy="255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7959158" y="2517085"/>
            <a:ext cx="288032" cy="255316"/>
          </a:xfrm>
          <a:prstGeom prst="rect">
            <a:avLst/>
          </a:prstGeom>
          <a:solidFill>
            <a:srgbClr val="A0A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7971711" y="2876223"/>
            <a:ext cx="288032" cy="255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7973771" y="3240654"/>
            <a:ext cx="288032" cy="255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7971711" y="3586869"/>
            <a:ext cx="288032" cy="255316"/>
          </a:xfrm>
          <a:prstGeom prst="rect">
            <a:avLst/>
          </a:prstGeom>
          <a:solidFill>
            <a:srgbClr val="A0A9B2"/>
          </a:solidFill>
          <a:ln>
            <a:solidFill>
              <a:srgbClr val="A0A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6530829" y="4769326"/>
            <a:ext cx="288032" cy="255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7959158" y="4769326"/>
            <a:ext cx="288032" cy="255316"/>
          </a:xfrm>
          <a:prstGeom prst="rect">
            <a:avLst/>
          </a:prstGeom>
          <a:solidFill>
            <a:srgbClr val="A0A9B2"/>
          </a:solidFill>
          <a:ln>
            <a:solidFill>
              <a:srgbClr val="A0A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3" name="Прямая соединительная линия 112"/>
          <p:cNvCxnSpPr/>
          <p:nvPr/>
        </p:nvCxnSpPr>
        <p:spPr>
          <a:xfrm>
            <a:off x="4726122" y="4733630"/>
            <a:ext cx="0" cy="360000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Freeform 50"/>
          <p:cNvSpPr>
            <a:spLocks/>
          </p:cNvSpPr>
          <p:nvPr/>
        </p:nvSpPr>
        <p:spPr bwMode="auto">
          <a:xfrm>
            <a:off x="6568048" y="1538269"/>
            <a:ext cx="183462" cy="204092"/>
          </a:xfrm>
          <a:custGeom>
            <a:avLst/>
            <a:gdLst>
              <a:gd name="T0" fmla="*/ 2147483647 w 168"/>
              <a:gd name="T1" fmla="*/ 2147483647 h 116"/>
              <a:gd name="T2" fmla="*/ 2147483647 w 168"/>
              <a:gd name="T3" fmla="*/ 2147483647 h 116"/>
              <a:gd name="T4" fmla="*/ 2147483647 w 168"/>
              <a:gd name="T5" fmla="*/ 2147483647 h 116"/>
              <a:gd name="T6" fmla="*/ 2147483647 w 168"/>
              <a:gd name="T7" fmla="*/ 2147483647 h 116"/>
              <a:gd name="T8" fmla="*/ 2147483647 w 168"/>
              <a:gd name="T9" fmla="*/ 2147483647 h 116"/>
              <a:gd name="T10" fmla="*/ 2147483647 w 168"/>
              <a:gd name="T11" fmla="*/ 2147483647 h 116"/>
              <a:gd name="T12" fmla="*/ 0 w 168"/>
              <a:gd name="T13" fmla="*/ 2147483647 h 116"/>
              <a:gd name="T14" fmla="*/ 2147483647 w 168"/>
              <a:gd name="T15" fmla="*/ 2147483647 h 116"/>
              <a:gd name="T16" fmla="*/ 2147483647 w 168"/>
              <a:gd name="T17" fmla="*/ 2147483647 h 116"/>
              <a:gd name="T18" fmla="*/ 2147483647 w 168"/>
              <a:gd name="T19" fmla="*/ 2147483647 h 116"/>
              <a:gd name="T20" fmla="*/ 2147483647 w 168"/>
              <a:gd name="T21" fmla="*/ 2147483647 h 116"/>
              <a:gd name="T22" fmla="*/ 2147483647 w 168"/>
              <a:gd name="T23" fmla="*/ 0 h 116"/>
              <a:gd name="T24" fmla="*/ 2147483647 w 168"/>
              <a:gd name="T25" fmla="*/ 2147483647 h 116"/>
              <a:gd name="T26" fmla="*/ 2147483647 w 168"/>
              <a:gd name="T27" fmla="*/ 2147483647 h 1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8" h="116">
                <a:moveTo>
                  <a:pt x="164" y="20"/>
                </a:moveTo>
                <a:cubicBezTo>
                  <a:pt x="164" y="20"/>
                  <a:pt x="164" y="20"/>
                  <a:pt x="164" y="2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0" y="115"/>
                  <a:pt x="67" y="116"/>
                  <a:pt x="64" y="116"/>
                </a:cubicBezTo>
                <a:cubicBezTo>
                  <a:pt x="61" y="116"/>
                  <a:pt x="58" y="115"/>
                  <a:pt x="56" y="112"/>
                </a:cubicBezTo>
                <a:cubicBezTo>
                  <a:pt x="4" y="60"/>
                  <a:pt x="4" y="60"/>
                  <a:pt x="4" y="60"/>
                </a:cubicBezTo>
                <a:cubicBezTo>
                  <a:pt x="1" y="58"/>
                  <a:pt x="0" y="55"/>
                  <a:pt x="0" y="52"/>
                </a:cubicBezTo>
                <a:cubicBezTo>
                  <a:pt x="0" y="45"/>
                  <a:pt x="5" y="40"/>
                  <a:pt x="12" y="40"/>
                </a:cubicBezTo>
                <a:cubicBezTo>
                  <a:pt x="15" y="40"/>
                  <a:pt x="18" y="41"/>
                  <a:pt x="20" y="44"/>
                </a:cubicBezTo>
                <a:cubicBezTo>
                  <a:pt x="64" y="87"/>
                  <a:pt x="64" y="87"/>
                  <a:pt x="64" y="87"/>
                </a:cubicBezTo>
                <a:cubicBezTo>
                  <a:pt x="148" y="4"/>
                  <a:pt x="148" y="4"/>
                  <a:pt x="148" y="4"/>
                </a:cubicBezTo>
                <a:cubicBezTo>
                  <a:pt x="150" y="1"/>
                  <a:pt x="153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15"/>
                  <a:pt x="167" y="18"/>
                  <a:pt x="164" y="20"/>
                </a:cubicBezTo>
              </a:path>
            </a:pathLst>
          </a:custGeom>
          <a:solidFill>
            <a:srgbClr val="A20000"/>
          </a:solidFill>
          <a:ln>
            <a:noFill/>
          </a:ln>
        </p:spPr>
        <p:txBody>
          <a:bodyPr lIns="243797" tIns="121899" rIns="243797" bIns="121899"/>
          <a:lstStyle/>
          <a:p>
            <a:endParaRPr lang="ru-RU">
              <a:solidFill>
                <a:srgbClr val="A20000"/>
              </a:solidFill>
            </a:endParaRPr>
          </a:p>
        </p:txBody>
      </p:sp>
      <p:sp>
        <p:nvSpPr>
          <p:cNvPr id="115" name="Freeform 50"/>
          <p:cNvSpPr>
            <a:spLocks/>
          </p:cNvSpPr>
          <p:nvPr/>
        </p:nvSpPr>
        <p:spPr bwMode="auto">
          <a:xfrm>
            <a:off x="6568501" y="1886405"/>
            <a:ext cx="183462" cy="204092"/>
          </a:xfrm>
          <a:custGeom>
            <a:avLst/>
            <a:gdLst>
              <a:gd name="T0" fmla="*/ 2147483647 w 168"/>
              <a:gd name="T1" fmla="*/ 2147483647 h 116"/>
              <a:gd name="T2" fmla="*/ 2147483647 w 168"/>
              <a:gd name="T3" fmla="*/ 2147483647 h 116"/>
              <a:gd name="T4" fmla="*/ 2147483647 w 168"/>
              <a:gd name="T5" fmla="*/ 2147483647 h 116"/>
              <a:gd name="T6" fmla="*/ 2147483647 w 168"/>
              <a:gd name="T7" fmla="*/ 2147483647 h 116"/>
              <a:gd name="T8" fmla="*/ 2147483647 w 168"/>
              <a:gd name="T9" fmla="*/ 2147483647 h 116"/>
              <a:gd name="T10" fmla="*/ 2147483647 w 168"/>
              <a:gd name="T11" fmla="*/ 2147483647 h 116"/>
              <a:gd name="T12" fmla="*/ 0 w 168"/>
              <a:gd name="T13" fmla="*/ 2147483647 h 116"/>
              <a:gd name="T14" fmla="*/ 2147483647 w 168"/>
              <a:gd name="T15" fmla="*/ 2147483647 h 116"/>
              <a:gd name="T16" fmla="*/ 2147483647 w 168"/>
              <a:gd name="T17" fmla="*/ 2147483647 h 116"/>
              <a:gd name="T18" fmla="*/ 2147483647 w 168"/>
              <a:gd name="T19" fmla="*/ 2147483647 h 116"/>
              <a:gd name="T20" fmla="*/ 2147483647 w 168"/>
              <a:gd name="T21" fmla="*/ 2147483647 h 116"/>
              <a:gd name="T22" fmla="*/ 2147483647 w 168"/>
              <a:gd name="T23" fmla="*/ 0 h 116"/>
              <a:gd name="T24" fmla="*/ 2147483647 w 168"/>
              <a:gd name="T25" fmla="*/ 2147483647 h 116"/>
              <a:gd name="T26" fmla="*/ 2147483647 w 168"/>
              <a:gd name="T27" fmla="*/ 2147483647 h 1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8" h="116">
                <a:moveTo>
                  <a:pt x="164" y="20"/>
                </a:moveTo>
                <a:cubicBezTo>
                  <a:pt x="164" y="20"/>
                  <a:pt x="164" y="20"/>
                  <a:pt x="164" y="2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0" y="115"/>
                  <a:pt x="67" y="116"/>
                  <a:pt x="64" y="116"/>
                </a:cubicBezTo>
                <a:cubicBezTo>
                  <a:pt x="61" y="116"/>
                  <a:pt x="58" y="115"/>
                  <a:pt x="56" y="112"/>
                </a:cubicBezTo>
                <a:cubicBezTo>
                  <a:pt x="4" y="60"/>
                  <a:pt x="4" y="60"/>
                  <a:pt x="4" y="60"/>
                </a:cubicBezTo>
                <a:cubicBezTo>
                  <a:pt x="1" y="58"/>
                  <a:pt x="0" y="55"/>
                  <a:pt x="0" y="52"/>
                </a:cubicBezTo>
                <a:cubicBezTo>
                  <a:pt x="0" y="45"/>
                  <a:pt x="5" y="40"/>
                  <a:pt x="12" y="40"/>
                </a:cubicBezTo>
                <a:cubicBezTo>
                  <a:pt x="15" y="40"/>
                  <a:pt x="18" y="41"/>
                  <a:pt x="20" y="44"/>
                </a:cubicBezTo>
                <a:cubicBezTo>
                  <a:pt x="64" y="87"/>
                  <a:pt x="64" y="87"/>
                  <a:pt x="64" y="87"/>
                </a:cubicBezTo>
                <a:cubicBezTo>
                  <a:pt x="148" y="4"/>
                  <a:pt x="148" y="4"/>
                  <a:pt x="148" y="4"/>
                </a:cubicBezTo>
                <a:cubicBezTo>
                  <a:pt x="150" y="1"/>
                  <a:pt x="153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15"/>
                  <a:pt x="167" y="18"/>
                  <a:pt x="164" y="20"/>
                </a:cubicBezTo>
              </a:path>
            </a:pathLst>
          </a:custGeom>
          <a:solidFill>
            <a:srgbClr val="A20000"/>
          </a:solidFill>
          <a:ln>
            <a:noFill/>
          </a:ln>
        </p:spPr>
        <p:txBody>
          <a:bodyPr lIns="243797" tIns="121899" rIns="243797" bIns="1218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6" name="Freeform 50"/>
          <p:cNvSpPr>
            <a:spLocks/>
          </p:cNvSpPr>
          <p:nvPr/>
        </p:nvSpPr>
        <p:spPr bwMode="auto">
          <a:xfrm>
            <a:off x="6568501" y="2546300"/>
            <a:ext cx="183462" cy="204092"/>
          </a:xfrm>
          <a:custGeom>
            <a:avLst/>
            <a:gdLst>
              <a:gd name="T0" fmla="*/ 2147483647 w 168"/>
              <a:gd name="T1" fmla="*/ 2147483647 h 116"/>
              <a:gd name="T2" fmla="*/ 2147483647 w 168"/>
              <a:gd name="T3" fmla="*/ 2147483647 h 116"/>
              <a:gd name="T4" fmla="*/ 2147483647 w 168"/>
              <a:gd name="T5" fmla="*/ 2147483647 h 116"/>
              <a:gd name="T6" fmla="*/ 2147483647 w 168"/>
              <a:gd name="T7" fmla="*/ 2147483647 h 116"/>
              <a:gd name="T8" fmla="*/ 2147483647 w 168"/>
              <a:gd name="T9" fmla="*/ 2147483647 h 116"/>
              <a:gd name="T10" fmla="*/ 2147483647 w 168"/>
              <a:gd name="T11" fmla="*/ 2147483647 h 116"/>
              <a:gd name="T12" fmla="*/ 0 w 168"/>
              <a:gd name="T13" fmla="*/ 2147483647 h 116"/>
              <a:gd name="T14" fmla="*/ 2147483647 w 168"/>
              <a:gd name="T15" fmla="*/ 2147483647 h 116"/>
              <a:gd name="T16" fmla="*/ 2147483647 w 168"/>
              <a:gd name="T17" fmla="*/ 2147483647 h 116"/>
              <a:gd name="T18" fmla="*/ 2147483647 w 168"/>
              <a:gd name="T19" fmla="*/ 2147483647 h 116"/>
              <a:gd name="T20" fmla="*/ 2147483647 w 168"/>
              <a:gd name="T21" fmla="*/ 2147483647 h 116"/>
              <a:gd name="T22" fmla="*/ 2147483647 w 168"/>
              <a:gd name="T23" fmla="*/ 0 h 116"/>
              <a:gd name="T24" fmla="*/ 2147483647 w 168"/>
              <a:gd name="T25" fmla="*/ 2147483647 h 116"/>
              <a:gd name="T26" fmla="*/ 2147483647 w 168"/>
              <a:gd name="T27" fmla="*/ 2147483647 h 1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8" h="116">
                <a:moveTo>
                  <a:pt x="164" y="20"/>
                </a:moveTo>
                <a:cubicBezTo>
                  <a:pt x="164" y="20"/>
                  <a:pt x="164" y="20"/>
                  <a:pt x="164" y="2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0" y="115"/>
                  <a:pt x="67" y="116"/>
                  <a:pt x="64" y="116"/>
                </a:cubicBezTo>
                <a:cubicBezTo>
                  <a:pt x="61" y="116"/>
                  <a:pt x="58" y="115"/>
                  <a:pt x="56" y="112"/>
                </a:cubicBezTo>
                <a:cubicBezTo>
                  <a:pt x="4" y="60"/>
                  <a:pt x="4" y="60"/>
                  <a:pt x="4" y="60"/>
                </a:cubicBezTo>
                <a:cubicBezTo>
                  <a:pt x="1" y="58"/>
                  <a:pt x="0" y="55"/>
                  <a:pt x="0" y="52"/>
                </a:cubicBezTo>
                <a:cubicBezTo>
                  <a:pt x="0" y="45"/>
                  <a:pt x="5" y="40"/>
                  <a:pt x="12" y="40"/>
                </a:cubicBezTo>
                <a:cubicBezTo>
                  <a:pt x="15" y="40"/>
                  <a:pt x="18" y="41"/>
                  <a:pt x="20" y="44"/>
                </a:cubicBezTo>
                <a:cubicBezTo>
                  <a:pt x="64" y="87"/>
                  <a:pt x="64" y="87"/>
                  <a:pt x="64" y="87"/>
                </a:cubicBezTo>
                <a:cubicBezTo>
                  <a:pt x="148" y="4"/>
                  <a:pt x="148" y="4"/>
                  <a:pt x="148" y="4"/>
                </a:cubicBezTo>
                <a:cubicBezTo>
                  <a:pt x="150" y="1"/>
                  <a:pt x="153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15"/>
                  <a:pt x="167" y="18"/>
                  <a:pt x="164" y="20"/>
                </a:cubicBezTo>
              </a:path>
            </a:pathLst>
          </a:custGeom>
          <a:solidFill>
            <a:srgbClr val="A20000"/>
          </a:solidFill>
          <a:ln>
            <a:noFill/>
          </a:ln>
        </p:spPr>
        <p:txBody>
          <a:bodyPr lIns="243797" tIns="121899" rIns="243797" bIns="1218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7" name="Freeform 50"/>
          <p:cNvSpPr>
            <a:spLocks/>
          </p:cNvSpPr>
          <p:nvPr/>
        </p:nvSpPr>
        <p:spPr bwMode="auto">
          <a:xfrm>
            <a:off x="6583114" y="3266266"/>
            <a:ext cx="183462" cy="204092"/>
          </a:xfrm>
          <a:custGeom>
            <a:avLst/>
            <a:gdLst>
              <a:gd name="T0" fmla="*/ 2147483647 w 168"/>
              <a:gd name="T1" fmla="*/ 2147483647 h 116"/>
              <a:gd name="T2" fmla="*/ 2147483647 w 168"/>
              <a:gd name="T3" fmla="*/ 2147483647 h 116"/>
              <a:gd name="T4" fmla="*/ 2147483647 w 168"/>
              <a:gd name="T5" fmla="*/ 2147483647 h 116"/>
              <a:gd name="T6" fmla="*/ 2147483647 w 168"/>
              <a:gd name="T7" fmla="*/ 2147483647 h 116"/>
              <a:gd name="T8" fmla="*/ 2147483647 w 168"/>
              <a:gd name="T9" fmla="*/ 2147483647 h 116"/>
              <a:gd name="T10" fmla="*/ 2147483647 w 168"/>
              <a:gd name="T11" fmla="*/ 2147483647 h 116"/>
              <a:gd name="T12" fmla="*/ 0 w 168"/>
              <a:gd name="T13" fmla="*/ 2147483647 h 116"/>
              <a:gd name="T14" fmla="*/ 2147483647 w 168"/>
              <a:gd name="T15" fmla="*/ 2147483647 h 116"/>
              <a:gd name="T16" fmla="*/ 2147483647 w 168"/>
              <a:gd name="T17" fmla="*/ 2147483647 h 116"/>
              <a:gd name="T18" fmla="*/ 2147483647 w 168"/>
              <a:gd name="T19" fmla="*/ 2147483647 h 116"/>
              <a:gd name="T20" fmla="*/ 2147483647 w 168"/>
              <a:gd name="T21" fmla="*/ 2147483647 h 116"/>
              <a:gd name="T22" fmla="*/ 2147483647 w 168"/>
              <a:gd name="T23" fmla="*/ 0 h 116"/>
              <a:gd name="T24" fmla="*/ 2147483647 w 168"/>
              <a:gd name="T25" fmla="*/ 2147483647 h 116"/>
              <a:gd name="T26" fmla="*/ 2147483647 w 168"/>
              <a:gd name="T27" fmla="*/ 2147483647 h 1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8" h="116">
                <a:moveTo>
                  <a:pt x="164" y="20"/>
                </a:moveTo>
                <a:cubicBezTo>
                  <a:pt x="164" y="20"/>
                  <a:pt x="164" y="20"/>
                  <a:pt x="164" y="2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0" y="115"/>
                  <a:pt x="67" y="116"/>
                  <a:pt x="64" y="116"/>
                </a:cubicBezTo>
                <a:cubicBezTo>
                  <a:pt x="61" y="116"/>
                  <a:pt x="58" y="115"/>
                  <a:pt x="56" y="112"/>
                </a:cubicBezTo>
                <a:cubicBezTo>
                  <a:pt x="4" y="60"/>
                  <a:pt x="4" y="60"/>
                  <a:pt x="4" y="60"/>
                </a:cubicBezTo>
                <a:cubicBezTo>
                  <a:pt x="1" y="58"/>
                  <a:pt x="0" y="55"/>
                  <a:pt x="0" y="52"/>
                </a:cubicBezTo>
                <a:cubicBezTo>
                  <a:pt x="0" y="45"/>
                  <a:pt x="5" y="40"/>
                  <a:pt x="12" y="40"/>
                </a:cubicBezTo>
                <a:cubicBezTo>
                  <a:pt x="15" y="40"/>
                  <a:pt x="18" y="41"/>
                  <a:pt x="20" y="44"/>
                </a:cubicBezTo>
                <a:cubicBezTo>
                  <a:pt x="64" y="87"/>
                  <a:pt x="64" y="87"/>
                  <a:pt x="64" y="87"/>
                </a:cubicBezTo>
                <a:cubicBezTo>
                  <a:pt x="148" y="4"/>
                  <a:pt x="148" y="4"/>
                  <a:pt x="148" y="4"/>
                </a:cubicBezTo>
                <a:cubicBezTo>
                  <a:pt x="150" y="1"/>
                  <a:pt x="153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15"/>
                  <a:pt x="167" y="18"/>
                  <a:pt x="164" y="20"/>
                </a:cubicBezTo>
              </a:path>
            </a:pathLst>
          </a:custGeom>
          <a:solidFill>
            <a:srgbClr val="A20000"/>
          </a:solidFill>
          <a:ln>
            <a:noFill/>
          </a:ln>
        </p:spPr>
        <p:txBody>
          <a:bodyPr lIns="243797" tIns="121899" rIns="243797" bIns="1218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8" name="Freeform 50"/>
          <p:cNvSpPr>
            <a:spLocks/>
          </p:cNvSpPr>
          <p:nvPr/>
        </p:nvSpPr>
        <p:spPr bwMode="auto">
          <a:xfrm>
            <a:off x="6592013" y="3605626"/>
            <a:ext cx="183462" cy="204092"/>
          </a:xfrm>
          <a:custGeom>
            <a:avLst/>
            <a:gdLst>
              <a:gd name="T0" fmla="*/ 2147483647 w 168"/>
              <a:gd name="T1" fmla="*/ 2147483647 h 116"/>
              <a:gd name="T2" fmla="*/ 2147483647 w 168"/>
              <a:gd name="T3" fmla="*/ 2147483647 h 116"/>
              <a:gd name="T4" fmla="*/ 2147483647 w 168"/>
              <a:gd name="T5" fmla="*/ 2147483647 h 116"/>
              <a:gd name="T6" fmla="*/ 2147483647 w 168"/>
              <a:gd name="T7" fmla="*/ 2147483647 h 116"/>
              <a:gd name="T8" fmla="*/ 2147483647 w 168"/>
              <a:gd name="T9" fmla="*/ 2147483647 h 116"/>
              <a:gd name="T10" fmla="*/ 2147483647 w 168"/>
              <a:gd name="T11" fmla="*/ 2147483647 h 116"/>
              <a:gd name="T12" fmla="*/ 0 w 168"/>
              <a:gd name="T13" fmla="*/ 2147483647 h 116"/>
              <a:gd name="T14" fmla="*/ 2147483647 w 168"/>
              <a:gd name="T15" fmla="*/ 2147483647 h 116"/>
              <a:gd name="T16" fmla="*/ 2147483647 w 168"/>
              <a:gd name="T17" fmla="*/ 2147483647 h 116"/>
              <a:gd name="T18" fmla="*/ 2147483647 w 168"/>
              <a:gd name="T19" fmla="*/ 2147483647 h 116"/>
              <a:gd name="T20" fmla="*/ 2147483647 w 168"/>
              <a:gd name="T21" fmla="*/ 2147483647 h 116"/>
              <a:gd name="T22" fmla="*/ 2147483647 w 168"/>
              <a:gd name="T23" fmla="*/ 0 h 116"/>
              <a:gd name="T24" fmla="*/ 2147483647 w 168"/>
              <a:gd name="T25" fmla="*/ 2147483647 h 116"/>
              <a:gd name="T26" fmla="*/ 2147483647 w 168"/>
              <a:gd name="T27" fmla="*/ 2147483647 h 1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8" h="116">
                <a:moveTo>
                  <a:pt x="164" y="20"/>
                </a:moveTo>
                <a:cubicBezTo>
                  <a:pt x="164" y="20"/>
                  <a:pt x="164" y="20"/>
                  <a:pt x="164" y="2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0" y="115"/>
                  <a:pt x="67" y="116"/>
                  <a:pt x="64" y="116"/>
                </a:cubicBezTo>
                <a:cubicBezTo>
                  <a:pt x="61" y="116"/>
                  <a:pt x="58" y="115"/>
                  <a:pt x="56" y="112"/>
                </a:cubicBezTo>
                <a:cubicBezTo>
                  <a:pt x="4" y="60"/>
                  <a:pt x="4" y="60"/>
                  <a:pt x="4" y="60"/>
                </a:cubicBezTo>
                <a:cubicBezTo>
                  <a:pt x="1" y="58"/>
                  <a:pt x="0" y="55"/>
                  <a:pt x="0" y="52"/>
                </a:cubicBezTo>
                <a:cubicBezTo>
                  <a:pt x="0" y="45"/>
                  <a:pt x="5" y="40"/>
                  <a:pt x="12" y="40"/>
                </a:cubicBezTo>
                <a:cubicBezTo>
                  <a:pt x="15" y="40"/>
                  <a:pt x="18" y="41"/>
                  <a:pt x="20" y="44"/>
                </a:cubicBezTo>
                <a:cubicBezTo>
                  <a:pt x="64" y="87"/>
                  <a:pt x="64" y="87"/>
                  <a:pt x="64" y="87"/>
                </a:cubicBezTo>
                <a:cubicBezTo>
                  <a:pt x="148" y="4"/>
                  <a:pt x="148" y="4"/>
                  <a:pt x="148" y="4"/>
                </a:cubicBezTo>
                <a:cubicBezTo>
                  <a:pt x="150" y="1"/>
                  <a:pt x="153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15"/>
                  <a:pt x="167" y="18"/>
                  <a:pt x="164" y="20"/>
                </a:cubicBezTo>
              </a:path>
            </a:pathLst>
          </a:custGeom>
          <a:solidFill>
            <a:srgbClr val="A20000"/>
          </a:solidFill>
          <a:ln>
            <a:noFill/>
          </a:ln>
        </p:spPr>
        <p:txBody>
          <a:bodyPr lIns="243797" tIns="121899" rIns="243797" bIns="1218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9" name="Freeform 50"/>
          <p:cNvSpPr>
            <a:spLocks/>
          </p:cNvSpPr>
          <p:nvPr/>
        </p:nvSpPr>
        <p:spPr bwMode="auto">
          <a:xfrm>
            <a:off x="6583114" y="4802851"/>
            <a:ext cx="183462" cy="204092"/>
          </a:xfrm>
          <a:custGeom>
            <a:avLst/>
            <a:gdLst>
              <a:gd name="T0" fmla="*/ 2147483647 w 168"/>
              <a:gd name="T1" fmla="*/ 2147483647 h 116"/>
              <a:gd name="T2" fmla="*/ 2147483647 w 168"/>
              <a:gd name="T3" fmla="*/ 2147483647 h 116"/>
              <a:gd name="T4" fmla="*/ 2147483647 w 168"/>
              <a:gd name="T5" fmla="*/ 2147483647 h 116"/>
              <a:gd name="T6" fmla="*/ 2147483647 w 168"/>
              <a:gd name="T7" fmla="*/ 2147483647 h 116"/>
              <a:gd name="T8" fmla="*/ 2147483647 w 168"/>
              <a:gd name="T9" fmla="*/ 2147483647 h 116"/>
              <a:gd name="T10" fmla="*/ 2147483647 w 168"/>
              <a:gd name="T11" fmla="*/ 2147483647 h 116"/>
              <a:gd name="T12" fmla="*/ 0 w 168"/>
              <a:gd name="T13" fmla="*/ 2147483647 h 116"/>
              <a:gd name="T14" fmla="*/ 2147483647 w 168"/>
              <a:gd name="T15" fmla="*/ 2147483647 h 116"/>
              <a:gd name="T16" fmla="*/ 2147483647 w 168"/>
              <a:gd name="T17" fmla="*/ 2147483647 h 116"/>
              <a:gd name="T18" fmla="*/ 2147483647 w 168"/>
              <a:gd name="T19" fmla="*/ 2147483647 h 116"/>
              <a:gd name="T20" fmla="*/ 2147483647 w 168"/>
              <a:gd name="T21" fmla="*/ 2147483647 h 116"/>
              <a:gd name="T22" fmla="*/ 2147483647 w 168"/>
              <a:gd name="T23" fmla="*/ 0 h 116"/>
              <a:gd name="T24" fmla="*/ 2147483647 w 168"/>
              <a:gd name="T25" fmla="*/ 2147483647 h 116"/>
              <a:gd name="T26" fmla="*/ 2147483647 w 168"/>
              <a:gd name="T27" fmla="*/ 2147483647 h 1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8" h="116">
                <a:moveTo>
                  <a:pt x="164" y="20"/>
                </a:moveTo>
                <a:cubicBezTo>
                  <a:pt x="164" y="20"/>
                  <a:pt x="164" y="20"/>
                  <a:pt x="164" y="2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0" y="115"/>
                  <a:pt x="67" y="116"/>
                  <a:pt x="64" y="116"/>
                </a:cubicBezTo>
                <a:cubicBezTo>
                  <a:pt x="61" y="116"/>
                  <a:pt x="58" y="115"/>
                  <a:pt x="56" y="112"/>
                </a:cubicBezTo>
                <a:cubicBezTo>
                  <a:pt x="4" y="60"/>
                  <a:pt x="4" y="60"/>
                  <a:pt x="4" y="60"/>
                </a:cubicBezTo>
                <a:cubicBezTo>
                  <a:pt x="1" y="58"/>
                  <a:pt x="0" y="55"/>
                  <a:pt x="0" y="52"/>
                </a:cubicBezTo>
                <a:cubicBezTo>
                  <a:pt x="0" y="45"/>
                  <a:pt x="5" y="40"/>
                  <a:pt x="12" y="40"/>
                </a:cubicBezTo>
                <a:cubicBezTo>
                  <a:pt x="15" y="40"/>
                  <a:pt x="18" y="41"/>
                  <a:pt x="20" y="44"/>
                </a:cubicBezTo>
                <a:cubicBezTo>
                  <a:pt x="64" y="87"/>
                  <a:pt x="64" y="87"/>
                  <a:pt x="64" y="87"/>
                </a:cubicBezTo>
                <a:cubicBezTo>
                  <a:pt x="148" y="4"/>
                  <a:pt x="148" y="4"/>
                  <a:pt x="148" y="4"/>
                </a:cubicBezTo>
                <a:cubicBezTo>
                  <a:pt x="150" y="1"/>
                  <a:pt x="153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15"/>
                  <a:pt x="167" y="18"/>
                  <a:pt x="164" y="20"/>
                </a:cubicBezTo>
              </a:path>
            </a:pathLst>
          </a:custGeom>
          <a:solidFill>
            <a:srgbClr val="A20000"/>
          </a:solidFill>
          <a:ln>
            <a:noFill/>
          </a:ln>
        </p:spPr>
        <p:txBody>
          <a:bodyPr lIns="243797" tIns="121899" rIns="243797" bIns="1218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0" name="Freeform 50"/>
          <p:cNvSpPr>
            <a:spLocks/>
          </p:cNvSpPr>
          <p:nvPr/>
        </p:nvSpPr>
        <p:spPr bwMode="auto">
          <a:xfrm>
            <a:off x="8040302" y="3266266"/>
            <a:ext cx="183462" cy="204092"/>
          </a:xfrm>
          <a:custGeom>
            <a:avLst/>
            <a:gdLst>
              <a:gd name="T0" fmla="*/ 2147483647 w 168"/>
              <a:gd name="T1" fmla="*/ 2147483647 h 116"/>
              <a:gd name="T2" fmla="*/ 2147483647 w 168"/>
              <a:gd name="T3" fmla="*/ 2147483647 h 116"/>
              <a:gd name="T4" fmla="*/ 2147483647 w 168"/>
              <a:gd name="T5" fmla="*/ 2147483647 h 116"/>
              <a:gd name="T6" fmla="*/ 2147483647 w 168"/>
              <a:gd name="T7" fmla="*/ 2147483647 h 116"/>
              <a:gd name="T8" fmla="*/ 2147483647 w 168"/>
              <a:gd name="T9" fmla="*/ 2147483647 h 116"/>
              <a:gd name="T10" fmla="*/ 2147483647 w 168"/>
              <a:gd name="T11" fmla="*/ 2147483647 h 116"/>
              <a:gd name="T12" fmla="*/ 0 w 168"/>
              <a:gd name="T13" fmla="*/ 2147483647 h 116"/>
              <a:gd name="T14" fmla="*/ 2147483647 w 168"/>
              <a:gd name="T15" fmla="*/ 2147483647 h 116"/>
              <a:gd name="T16" fmla="*/ 2147483647 w 168"/>
              <a:gd name="T17" fmla="*/ 2147483647 h 116"/>
              <a:gd name="T18" fmla="*/ 2147483647 w 168"/>
              <a:gd name="T19" fmla="*/ 2147483647 h 116"/>
              <a:gd name="T20" fmla="*/ 2147483647 w 168"/>
              <a:gd name="T21" fmla="*/ 2147483647 h 116"/>
              <a:gd name="T22" fmla="*/ 2147483647 w 168"/>
              <a:gd name="T23" fmla="*/ 0 h 116"/>
              <a:gd name="T24" fmla="*/ 2147483647 w 168"/>
              <a:gd name="T25" fmla="*/ 2147483647 h 116"/>
              <a:gd name="T26" fmla="*/ 2147483647 w 168"/>
              <a:gd name="T27" fmla="*/ 2147483647 h 1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8" h="116">
                <a:moveTo>
                  <a:pt x="164" y="20"/>
                </a:moveTo>
                <a:cubicBezTo>
                  <a:pt x="164" y="20"/>
                  <a:pt x="164" y="20"/>
                  <a:pt x="164" y="2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0" y="115"/>
                  <a:pt x="67" y="116"/>
                  <a:pt x="64" y="116"/>
                </a:cubicBezTo>
                <a:cubicBezTo>
                  <a:pt x="61" y="116"/>
                  <a:pt x="58" y="115"/>
                  <a:pt x="56" y="112"/>
                </a:cubicBezTo>
                <a:cubicBezTo>
                  <a:pt x="4" y="60"/>
                  <a:pt x="4" y="60"/>
                  <a:pt x="4" y="60"/>
                </a:cubicBezTo>
                <a:cubicBezTo>
                  <a:pt x="1" y="58"/>
                  <a:pt x="0" y="55"/>
                  <a:pt x="0" y="52"/>
                </a:cubicBezTo>
                <a:cubicBezTo>
                  <a:pt x="0" y="45"/>
                  <a:pt x="5" y="40"/>
                  <a:pt x="12" y="40"/>
                </a:cubicBezTo>
                <a:cubicBezTo>
                  <a:pt x="15" y="40"/>
                  <a:pt x="18" y="41"/>
                  <a:pt x="20" y="44"/>
                </a:cubicBezTo>
                <a:cubicBezTo>
                  <a:pt x="64" y="87"/>
                  <a:pt x="64" y="87"/>
                  <a:pt x="64" y="87"/>
                </a:cubicBezTo>
                <a:cubicBezTo>
                  <a:pt x="148" y="4"/>
                  <a:pt x="148" y="4"/>
                  <a:pt x="148" y="4"/>
                </a:cubicBezTo>
                <a:cubicBezTo>
                  <a:pt x="150" y="1"/>
                  <a:pt x="153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15"/>
                  <a:pt x="167" y="18"/>
                  <a:pt x="164" y="20"/>
                </a:cubicBezTo>
              </a:path>
            </a:pathLst>
          </a:custGeom>
          <a:solidFill>
            <a:srgbClr val="A20000"/>
          </a:solidFill>
          <a:ln>
            <a:noFill/>
          </a:ln>
        </p:spPr>
        <p:txBody>
          <a:bodyPr lIns="243797" tIns="121899" rIns="243797" bIns="1218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1" name="Freeform 50"/>
          <p:cNvSpPr>
            <a:spLocks/>
          </p:cNvSpPr>
          <p:nvPr/>
        </p:nvSpPr>
        <p:spPr bwMode="auto">
          <a:xfrm>
            <a:off x="8023996" y="2899636"/>
            <a:ext cx="183462" cy="204092"/>
          </a:xfrm>
          <a:custGeom>
            <a:avLst/>
            <a:gdLst>
              <a:gd name="T0" fmla="*/ 2147483647 w 168"/>
              <a:gd name="T1" fmla="*/ 2147483647 h 116"/>
              <a:gd name="T2" fmla="*/ 2147483647 w 168"/>
              <a:gd name="T3" fmla="*/ 2147483647 h 116"/>
              <a:gd name="T4" fmla="*/ 2147483647 w 168"/>
              <a:gd name="T5" fmla="*/ 2147483647 h 116"/>
              <a:gd name="T6" fmla="*/ 2147483647 w 168"/>
              <a:gd name="T7" fmla="*/ 2147483647 h 116"/>
              <a:gd name="T8" fmla="*/ 2147483647 w 168"/>
              <a:gd name="T9" fmla="*/ 2147483647 h 116"/>
              <a:gd name="T10" fmla="*/ 2147483647 w 168"/>
              <a:gd name="T11" fmla="*/ 2147483647 h 116"/>
              <a:gd name="T12" fmla="*/ 0 w 168"/>
              <a:gd name="T13" fmla="*/ 2147483647 h 116"/>
              <a:gd name="T14" fmla="*/ 2147483647 w 168"/>
              <a:gd name="T15" fmla="*/ 2147483647 h 116"/>
              <a:gd name="T16" fmla="*/ 2147483647 w 168"/>
              <a:gd name="T17" fmla="*/ 2147483647 h 116"/>
              <a:gd name="T18" fmla="*/ 2147483647 w 168"/>
              <a:gd name="T19" fmla="*/ 2147483647 h 116"/>
              <a:gd name="T20" fmla="*/ 2147483647 w 168"/>
              <a:gd name="T21" fmla="*/ 2147483647 h 116"/>
              <a:gd name="T22" fmla="*/ 2147483647 w 168"/>
              <a:gd name="T23" fmla="*/ 0 h 116"/>
              <a:gd name="T24" fmla="*/ 2147483647 w 168"/>
              <a:gd name="T25" fmla="*/ 2147483647 h 116"/>
              <a:gd name="T26" fmla="*/ 2147483647 w 168"/>
              <a:gd name="T27" fmla="*/ 2147483647 h 1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8" h="116">
                <a:moveTo>
                  <a:pt x="164" y="20"/>
                </a:moveTo>
                <a:cubicBezTo>
                  <a:pt x="164" y="20"/>
                  <a:pt x="164" y="20"/>
                  <a:pt x="164" y="2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0" y="115"/>
                  <a:pt x="67" y="116"/>
                  <a:pt x="64" y="116"/>
                </a:cubicBezTo>
                <a:cubicBezTo>
                  <a:pt x="61" y="116"/>
                  <a:pt x="58" y="115"/>
                  <a:pt x="56" y="112"/>
                </a:cubicBezTo>
                <a:cubicBezTo>
                  <a:pt x="4" y="60"/>
                  <a:pt x="4" y="60"/>
                  <a:pt x="4" y="60"/>
                </a:cubicBezTo>
                <a:cubicBezTo>
                  <a:pt x="1" y="58"/>
                  <a:pt x="0" y="55"/>
                  <a:pt x="0" y="52"/>
                </a:cubicBezTo>
                <a:cubicBezTo>
                  <a:pt x="0" y="45"/>
                  <a:pt x="5" y="40"/>
                  <a:pt x="12" y="40"/>
                </a:cubicBezTo>
                <a:cubicBezTo>
                  <a:pt x="15" y="40"/>
                  <a:pt x="18" y="41"/>
                  <a:pt x="20" y="44"/>
                </a:cubicBezTo>
                <a:cubicBezTo>
                  <a:pt x="64" y="87"/>
                  <a:pt x="64" y="87"/>
                  <a:pt x="64" y="87"/>
                </a:cubicBezTo>
                <a:cubicBezTo>
                  <a:pt x="148" y="4"/>
                  <a:pt x="148" y="4"/>
                  <a:pt x="148" y="4"/>
                </a:cubicBezTo>
                <a:cubicBezTo>
                  <a:pt x="150" y="1"/>
                  <a:pt x="153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15"/>
                  <a:pt x="167" y="18"/>
                  <a:pt x="164" y="20"/>
                </a:cubicBezTo>
              </a:path>
            </a:pathLst>
          </a:custGeom>
          <a:solidFill>
            <a:srgbClr val="A20000"/>
          </a:solidFill>
          <a:ln>
            <a:noFill/>
          </a:ln>
        </p:spPr>
        <p:txBody>
          <a:bodyPr lIns="243797" tIns="121899" rIns="243797" bIns="1218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2" name="Freeform 50"/>
          <p:cNvSpPr>
            <a:spLocks/>
          </p:cNvSpPr>
          <p:nvPr/>
        </p:nvSpPr>
        <p:spPr bwMode="auto">
          <a:xfrm>
            <a:off x="8025689" y="2195596"/>
            <a:ext cx="183462" cy="204092"/>
          </a:xfrm>
          <a:custGeom>
            <a:avLst/>
            <a:gdLst>
              <a:gd name="T0" fmla="*/ 2147483647 w 168"/>
              <a:gd name="T1" fmla="*/ 2147483647 h 116"/>
              <a:gd name="T2" fmla="*/ 2147483647 w 168"/>
              <a:gd name="T3" fmla="*/ 2147483647 h 116"/>
              <a:gd name="T4" fmla="*/ 2147483647 w 168"/>
              <a:gd name="T5" fmla="*/ 2147483647 h 116"/>
              <a:gd name="T6" fmla="*/ 2147483647 w 168"/>
              <a:gd name="T7" fmla="*/ 2147483647 h 116"/>
              <a:gd name="T8" fmla="*/ 2147483647 w 168"/>
              <a:gd name="T9" fmla="*/ 2147483647 h 116"/>
              <a:gd name="T10" fmla="*/ 2147483647 w 168"/>
              <a:gd name="T11" fmla="*/ 2147483647 h 116"/>
              <a:gd name="T12" fmla="*/ 0 w 168"/>
              <a:gd name="T13" fmla="*/ 2147483647 h 116"/>
              <a:gd name="T14" fmla="*/ 2147483647 w 168"/>
              <a:gd name="T15" fmla="*/ 2147483647 h 116"/>
              <a:gd name="T16" fmla="*/ 2147483647 w 168"/>
              <a:gd name="T17" fmla="*/ 2147483647 h 116"/>
              <a:gd name="T18" fmla="*/ 2147483647 w 168"/>
              <a:gd name="T19" fmla="*/ 2147483647 h 116"/>
              <a:gd name="T20" fmla="*/ 2147483647 w 168"/>
              <a:gd name="T21" fmla="*/ 2147483647 h 116"/>
              <a:gd name="T22" fmla="*/ 2147483647 w 168"/>
              <a:gd name="T23" fmla="*/ 0 h 116"/>
              <a:gd name="T24" fmla="*/ 2147483647 w 168"/>
              <a:gd name="T25" fmla="*/ 2147483647 h 116"/>
              <a:gd name="T26" fmla="*/ 2147483647 w 168"/>
              <a:gd name="T27" fmla="*/ 2147483647 h 1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8" h="116">
                <a:moveTo>
                  <a:pt x="164" y="20"/>
                </a:moveTo>
                <a:cubicBezTo>
                  <a:pt x="164" y="20"/>
                  <a:pt x="164" y="20"/>
                  <a:pt x="164" y="2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0" y="115"/>
                  <a:pt x="67" y="116"/>
                  <a:pt x="64" y="116"/>
                </a:cubicBezTo>
                <a:cubicBezTo>
                  <a:pt x="61" y="116"/>
                  <a:pt x="58" y="115"/>
                  <a:pt x="56" y="112"/>
                </a:cubicBezTo>
                <a:cubicBezTo>
                  <a:pt x="4" y="60"/>
                  <a:pt x="4" y="60"/>
                  <a:pt x="4" y="60"/>
                </a:cubicBezTo>
                <a:cubicBezTo>
                  <a:pt x="1" y="58"/>
                  <a:pt x="0" y="55"/>
                  <a:pt x="0" y="52"/>
                </a:cubicBezTo>
                <a:cubicBezTo>
                  <a:pt x="0" y="45"/>
                  <a:pt x="5" y="40"/>
                  <a:pt x="12" y="40"/>
                </a:cubicBezTo>
                <a:cubicBezTo>
                  <a:pt x="15" y="40"/>
                  <a:pt x="18" y="41"/>
                  <a:pt x="20" y="44"/>
                </a:cubicBezTo>
                <a:cubicBezTo>
                  <a:pt x="64" y="87"/>
                  <a:pt x="64" y="87"/>
                  <a:pt x="64" y="87"/>
                </a:cubicBezTo>
                <a:cubicBezTo>
                  <a:pt x="148" y="4"/>
                  <a:pt x="148" y="4"/>
                  <a:pt x="148" y="4"/>
                </a:cubicBezTo>
                <a:cubicBezTo>
                  <a:pt x="150" y="1"/>
                  <a:pt x="153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15"/>
                  <a:pt x="167" y="18"/>
                  <a:pt x="164" y="20"/>
                </a:cubicBezTo>
              </a:path>
            </a:pathLst>
          </a:custGeom>
          <a:solidFill>
            <a:srgbClr val="A20000"/>
          </a:solidFill>
          <a:ln>
            <a:noFill/>
          </a:ln>
        </p:spPr>
        <p:txBody>
          <a:bodyPr lIns="243797" tIns="121899" rIns="243797" bIns="1218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3" name="Freeform 50"/>
          <p:cNvSpPr>
            <a:spLocks/>
          </p:cNvSpPr>
          <p:nvPr/>
        </p:nvSpPr>
        <p:spPr bwMode="auto">
          <a:xfrm>
            <a:off x="8011443" y="1500922"/>
            <a:ext cx="183462" cy="204092"/>
          </a:xfrm>
          <a:custGeom>
            <a:avLst/>
            <a:gdLst>
              <a:gd name="T0" fmla="*/ 2147483647 w 168"/>
              <a:gd name="T1" fmla="*/ 2147483647 h 116"/>
              <a:gd name="T2" fmla="*/ 2147483647 w 168"/>
              <a:gd name="T3" fmla="*/ 2147483647 h 116"/>
              <a:gd name="T4" fmla="*/ 2147483647 w 168"/>
              <a:gd name="T5" fmla="*/ 2147483647 h 116"/>
              <a:gd name="T6" fmla="*/ 2147483647 w 168"/>
              <a:gd name="T7" fmla="*/ 2147483647 h 116"/>
              <a:gd name="T8" fmla="*/ 2147483647 w 168"/>
              <a:gd name="T9" fmla="*/ 2147483647 h 116"/>
              <a:gd name="T10" fmla="*/ 2147483647 w 168"/>
              <a:gd name="T11" fmla="*/ 2147483647 h 116"/>
              <a:gd name="T12" fmla="*/ 0 w 168"/>
              <a:gd name="T13" fmla="*/ 2147483647 h 116"/>
              <a:gd name="T14" fmla="*/ 2147483647 w 168"/>
              <a:gd name="T15" fmla="*/ 2147483647 h 116"/>
              <a:gd name="T16" fmla="*/ 2147483647 w 168"/>
              <a:gd name="T17" fmla="*/ 2147483647 h 116"/>
              <a:gd name="T18" fmla="*/ 2147483647 w 168"/>
              <a:gd name="T19" fmla="*/ 2147483647 h 116"/>
              <a:gd name="T20" fmla="*/ 2147483647 w 168"/>
              <a:gd name="T21" fmla="*/ 2147483647 h 116"/>
              <a:gd name="T22" fmla="*/ 2147483647 w 168"/>
              <a:gd name="T23" fmla="*/ 0 h 116"/>
              <a:gd name="T24" fmla="*/ 2147483647 w 168"/>
              <a:gd name="T25" fmla="*/ 2147483647 h 116"/>
              <a:gd name="T26" fmla="*/ 2147483647 w 168"/>
              <a:gd name="T27" fmla="*/ 2147483647 h 1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8" h="116">
                <a:moveTo>
                  <a:pt x="164" y="20"/>
                </a:moveTo>
                <a:cubicBezTo>
                  <a:pt x="164" y="20"/>
                  <a:pt x="164" y="20"/>
                  <a:pt x="164" y="2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0" y="115"/>
                  <a:pt x="67" y="116"/>
                  <a:pt x="64" y="116"/>
                </a:cubicBezTo>
                <a:cubicBezTo>
                  <a:pt x="61" y="116"/>
                  <a:pt x="58" y="115"/>
                  <a:pt x="56" y="112"/>
                </a:cubicBezTo>
                <a:cubicBezTo>
                  <a:pt x="4" y="60"/>
                  <a:pt x="4" y="60"/>
                  <a:pt x="4" y="60"/>
                </a:cubicBezTo>
                <a:cubicBezTo>
                  <a:pt x="1" y="58"/>
                  <a:pt x="0" y="55"/>
                  <a:pt x="0" y="52"/>
                </a:cubicBezTo>
                <a:cubicBezTo>
                  <a:pt x="0" y="45"/>
                  <a:pt x="5" y="40"/>
                  <a:pt x="12" y="40"/>
                </a:cubicBezTo>
                <a:cubicBezTo>
                  <a:pt x="15" y="40"/>
                  <a:pt x="18" y="41"/>
                  <a:pt x="20" y="44"/>
                </a:cubicBezTo>
                <a:cubicBezTo>
                  <a:pt x="64" y="87"/>
                  <a:pt x="64" y="87"/>
                  <a:pt x="64" y="87"/>
                </a:cubicBezTo>
                <a:cubicBezTo>
                  <a:pt x="148" y="4"/>
                  <a:pt x="148" y="4"/>
                  <a:pt x="148" y="4"/>
                </a:cubicBezTo>
                <a:cubicBezTo>
                  <a:pt x="150" y="1"/>
                  <a:pt x="153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15"/>
                  <a:pt x="167" y="18"/>
                  <a:pt x="164" y="20"/>
                </a:cubicBezTo>
              </a:path>
            </a:pathLst>
          </a:custGeom>
          <a:solidFill>
            <a:srgbClr val="A20000"/>
          </a:solidFill>
          <a:ln>
            <a:noFill/>
          </a:ln>
        </p:spPr>
        <p:txBody>
          <a:bodyPr lIns="243797" tIns="121899" rIns="243797" bIns="121899"/>
          <a:lstStyle/>
          <a:p>
            <a:endParaRPr lang="ru-RU">
              <a:solidFill>
                <a:srgbClr val="A20000"/>
              </a:solidFill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4764714" y="1463601"/>
            <a:ext cx="0" cy="2896936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="" xmlns:a16="http://schemas.microsoft.com/office/drawing/2014/main" id="{F2E71461-5EBA-4E63-ABE2-7AA04869B94E}"/>
              </a:ext>
            </a:extLst>
          </p:cNvPr>
          <p:cNvSpPr/>
          <p:nvPr/>
        </p:nvSpPr>
        <p:spPr>
          <a:xfrm>
            <a:off x="260251" y="2174484"/>
            <a:ext cx="518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1402" y="2147526"/>
            <a:ext cx="4194720" cy="31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ru-RU" dirty="0">
                <a:latin typeface="PT Sans Narrow" pitchFamily="34" charset="-52"/>
                <a:cs typeface="Times New Roman" pitchFamily="18" charset="0"/>
              </a:rPr>
              <a:t>Паллиативная </a:t>
            </a:r>
            <a:r>
              <a:rPr lang="ru-RU" dirty="0" smtClean="0">
                <a:latin typeface="PT Sans Narrow" pitchFamily="34" charset="-52"/>
                <a:cs typeface="Times New Roman" pitchFamily="18" charset="0"/>
              </a:rPr>
              <a:t>медицинская помощь</a:t>
            </a:r>
            <a:endParaRPr lang="ru-RU" dirty="0">
              <a:latin typeface="PT Sans Narrow" pitchFamily="34" charset="-52"/>
              <a:cs typeface="Times New Roman" pitchFamily="18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F2E71461-5EBA-4E63-ABE2-7AA04869B94E}"/>
              </a:ext>
            </a:extLst>
          </p:cNvPr>
          <p:cNvSpPr/>
          <p:nvPr/>
        </p:nvSpPr>
        <p:spPr>
          <a:xfrm>
            <a:off x="260251" y="2867223"/>
            <a:ext cx="4131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12262" y="2868312"/>
            <a:ext cx="3215590" cy="3149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ru-RU" dirty="0" smtClean="0">
                <a:latin typeface="PT Sans Narrow" pitchFamily="34" charset="-52"/>
                <a:cs typeface="Times New Roman" pitchFamily="18" charset="0"/>
              </a:rPr>
              <a:t>Спортивная подготовка</a:t>
            </a:r>
            <a:endParaRPr lang="ru-RU" dirty="0">
              <a:latin typeface="PT Sans Narrow" pitchFamily="34" charset="-52"/>
              <a:cs typeface="Times New Roman" pitchFamily="18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F2E71461-5EBA-4E63-ABE2-7AA04869B94E}"/>
              </a:ext>
            </a:extLst>
          </p:cNvPr>
          <p:cNvSpPr/>
          <p:nvPr/>
        </p:nvSpPr>
        <p:spPr>
          <a:xfrm>
            <a:off x="255593" y="3920056"/>
            <a:ext cx="4498953" cy="447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1997" y="3898168"/>
            <a:ext cx="4722925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ru-RU" dirty="0">
                <a:latin typeface="PT Sans Narrow" pitchFamily="34" charset="-52"/>
                <a:cs typeface="Times New Roman" pitchFamily="18" charset="0"/>
              </a:rPr>
              <a:t>О</a:t>
            </a:r>
            <a:r>
              <a:rPr lang="ru-RU" dirty="0" smtClean="0">
                <a:latin typeface="PT Sans Narrow" pitchFamily="34" charset="-52"/>
                <a:cs typeface="Times New Roman" pitchFamily="18" charset="0"/>
              </a:rPr>
              <a:t>бучение </a:t>
            </a:r>
            <a:r>
              <a:rPr lang="ru-RU" dirty="0">
                <a:latin typeface="PT Sans Narrow" pitchFamily="34" charset="-52"/>
                <a:cs typeface="Times New Roman" pitchFamily="18" charset="0"/>
              </a:rPr>
              <a:t>(</a:t>
            </a:r>
            <a:r>
              <a:rPr lang="ru-RU" dirty="0" smtClean="0">
                <a:latin typeface="PT Sans Narrow" pitchFamily="34" charset="-52"/>
                <a:cs typeface="Times New Roman" pitchFamily="18" charset="0"/>
              </a:rPr>
              <a:t>повышение </a:t>
            </a:r>
            <a:r>
              <a:rPr lang="ru-RU" dirty="0">
                <a:latin typeface="PT Sans Narrow" pitchFamily="34" charset="-52"/>
                <a:cs typeface="Times New Roman" pitchFamily="18" charset="0"/>
              </a:rPr>
              <a:t>квалификации) сотрудников сферы молодежной политики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6516216" y="3963688"/>
            <a:ext cx="288032" cy="255316"/>
          </a:xfrm>
          <a:prstGeom prst="rect">
            <a:avLst/>
          </a:prstGeom>
          <a:solidFill>
            <a:srgbClr val="A0A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7971711" y="3972834"/>
            <a:ext cx="288032" cy="255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1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9" name="Freeform 50"/>
          <p:cNvSpPr>
            <a:spLocks/>
          </p:cNvSpPr>
          <p:nvPr/>
        </p:nvSpPr>
        <p:spPr bwMode="auto">
          <a:xfrm>
            <a:off x="8023996" y="4007966"/>
            <a:ext cx="183462" cy="204092"/>
          </a:xfrm>
          <a:custGeom>
            <a:avLst/>
            <a:gdLst>
              <a:gd name="T0" fmla="*/ 2147483647 w 168"/>
              <a:gd name="T1" fmla="*/ 2147483647 h 116"/>
              <a:gd name="T2" fmla="*/ 2147483647 w 168"/>
              <a:gd name="T3" fmla="*/ 2147483647 h 116"/>
              <a:gd name="T4" fmla="*/ 2147483647 w 168"/>
              <a:gd name="T5" fmla="*/ 2147483647 h 116"/>
              <a:gd name="T6" fmla="*/ 2147483647 w 168"/>
              <a:gd name="T7" fmla="*/ 2147483647 h 116"/>
              <a:gd name="T8" fmla="*/ 2147483647 w 168"/>
              <a:gd name="T9" fmla="*/ 2147483647 h 116"/>
              <a:gd name="T10" fmla="*/ 2147483647 w 168"/>
              <a:gd name="T11" fmla="*/ 2147483647 h 116"/>
              <a:gd name="T12" fmla="*/ 0 w 168"/>
              <a:gd name="T13" fmla="*/ 2147483647 h 116"/>
              <a:gd name="T14" fmla="*/ 2147483647 w 168"/>
              <a:gd name="T15" fmla="*/ 2147483647 h 116"/>
              <a:gd name="T16" fmla="*/ 2147483647 w 168"/>
              <a:gd name="T17" fmla="*/ 2147483647 h 116"/>
              <a:gd name="T18" fmla="*/ 2147483647 w 168"/>
              <a:gd name="T19" fmla="*/ 2147483647 h 116"/>
              <a:gd name="T20" fmla="*/ 2147483647 w 168"/>
              <a:gd name="T21" fmla="*/ 2147483647 h 116"/>
              <a:gd name="T22" fmla="*/ 2147483647 w 168"/>
              <a:gd name="T23" fmla="*/ 0 h 116"/>
              <a:gd name="T24" fmla="*/ 2147483647 w 168"/>
              <a:gd name="T25" fmla="*/ 2147483647 h 116"/>
              <a:gd name="T26" fmla="*/ 2147483647 w 168"/>
              <a:gd name="T27" fmla="*/ 2147483647 h 1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8" h="116">
                <a:moveTo>
                  <a:pt x="164" y="20"/>
                </a:moveTo>
                <a:cubicBezTo>
                  <a:pt x="164" y="20"/>
                  <a:pt x="164" y="20"/>
                  <a:pt x="164" y="2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0" y="115"/>
                  <a:pt x="67" y="116"/>
                  <a:pt x="64" y="116"/>
                </a:cubicBezTo>
                <a:cubicBezTo>
                  <a:pt x="61" y="116"/>
                  <a:pt x="58" y="115"/>
                  <a:pt x="56" y="112"/>
                </a:cubicBezTo>
                <a:cubicBezTo>
                  <a:pt x="4" y="60"/>
                  <a:pt x="4" y="60"/>
                  <a:pt x="4" y="60"/>
                </a:cubicBezTo>
                <a:cubicBezTo>
                  <a:pt x="1" y="58"/>
                  <a:pt x="0" y="55"/>
                  <a:pt x="0" y="52"/>
                </a:cubicBezTo>
                <a:cubicBezTo>
                  <a:pt x="0" y="45"/>
                  <a:pt x="5" y="40"/>
                  <a:pt x="12" y="40"/>
                </a:cubicBezTo>
                <a:cubicBezTo>
                  <a:pt x="15" y="40"/>
                  <a:pt x="18" y="41"/>
                  <a:pt x="20" y="44"/>
                </a:cubicBezTo>
                <a:cubicBezTo>
                  <a:pt x="64" y="87"/>
                  <a:pt x="64" y="87"/>
                  <a:pt x="64" y="87"/>
                </a:cubicBezTo>
                <a:cubicBezTo>
                  <a:pt x="148" y="4"/>
                  <a:pt x="148" y="4"/>
                  <a:pt x="148" y="4"/>
                </a:cubicBezTo>
                <a:cubicBezTo>
                  <a:pt x="150" y="1"/>
                  <a:pt x="153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15"/>
                  <a:pt x="167" y="18"/>
                  <a:pt x="164" y="20"/>
                </a:cubicBezTo>
              </a:path>
            </a:pathLst>
          </a:custGeom>
          <a:solidFill>
            <a:srgbClr val="A20000"/>
          </a:solidFill>
          <a:ln>
            <a:noFill/>
          </a:ln>
        </p:spPr>
        <p:txBody>
          <a:bodyPr lIns="243797" tIns="121899" rIns="243797" bIns="121899"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8" y="-2093"/>
            <a:ext cx="40052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4874986" y="1016768"/>
            <a:ext cx="97124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dirty="0" smtClean="0">
                <a:solidFill>
                  <a:prstClr val="black"/>
                </a:solidFill>
                <a:latin typeface="PT Sans Narrow" pitchFamily="34" charset="-52"/>
                <a:cs typeface="Times New Roman" pitchFamily="18" charset="0"/>
              </a:rPr>
              <a:t>Финансовое обеспечение </a:t>
            </a:r>
            <a:br>
              <a:rPr lang="ru-RU" sz="900" dirty="0" smtClean="0">
                <a:solidFill>
                  <a:prstClr val="black"/>
                </a:solidFill>
                <a:latin typeface="PT Sans Narrow" pitchFamily="34" charset="-52"/>
                <a:cs typeface="Times New Roman" pitchFamily="18" charset="0"/>
              </a:rPr>
            </a:br>
            <a:r>
              <a:rPr lang="ru-RU" sz="900" dirty="0" smtClean="0">
                <a:solidFill>
                  <a:prstClr val="black"/>
                </a:solidFill>
                <a:latin typeface="PT Sans Narrow" pitchFamily="34" charset="-52"/>
                <a:cs typeface="Times New Roman" pitchFamily="18" charset="0"/>
              </a:rPr>
              <a:t>(млн руб.) 2026 год</a:t>
            </a:r>
            <a:endParaRPr lang="ru-RU" sz="900" dirty="0">
              <a:solidFill>
                <a:prstClr val="black"/>
              </a:solidFill>
              <a:latin typeface="PT Sans Narrow" pitchFamily="34" charset="-52"/>
              <a:cs typeface="Times New Roman" pitchFamily="18" charset="0"/>
            </a:endParaRPr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5832000" y="1470497"/>
            <a:ext cx="0" cy="2896936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5832000" y="4734329"/>
            <a:ext cx="0" cy="360000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910609" y="1506388"/>
            <a:ext cx="900000" cy="27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3 210,2</a:t>
            </a:r>
            <a:endParaRPr lang="ru-RU" b="1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4890057" y="1842948"/>
            <a:ext cx="900000" cy="27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59,3</a:t>
            </a:r>
            <a:endParaRPr lang="ru-RU" b="1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4903255" y="2153646"/>
            <a:ext cx="900000" cy="27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846,0</a:t>
            </a:r>
            <a:endParaRPr lang="ru-RU" b="1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4903255" y="2499464"/>
            <a:ext cx="900000" cy="27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36,3</a:t>
            </a:r>
            <a:endParaRPr lang="ru-RU" b="1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4925200" y="2889964"/>
            <a:ext cx="900000" cy="27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766,3</a:t>
            </a:r>
            <a:endParaRPr lang="ru-RU" b="1" dirty="0"/>
          </a:p>
        </p:txBody>
      </p:sp>
      <p:sp>
        <p:nvSpPr>
          <p:cNvPr id="90" name="Прямоугольник 89"/>
          <p:cNvSpPr/>
          <p:nvPr/>
        </p:nvSpPr>
        <p:spPr>
          <a:xfrm>
            <a:off x="4910609" y="3266266"/>
            <a:ext cx="900000" cy="27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66,1</a:t>
            </a:r>
            <a:endParaRPr lang="ru-RU" b="1" dirty="0"/>
          </a:p>
        </p:txBody>
      </p:sp>
      <p:sp>
        <p:nvSpPr>
          <p:cNvPr id="97" name="Прямоугольник 96"/>
          <p:cNvSpPr/>
          <p:nvPr/>
        </p:nvSpPr>
        <p:spPr>
          <a:xfrm>
            <a:off x="4946232" y="3838358"/>
            <a:ext cx="900000" cy="27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1,5</a:t>
            </a:r>
            <a:endParaRPr lang="ru-RU" b="1" dirty="0"/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4874986" y="3605626"/>
            <a:ext cx="237014" cy="761807"/>
          </a:xfrm>
          <a:prstGeom prst="rightBrac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4946591" y="4360537"/>
            <a:ext cx="900000" cy="27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4 985,7</a:t>
            </a:r>
            <a:endParaRPr lang="ru-RU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112000" y="4367433"/>
            <a:ext cx="54000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304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</TotalTime>
  <Words>532</Words>
  <Application>Microsoft Office PowerPoint</Application>
  <DocSecurity>0</DocSecurity>
  <PresentationFormat>Экран (16:9)</PresentationFormat>
  <Paragraphs>115</Paragraphs>
  <Slides>11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Стерхова Альбина Валентиновна</dc:creator>
  <cp:lastModifiedBy>Рогачева Елена Александровна</cp:lastModifiedBy>
  <cp:revision>58</cp:revision>
  <cp:lastPrinted>2026-07-01T13:22:31Z</cp:lastPrinted>
  <dcterms:created xsi:type="dcterms:W3CDTF">2026-06-24T07:08:21Z</dcterms:created>
  <dcterms:modified xsi:type="dcterms:W3CDTF">2026-07-01T19:02:24Z</dcterms:modified>
</cp:coreProperties>
</file>