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8"/>
  </p:notesMasterIdLst>
  <p:handoutMasterIdLst>
    <p:handoutMasterId r:id="rId37"/>
  </p:handoutMasterIdLst>
  <p:sldIdLst>
    <p:sldId id="256" r:id="rId4"/>
    <p:sldId id="268" r:id="rId5"/>
    <p:sldId id="272" r:id="rId6"/>
    <p:sldId id="264" r:id="rId7"/>
    <p:sldId id="257" r:id="rId9"/>
    <p:sldId id="265" r:id="rId10"/>
    <p:sldId id="266" r:id="rId11"/>
    <p:sldId id="267" r:id="rId12"/>
    <p:sldId id="277" r:id="rId13"/>
    <p:sldId id="269" r:id="rId14"/>
    <p:sldId id="270" r:id="rId15"/>
    <p:sldId id="271" r:id="rId16"/>
    <p:sldId id="297" r:id="rId17"/>
    <p:sldId id="298" r:id="rId18"/>
    <p:sldId id="299" r:id="rId19"/>
    <p:sldId id="300" r:id="rId20"/>
    <p:sldId id="286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92" r:id="rId29"/>
    <p:sldId id="284" r:id="rId30"/>
    <p:sldId id="287" r:id="rId31"/>
    <p:sldId id="288" r:id="rId32"/>
    <p:sldId id="289" r:id="rId33"/>
    <p:sldId id="290" r:id="rId34"/>
    <p:sldId id="291" r:id="rId35"/>
    <p:sldId id="263" r:id="rId36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75E"/>
    <a:srgbClr val="EC0000"/>
    <a:srgbClr val="EE2128"/>
    <a:srgbClr val="F04247"/>
    <a:srgbClr val="9BDCF3"/>
    <a:srgbClr val="243D99"/>
    <a:srgbClr val="455AA8"/>
    <a:srgbClr val="F9BDBD"/>
    <a:srgbClr val="3494CE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08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  <a:endParaRPr lang="en-GB"/>
          </a:p>
          <a:p>
            <a:pPr lvl="1">
              <a:defRPr/>
            </a:pPr>
            <a:r>
              <a:rPr lang="en-GB"/>
              <a:t>Второй уровень структуры</a:t>
            </a:r>
            <a:endParaRPr lang="en-GB"/>
          </a:p>
          <a:p>
            <a:pPr lvl="2">
              <a:defRPr/>
            </a:pPr>
            <a:r>
              <a:rPr lang="en-GB"/>
              <a:t>Третий уровень структуры</a:t>
            </a:r>
            <a:endParaRPr lang="en-GB"/>
          </a:p>
          <a:p>
            <a:pPr lvl="3">
              <a:defRPr/>
            </a:pPr>
            <a:r>
              <a:rPr lang="en-GB"/>
              <a:t>Четвёртый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Пятый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Шестой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Седьмой уровень структуры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2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2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 lang="en-GB"/>
          </a:p>
          <a:p>
            <a:pPr lvl="2">
              <a:defRPr/>
            </a:pPr>
            <a:r>
              <a:rPr lang="en-GB"/>
              <a:t>Third level</a:t>
            </a:r>
            <a:endParaRPr lang="en-GB"/>
          </a:p>
          <a:p>
            <a:pPr lvl="3">
              <a:defRPr/>
            </a:pPr>
            <a:r>
              <a:rPr lang="en-GB"/>
              <a:t>Fourth level</a:t>
            </a:r>
            <a:endParaRPr lang="en-GB"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635" y="3394710"/>
            <a:ext cx="12207240" cy="34639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«Выставки и ярмарки»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затрат, связанных с участием</a:t>
            </a:r>
            <a:endParaRPr lang="ru-RU" sz="3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 </a:t>
            </a:r>
            <a:r>
              <a:rPr lang="ru-RU" sz="3200" b="1" dirty="0" err="1">
                <a:solidFill>
                  <a:srgbClr val="003EBA"/>
                </a:solidFill>
                <a:latin typeface="Calibri" panose="020F0502020204030204"/>
                <a:cs typeface="DejaVu Sans"/>
              </a:rPr>
              <a:t>выставочно</a:t>
            </a: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-ярмарочных мероприятиях</a:t>
            </a:r>
            <a:endParaRPr lang="ru-RU" sz="3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2026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4154170" cy="105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8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8138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977" y="1196767"/>
            <a:ext cx="9531985" cy="90000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b="1" dirty="0">
              <a:solidFill>
                <a:srgbClr val="243D99"/>
              </a:solidFill>
              <a:sym typeface="+mn-ea"/>
            </a:endParaRPr>
          </a:p>
          <a:p>
            <a:pPr algn="ctr"/>
            <a:r>
              <a:rPr lang="ru-RU" altLang="en-US" sz="2400" b="1" dirty="0">
                <a:solidFill>
                  <a:srgbClr val="243D99"/>
                </a:solidFill>
                <a:sym typeface="+mn-ea"/>
              </a:rPr>
              <a:t>Увеличение выручки </a:t>
            </a:r>
            <a:r>
              <a:rPr lang="ru-RU" altLang="en-US" sz="2400" b="1" dirty="0">
                <a:solidFill>
                  <a:srgbClr val="F1575E"/>
                </a:solidFill>
                <a:sym typeface="+mn-ea"/>
              </a:rPr>
              <a:t>не менее 4%</a:t>
            </a:r>
            <a:endParaRPr lang="ru-RU" altLang="en-US" sz="2400" b="1" dirty="0">
              <a:solidFill>
                <a:srgbClr val="243D99"/>
              </a:solidFill>
              <a:sym typeface="+mn-ea"/>
            </a:endParaRPr>
          </a:p>
          <a:p>
            <a:pPr algn="ctr"/>
            <a:r>
              <a:rPr lang="ru-RU" sz="2000" i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по отношению к году, предшествующему году предоставления субсидии</a:t>
            </a:r>
            <a:r>
              <a:rPr lang="ru-RU" altLang="en-US" sz="2000" b="1" i="1" dirty="0">
                <a:solidFill>
                  <a:srgbClr val="243D99"/>
                </a:solidFill>
                <a:sym typeface="+mn-ea"/>
              </a:rPr>
              <a:t> </a:t>
            </a:r>
            <a:endParaRPr lang="ru-RU" altLang="en-US" sz="2000" b="1" i="1" dirty="0">
              <a:solidFill>
                <a:srgbClr val="243D99"/>
              </a:solidFill>
              <a:sym typeface="+mn-ea"/>
            </a:endParaRPr>
          </a:p>
          <a:p>
            <a:pPr algn="ctr"/>
            <a:endParaRPr lang="ru-RU" altLang="en-US" sz="2800" b="1" dirty="0">
              <a:solidFill>
                <a:srgbClr val="243D99"/>
              </a:solidFill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30006" y="2277378"/>
            <a:ext cx="9531985" cy="90000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rgbClr val="243D99"/>
                </a:solidFill>
                <a:sym typeface="+mn-ea"/>
              </a:rPr>
              <a:t>Сохранение среднесписочной численности </a:t>
            </a:r>
            <a:r>
              <a:rPr lang="ru-RU" altLang="en-US" sz="2400" b="1" dirty="0">
                <a:solidFill>
                  <a:srgbClr val="F1575E"/>
                </a:solidFill>
                <a:sym typeface="+mn-ea"/>
              </a:rPr>
              <a:t>90% </a:t>
            </a:r>
            <a:endParaRPr lang="ru-RU" altLang="en-US" sz="2400" b="1" dirty="0">
              <a:solidFill>
                <a:srgbClr val="243D99"/>
              </a:solidFill>
              <a:sym typeface="+mn-ea"/>
            </a:endParaRPr>
          </a:p>
          <a:p>
            <a:pPr algn="ctr"/>
            <a:r>
              <a:rPr lang="ru-RU" sz="2000" i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по отношению к году, предшествующему году предоставления субсидии</a:t>
            </a:r>
            <a:r>
              <a:rPr lang="ru-RU" altLang="en-US" sz="2000" b="1" i="1" dirty="0">
                <a:solidFill>
                  <a:srgbClr val="243D99"/>
                </a:solidFill>
                <a:sym typeface="+mn-ea"/>
              </a:rPr>
              <a:t> </a:t>
            </a:r>
            <a:endParaRPr lang="ru-RU" altLang="en-US" sz="2000" b="1" i="1" dirty="0">
              <a:solidFill>
                <a:srgbClr val="243D99"/>
              </a:solidFill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30006" y="3357394"/>
            <a:ext cx="9531985" cy="126000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rgbClr val="243D99"/>
                </a:solidFill>
                <a:sym typeface="+mn-ea"/>
              </a:rPr>
              <a:t>Заработная плата </a:t>
            </a:r>
            <a:r>
              <a:rPr lang="ru-RU" altLang="en-US" sz="2400" dirty="0">
                <a:solidFill>
                  <a:srgbClr val="243D99"/>
                </a:solidFill>
                <a:sym typeface="+mn-ea"/>
              </a:rPr>
              <a:t>не ниже МРОТ в Ленинградской области</a:t>
            </a:r>
            <a:endParaRPr lang="ru-RU" altLang="en-US" sz="2400" dirty="0">
              <a:solidFill>
                <a:srgbClr val="243D99"/>
              </a:solidFill>
            </a:endParaRPr>
          </a:p>
          <a:p>
            <a:pPr algn="ctr"/>
            <a:r>
              <a:rPr lang="ru-RU" altLang="en-US" sz="2400" b="1" dirty="0">
                <a:solidFill>
                  <a:srgbClr val="243D99"/>
                </a:solidFill>
                <a:sym typeface="+mn-ea"/>
              </a:rPr>
              <a:t>27 440 рублей</a:t>
            </a:r>
            <a:endParaRPr lang="ru-RU" sz="2400" i="1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000" i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в году предоставления субсидии</a:t>
            </a:r>
            <a:endParaRPr lang="ru-RU" sz="2000" i="1" dirty="0">
              <a:solidFill>
                <a:schemeClr val="tx1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Round Diagonal Corner Rectangle 2"/>
          <p:cNvSpPr/>
          <p:nvPr/>
        </p:nvSpPr>
        <p:spPr bwMode="auto">
          <a:xfrm>
            <a:off x="1330005" y="4797286"/>
            <a:ext cx="9531985" cy="1080274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b="1" dirty="0">
              <a:solidFill>
                <a:srgbClr val="243D99"/>
              </a:solidFill>
              <a:sym typeface="+mn-ea"/>
            </a:endParaRPr>
          </a:p>
          <a:p>
            <a:pPr algn="ctr"/>
            <a:r>
              <a:rPr lang="ru-RU" altLang="en-US" sz="2400" b="1" dirty="0">
                <a:solidFill>
                  <a:srgbClr val="243D99"/>
                </a:solidFill>
                <a:sym typeface="+mn-ea"/>
              </a:rPr>
              <a:t>Осуществление деятельности </a:t>
            </a:r>
            <a:r>
              <a:rPr lang="ru-RU" altLang="en-US" sz="2400" b="1" dirty="0">
                <a:solidFill>
                  <a:srgbClr val="F04247"/>
                </a:solidFill>
                <a:sym typeface="+mn-ea"/>
              </a:rPr>
              <a:t>в течение 3 лет</a:t>
            </a:r>
            <a:r>
              <a:rPr lang="ru-RU" altLang="en-US" sz="2400" b="1" dirty="0">
                <a:solidFill>
                  <a:srgbClr val="EC0000"/>
                </a:solidFill>
                <a:sym typeface="+mn-ea"/>
              </a:rPr>
              <a:t> </a:t>
            </a:r>
            <a:endParaRPr lang="ru-RU" altLang="en-US" sz="2400" b="1" dirty="0">
              <a:solidFill>
                <a:srgbClr val="EC0000"/>
              </a:solidFill>
              <a:sym typeface="+mn-ea"/>
            </a:endParaRPr>
          </a:p>
          <a:p>
            <a:pPr algn="ctr"/>
            <a:r>
              <a:rPr lang="ru-RU" altLang="en-US" sz="2400" b="1" dirty="0">
                <a:solidFill>
                  <a:srgbClr val="243D99"/>
                </a:solidFill>
                <a:sym typeface="+mn-ea"/>
              </a:rPr>
              <a:t>с момента получения субсидии </a:t>
            </a:r>
            <a:endParaRPr lang="ru-RU" altLang="en-US" sz="2400" b="1" dirty="0">
              <a:solidFill>
                <a:srgbClr val="243D99"/>
              </a:solidFill>
              <a:sym typeface="+mn-ea"/>
            </a:endParaRPr>
          </a:p>
          <a:p>
            <a:pPr algn="ctr"/>
            <a:endParaRPr lang="ru-RU" altLang="en-US" sz="2800" b="1" dirty="0">
              <a:solidFill>
                <a:srgbClr val="243D99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0708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обязательства получателя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96073" y="1124904"/>
            <a:ext cx="9000000" cy="900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Осуществлять деятельность</a:t>
            </a:r>
            <a:endParaRPr lang="ru-RU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ru-RU" sz="28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течение 3-х лет с даты получения субсидии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586548" y="3429021"/>
            <a:ext cx="9000000" cy="900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Обеспечить достижение показателей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соответствии с соглашением </a:t>
            </a:r>
            <a:r>
              <a:rPr lang="ru-RU" altLang="en-US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 предоставлении субсидии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596073" y="2277323"/>
            <a:ext cx="9000000" cy="900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Предоставлять отчетность</a:t>
            </a:r>
            <a:r>
              <a:rPr lang="ru-RU" altLang="en-US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,</a:t>
            </a:r>
            <a:endParaRPr lang="ru-RU" altLang="en-US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ru-RU" altLang="en-US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предусмотренную соглашением о предоставлении субсидии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 Box 6"/>
          <p:cNvSpPr txBox="1"/>
          <p:nvPr/>
        </p:nvSpPr>
        <p:spPr bwMode="auto">
          <a:xfrm>
            <a:off x="1596073" y="4580297"/>
            <a:ext cx="9000000" cy="1260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Направлять по запросу комитета документы и информацию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,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необходимые для контроля за соблюдением порядка и условий предоставления субсидии в течение 5 рабочих дней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/>
                <a:gridCol w="3070465"/>
                <a:gridCol w="1321211"/>
                <a:gridCol w="2883989"/>
                <a:gridCol w="3003714"/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год, 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2024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(год, предшествующий году подачи заявки)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2025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46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на основании отчета о финансовых результатах годовой бухгалтерской (финансовой) отчетности (форма по КНД 0710099), предоставленной в налоговые органы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(форма по КНД 0710099), предоставленной в налоговые органы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по налогу, уплачиваемому в связи с применением УСН, предоставленной в ФНС за отчетный финансовый год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16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- на основании строки «Итого доходов» книги учета доходов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за год, предшествующий году предоставления субсидии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(налог на профессиональный доход) - на основании справки о состоянии расчетов (доходах) по налогу в приложении "Мой налог" или в веб-кабинете «Мой налог» на сайте www.npd.nalog.ru за год, предшествующий году предоставления субсидии.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рассчитывается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ЕФС-1.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0" y="1079500"/>
            <a:ext cx="11170285" cy="459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рассчитывается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на основании значений суммы выплат и иных вознаграждений, начисленных в пользу физических лиц (работников), и ССЧ согласно отчету по форме ЕФС-1</a:t>
            </a:r>
            <a:b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</a:b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0033CC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где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среднемесячной заработной платы;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сумма выплат за отчетный год согласно форме ЕФС-1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количество месяцев деятельности получателя субсидии в отчетном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периоде: при регистрации соискателя в году предоставления субсидии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применяется количество полных месяцев с даты регистрации соискателя, для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остальных соискателей применяется значение «12»;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ЕФС-1.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632"/>
            <a:ext cx="11755598" cy="665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1847528" y="2993127"/>
            <a:ext cx="1584176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308" y="-531440"/>
            <a:ext cx="9142413" cy="23860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-1395536"/>
            <a:ext cx="11464707" cy="75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" y="-1683568"/>
            <a:ext cx="11893366" cy="814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24293" y="5108971"/>
            <a:ext cx="2903355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29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0" y="1125220"/>
            <a:ext cx="12192635" cy="452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65" marR="0" lvl="3" indent="0" algn="ctr" defTabSz="914400" eaLnBrk="1" fontAlgn="auto" latinLnBrk="0" hangingPunct="1">
              <a:lnSpc>
                <a:spcPct val="12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2026 году выделено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10 000 000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37465" marR="0" lvl="3" indent="0" algn="ctr" defTabSz="914400" eaLnBrk="1" fontAlgn="auto" latinLnBrk="0" hangingPunct="1">
              <a:lnSpc>
                <a:spcPct val="12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90% затрат</a:t>
            </a:r>
            <a:endParaRPr 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37465" marR="0" lvl="3" indent="0" algn="ctr" defTabSz="914400" eaLnBrk="1" fontAlgn="auto" latinLnBrk="0" hangingPunct="1">
              <a:lnSpc>
                <a:spcPct val="12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500 000 рублей</a:t>
            </a:r>
            <a:endParaRPr lang="ru-RU" altLang="ru-RU" sz="3200" b="1" kern="100" dirty="0">
              <a:solidFill>
                <a:srgbClr val="F1575E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37465" lvl="3" indent="0" algn="ctr">
              <a:lnSpc>
                <a:spcPct val="11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100 000 рублей</a:t>
            </a:r>
            <a:endParaRPr lang="ru-RU" alt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  <a:p>
            <a:pPr marL="12700" lvl="3" algn="ctr">
              <a:lnSpc>
                <a:spcPct val="110000"/>
              </a:lnSpc>
              <a:spcAft>
                <a:spcPts val="600"/>
              </a:spcAft>
              <a:buClr>
                <a:srgbClr val="2D2DB9"/>
              </a:buClr>
              <a:buSzTx/>
              <a:buFontTx/>
              <a:defRPr/>
            </a:pPr>
            <a:endParaRPr lang="ru-RU" altLang="ru-RU" sz="3200" b="1" u="sng" kern="100" dirty="0">
              <a:solidFill>
                <a:srgbClr val="00B0F0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2700" lvl="3" indent="0" algn="ctr">
              <a:lnSpc>
                <a:spcPct val="13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B0F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Прием заявок</a:t>
            </a:r>
            <a:r>
              <a:rPr lang="ru-RU" altLang="ru-RU" sz="2800" b="1" kern="100" dirty="0">
                <a:solidFill>
                  <a:srgbClr val="00206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altLang="ru-RU" sz="2800" b="1" kern="100" dirty="0">
                <a:solidFill>
                  <a:srgbClr val="7030A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 мая - 16 июня 2026 года</a:t>
            </a:r>
            <a:endParaRPr lang="ru-RU" altLang="ru-RU" sz="2800" b="1" kern="100" dirty="0">
              <a:solidFill>
                <a:srgbClr val="7030A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0" lvl="3" indent="0" algn="ctr">
              <a:lnSpc>
                <a:spcPct val="13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Комиссия</a:t>
            </a:r>
            <a:r>
              <a:rPr lang="ru-RU" altLang="ru-RU" sz="2800" b="1" kern="100" dirty="0">
                <a:solidFill>
                  <a:srgbClr val="002060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altLang="ru-RU" sz="2800" b="1" kern="100" dirty="0">
                <a:solidFill>
                  <a:srgbClr val="7030A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19 июня 2026 года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-963488"/>
            <a:ext cx="11478898" cy="67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3215680" y="116632"/>
            <a:ext cx="1584176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-1323528"/>
            <a:ext cx="12003213" cy="79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-1578014"/>
            <a:ext cx="11737304" cy="749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479376" y="-324036"/>
            <a:ext cx="11305256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27" y="-1395536"/>
            <a:ext cx="12072813" cy="765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263352" y="-171400"/>
            <a:ext cx="11521280" cy="129614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1344" y="4869160"/>
            <a:ext cx="2808312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" y="-1107504"/>
            <a:ext cx="12110283" cy="763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335360" y="4509120"/>
            <a:ext cx="2664296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1" y="-1467544"/>
            <a:ext cx="12274793" cy="79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5" y="-1323528"/>
            <a:ext cx="11979425" cy="751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-1611560"/>
            <a:ext cx="11726717" cy="762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1847528" y="-1035496"/>
            <a:ext cx="7704856" cy="288032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847528" y="2276872"/>
            <a:ext cx="7704856" cy="288032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1" y="-1683569"/>
            <a:ext cx="11527500" cy="752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285070" y="3641198"/>
            <a:ext cx="3866713" cy="115595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8" y="-1539552"/>
            <a:ext cx="12063732" cy="815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911424" y="1948336"/>
            <a:ext cx="648072" cy="904599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871864" y="1922579"/>
            <a:ext cx="792088" cy="85834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23392" y="2993127"/>
            <a:ext cx="3312368" cy="57988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" y="177800"/>
            <a:ext cx="12192000" cy="977265"/>
          </a:xfrm>
        </p:spPr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" y="1301750"/>
            <a:ext cx="12195175" cy="4352925"/>
          </a:xfrm>
        </p:spPr>
        <p:txBody>
          <a:bodyPr/>
          <a:lstStyle/>
          <a:p>
            <a:pPr marR="0" lvl="1" indent="-457200" defTabSz="914400" eaLnBrk="1" fontAlgn="auto" latinLnBrk="0" hangingPunct="1">
              <a:lnSpc>
                <a:spcPct val="6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8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8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lnSpc>
                <a:spcPct val="6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8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</a:t>
            </a:r>
            <a:endParaRPr lang="ru-RU" sz="28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lnSpc>
                <a:spcPct val="6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8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  <a:br>
              <a:rPr lang="ru-RU" sz="28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8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(п. 2 Приложения 7 к Порядку - дополнительные условия)</a:t>
            </a:r>
            <a:endParaRPr lang="ru-RU" sz="28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lnSpc>
                <a:spcPct val="6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8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  <a:endParaRPr lang="ru-RU" sz="28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lnSpc>
                <a:spcPct val="4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endParaRPr lang="ru-RU" sz="28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2857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None/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! </a:t>
            </a:r>
            <a:r>
              <a:rPr lang="ru-RU" sz="28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Отбор победителей</a:t>
            </a:r>
            <a:r>
              <a:rPr lang="en-US" sz="28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-</a:t>
            </a:r>
            <a:r>
              <a:rPr lang="ru-RU" sz="28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8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соответствии с очередностью</a:t>
            </a:r>
            <a:endParaRPr lang="ru-RU" sz="28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marL="2857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None/>
              <a:defRPr/>
            </a:pPr>
            <a:r>
              <a:rPr lang="ru-RU" sz="28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поступления заявок</a:t>
            </a:r>
            <a:r>
              <a:rPr lang="en-US" sz="28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8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при соблюдении данных требований</a:t>
            </a:r>
            <a:endParaRPr lang="ru-RU" sz="28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0" y="1052735"/>
            <a:ext cx="11660788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5735960" y="2276871"/>
            <a:ext cx="5328592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V="1">
            <a:off x="2999656" y="2780928"/>
            <a:ext cx="2520280" cy="15121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-1539552"/>
            <a:ext cx="11088687" cy="808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и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448310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00012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endParaRPr lang="ru-RU" sz="2400" b="1" dirty="0">
              <a:solidFill>
                <a:schemeClr val="accent6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5502" y="1378792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47723" y="2521734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  <a:endParaRPr lang="ru-RU" sz="2800" kern="100" spc="-100" dirty="0">
              <a:solidFill>
                <a:schemeClr val="bg1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65555" y="4808696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47723" y="3665754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  <a:endParaRPr lang="ru-RU" altLang="en-US" sz="2800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52080" y="1619800"/>
            <a:ext cx="1079182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0487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2025/2026 года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551815" y="1125220"/>
            <a:ext cx="11160000" cy="54000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уплата регистрационных сборов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551815" y="1819275"/>
            <a:ext cx="11160000" cy="54000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аренда выставочных площадей и оборудования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51815" y="2513330"/>
            <a:ext cx="11160000" cy="90000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lnSpc>
                <a:spcPct val="80000"/>
              </a:lnSpc>
            </a:pP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работы по изготовлению, монтажу/демонтажу стендов, связанные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с арендой </a:t>
            </a:r>
            <a:r>
              <a:rPr lang="ru-RU" altLang="en-US" sz="2800" dirty="0" err="1">
                <a:solidFill>
                  <a:srgbClr val="243D99"/>
                </a:solidFill>
                <a:latin typeface="+mn-lt"/>
                <a:sym typeface="+mn-ea"/>
              </a:rPr>
              <a:t>допоборудования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, подключением к электроэнергии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51815" y="3593465"/>
            <a:ext cx="11160000" cy="54000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аренда костюмов, аксессуаров для участия в чемпионатах, конкурсах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51815" y="4261485"/>
            <a:ext cx="11160000" cy="54000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транспортные расходы по доставке выставочных экспонатов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 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551815" y="4961255"/>
            <a:ext cx="11160000" cy="90000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командировочные расходы (в части транспортных расходов),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расходы по проживанию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 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043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ВЫСТАВОЧНО-ЯРМАРОЧНЫЕ МЕРОПРИЯТИЯ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35" y="1268730"/>
            <a:ext cx="12192000" cy="392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международные, межрегиональные, областные выставки, конференции</a:t>
            </a: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фестивали, чемпионаты, конкурсы</a:t>
            </a:r>
            <a:endParaRPr lang="ru-RU" altLang="ru-RU" sz="28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форумы</a:t>
            </a: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, </a:t>
            </a:r>
            <a:r>
              <a:rPr lang="ru-RU" altLang="ru-RU" sz="2800" b="1" kern="100" spc="-100" dirty="0" err="1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партнериаты</a:t>
            </a: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, бизнес-встречи</a:t>
            </a:r>
            <a:endParaRPr lang="ru-RU" altLang="ru-RU" sz="28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ярмарки и другие мероприятия, </a:t>
            </a: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направленные </a:t>
            </a: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н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а развитие МСП</a:t>
            </a:r>
            <a:b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</a:b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 повышение конкурентоспособности продукции МСП </a:t>
            </a:r>
            <a:b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</a:b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на внутреннем и внешнем рынках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b="1" kern="100" spc="-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ВОЗМЕЩАЮТСЯ ЗАТРАТЫ НЕ БОЛЕЕ ЧЕМ ПО </a:t>
            </a:r>
            <a:r>
              <a:rPr lang="ru-RU" sz="2800" b="1" cap="all" dirty="0">
                <a:solidFill>
                  <a:srgbClr val="F04247"/>
                </a:solidFill>
                <a:uFillTx/>
                <a:latin typeface="Calibri" panose="020F0502020204030204"/>
                <a:cs typeface="Arial" panose="020B0604020202020204"/>
              </a:rPr>
              <a:t>2 МЕРОПРИЯТИЯМ</a:t>
            </a:r>
            <a:r>
              <a:rPr lang="ru-RU" altLang="ru-RU" sz="2800" b="1" kern="100" spc="-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!</a:t>
            </a:r>
            <a:endParaRPr lang="ru-RU" altLang="ru-RU" sz="2800" b="1" kern="100" spc="-100" dirty="0">
              <a:solidFill>
                <a:srgbClr val="00B0F0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127616" y="4962528"/>
            <a:ext cx="9720000" cy="54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spc="-100" dirty="0">
                <a:solidFill>
                  <a:schemeClr val="accent3"/>
                </a:solidFill>
                <a:uFillTx/>
              </a:rPr>
              <a:t>Фотоотчет,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подтверждающий факт участия в мероприятии</a:t>
            </a:r>
            <a:endParaRPr lang="ru-RU" altLang="en-US" sz="2400" spc="-100" dirty="0">
              <a:solidFill>
                <a:schemeClr val="accent3"/>
              </a:solidFill>
              <a:uFillTx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127448" y="937593"/>
            <a:ext cx="9720000" cy="54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  <a:endParaRPr lang="ru-RU" altLang="en-US" sz="2400" dirty="0"/>
          </a:p>
        </p:txBody>
      </p:sp>
      <p:sp>
        <p:nvSpPr>
          <p:cNvPr id="16" name="Pentagon 15"/>
          <p:cNvSpPr/>
          <p:nvPr/>
        </p:nvSpPr>
        <p:spPr>
          <a:xfrm>
            <a:off x="1127616" y="2319629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Копия договора </a:t>
            </a:r>
            <a:r>
              <a:rPr lang="ru-RU" altLang="en-US" sz="2400" dirty="0">
                <a:sym typeface="+mn-ea"/>
              </a:rPr>
              <a:t>с организатором мероприятия </a:t>
            </a:r>
            <a:endParaRPr lang="ru-RU" altLang="en-US" sz="2400" dirty="0">
              <a:sym typeface="+mn-ea"/>
            </a:endParaRPr>
          </a:p>
          <a:p>
            <a:pPr algn="ctr" eaLnBrk="1" fontAlgn="ctr" latinLnBrk="0" hangingPunct="1"/>
            <a:r>
              <a:rPr lang="ru-RU" altLang="en-US" sz="2400" dirty="0">
                <a:sym typeface="+mn-ea"/>
              </a:rPr>
              <a:t>или организатором участия МСП в мероприятии </a:t>
            </a:r>
            <a:endParaRPr lang="ru-RU" alt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1127616" y="3190714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поручений, </a:t>
            </a:r>
            <a:r>
              <a:rPr lang="ru-RU" altLang="en-US" sz="2400" dirty="0">
                <a:sym typeface="+mn-ea"/>
              </a:rPr>
              <a:t>иных первичных документов, подтверждающих затраты</a:t>
            </a:r>
            <a:endParaRPr lang="ru-RU" altLang="en-US" sz="2400" dirty="0"/>
          </a:p>
        </p:txBody>
      </p:sp>
      <p:sp>
        <p:nvSpPr>
          <p:cNvPr id="18" name="Pentagon 17"/>
          <p:cNvSpPr/>
          <p:nvPr/>
        </p:nvSpPr>
        <p:spPr>
          <a:xfrm>
            <a:off x="1127616" y="4076530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Копия акта выполненных работ </a:t>
            </a:r>
            <a:r>
              <a:rPr lang="ru-RU" altLang="en-US" sz="2400" dirty="0"/>
              <a:t>или иного документа, подтверждающего оказание услуг </a:t>
            </a:r>
            <a:endParaRPr lang="ru-RU" altLang="en-US" sz="24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1127448" y="1628611"/>
            <a:ext cx="9720000" cy="54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Реестр затрат по форме приложения </a:t>
            </a:r>
            <a:r>
              <a:rPr lang="ru-RU" altLang="en-US" sz="2400" dirty="0">
                <a:sym typeface="+mn-ea"/>
              </a:rPr>
              <a:t>(см. Приложение 7)</a:t>
            </a:r>
            <a:endParaRPr lang="ru-RU" altLang="en-US" sz="2400" dirty="0"/>
          </a:p>
        </p:txBody>
      </p:sp>
      <p:sp>
        <p:nvSpPr>
          <p:cNvPr id="3" name="Pentagon 17"/>
          <p:cNvSpPr/>
          <p:nvPr/>
        </p:nvSpPr>
        <p:spPr bwMode="auto">
          <a:xfrm>
            <a:off x="1127448" y="5667915"/>
            <a:ext cx="9720000" cy="54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Копия приказа </a:t>
            </a:r>
            <a:r>
              <a:rPr lang="ru-RU" altLang="en-US" sz="2400" dirty="0"/>
              <a:t>о направлении сотрудника в командировку 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3916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ФОРМА - РЕЕСТР ЗАТРАТ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43384" y="980240"/>
          <a:ext cx="8787903" cy="4944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83"/>
                <a:gridCol w="2471386"/>
                <a:gridCol w="1867829"/>
                <a:gridCol w="933915"/>
                <a:gridCol w="3020690"/>
              </a:tblGrid>
              <a:tr h="4238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 ЗАТРАТ </a:t>
                      </a:r>
                      <a:endParaRPr lang="ru-RU" sz="2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88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N п/п</a:t>
                      </a:r>
                      <a:endParaRPr lang="ru-RU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Статья расходов</a:t>
                      </a:r>
                      <a:endParaRPr lang="ru-RU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в соответствии</a:t>
                      </a:r>
                      <a:endParaRPr lang="ru-RU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с п. 2 приложения 7</a:t>
                      </a:r>
                      <a:endParaRPr lang="ru-RU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к Порядку</a:t>
                      </a:r>
                      <a:endParaRPr lang="ru-RU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Описание произведенных затрат</a:t>
                      </a:r>
                      <a:endParaRPr lang="ru-RU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Сумма, руб.</a:t>
                      </a:r>
                      <a:endParaRPr lang="ru-RU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Номер, дата платежных документов, подтверждающих расходы</a:t>
                      </a:r>
                      <a:endParaRPr lang="ru-RU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</a:tr>
              <a:tr h="25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 1</a:t>
                      </a:r>
                      <a:endParaRPr lang="ru-RU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Аренда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выставочных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площадей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том числе с учетом особенностей расположения стендов) и выставочного оборудования</a:t>
                      </a:r>
                      <a:endParaRPr lang="ru-RU" sz="1800" kern="1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Аренда выставочных площадей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 № 1</a:t>
                      </a: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01.10.2025,</a:t>
                      </a: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 № 1</a:t>
                      </a: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25.12.2025</a:t>
                      </a: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100 000</a:t>
                      </a: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ПП № 3 от 01.11.2025,</a:t>
                      </a: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ПП № 4 от 01.12.2025,</a:t>
                      </a: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т.д.</a:t>
                      </a: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 2</a:t>
                      </a:r>
                      <a:endParaRPr lang="ru-RU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7027</Words>
  <Application>WPS Presentation</Application>
  <PresentationFormat>Широкоэкранный</PresentationFormat>
  <Paragraphs>277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Arial</vt:lpstr>
      <vt:lpstr>SimSun</vt:lpstr>
      <vt:lpstr>Wingdings</vt:lpstr>
      <vt:lpstr>Arial</vt:lpstr>
      <vt:lpstr>Microsoft YaHei</vt:lpstr>
      <vt:lpstr>Times New Roman</vt:lpstr>
      <vt:lpstr>Segoe UI</vt:lpstr>
      <vt:lpstr>Calibri</vt:lpstr>
      <vt:lpstr>DejaVu Sans</vt:lpstr>
      <vt:lpstr>Calibri</vt:lpstr>
      <vt:lpstr>Panton SemiBold</vt:lpstr>
      <vt:lpstr>Wingdings</vt:lpstr>
      <vt:lpstr>Times New Roman</vt:lpstr>
      <vt:lpstr>Arial Unicode MS</vt:lpstr>
      <vt:lpstr>Segoe Print</vt:lpstr>
      <vt:lpstr>Тема Office</vt:lpstr>
      <vt:lpstr>Тема Office</vt:lpstr>
      <vt:lpstr>PowerPoint 演示文稿</vt:lpstr>
      <vt:lpstr>ОБЩАЯ ИНФОРМАЦИЯ</vt:lpstr>
      <vt:lpstr>УСЛОВИЯ КОНКУРСНОГО ОТБОРА  ПОЛУЧАТЕЛЕЙ СУБСИДИИ</vt:lpstr>
      <vt:lpstr>ПОДАЧА ЗАЯВКИ</vt:lpstr>
      <vt:lpstr>ТРЕБОВАНИЯ К СОИСКАТЕЛЮ</vt:lpstr>
      <vt:lpstr>ВОЗМЕЩАЮТСЯ затратЫ 2025/2026 года</vt:lpstr>
      <vt:lpstr>ВЫСТАВОЧНО-ЯРМАРОЧНЫЕ МЕРОПРИЯТИЯ</vt:lpstr>
      <vt:lpstr>комплект документов</vt:lpstr>
      <vt:lpstr> ФОРМА - РЕЕСТР ЗАТРАТ </vt:lpstr>
      <vt:lpstr> ОТВЕТСТВЕННОСТЬ ПРЕДПРИНИМАТЕЛЯ </vt:lpstr>
      <vt:lpstr>Обязательства получателя субсидии</vt:lpstr>
      <vt:lpstr>обязательства получателя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Дмитрий</cp:lastModifiedBy>
  <cp:revision>414</cp:revision>
  <dcterms:created xsi:type="dcterms:W3CDTF">2022-07-23T06:53:00Z</dcterms:created>
  <dcterms:modified xsi:type="dcterms:W3CDTF">2026-05-18T07:50:39Z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1033-12.2.0.23202</vt:lpwstr>
  </property>
</Properties>
</file>