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7"/>
  </p:notesMasterIdLst>
  <p:sldIdLst>
    <p:sldId id="256" r:id="rId3"/>
    <p:sldId id="268" r:id="rId4"/>
    <p:sldId id="272" r:id="rId5"/>
    <p:sldId id="264" r:id="rId6"/>
    <p:sldId id="257" r:id="rId7"/>
    <p:sldId id="265" r:id="rId8"/>
    <p:sldId id="279" r:id="rId9"/>
    <p:sldId id="280" r:id="rId10"/>
    <p:sldId id="281" r:id="rId11"/>
    <p:sldId id="283" r:id="rId12"/>
    <p:sldId id="269" r:id="rId13"/>
    <p:sldId id="282" r:id="rId14"/>
    <p:sldId id="278" r:id="rId15"/>
    <p:sldId id="263" r:id="rId16"/>
  </p:sldIdLst>
  <p:sldSz cx="12192000" cy="6858000"/>
  <p:notesSz cx="9928225" cy="6797675"/>
  <p:defaultTextStyle>
    <a:defPPr>
      <a:defRPr lang="en-GB"/>
    </a:defPPr>
    <a:lvl1pPr marL="0" lvl="0" indent="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1pPr>
    <a:lvl2pPr marL="742950" lvl="1" indent="-28575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2pPr>
    <a:lvl3pPr marL="1143000" lvl="2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3pPr>
    <a:lvl4pPr marL="1600200" lvl="3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4pPr>
    <a:lvl5pPr marL="2057400" lvl="4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5pPr>
    <a:lvl6pPr marL="2286000" lvl="5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6pPr>
    <a:lvl7pPr marL="2743200" lvl="6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7pPr>
    <a:lvl8pPr marL="3200400" lvl="7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8pPr>
    <a:lvl9pPr marL="3657600" lvl="8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9CFF"/>
    <a:srgbClr val="48599F"/>
    <a:srgbClr val="63A4F7"/>
    <a:srgbClr val="A182FA"/>
    <a:srgbClr val="D31756"/>
    <a:srgbClr val="8771F7"/>
    <a:srgbClr val="ED5D8D"/>
    <a:srgbClr val="52C115"/>
    <a:srgbClr val="65E61E"/>
    <a:srgbClr val="4197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7" autoAdjust="0"/>
    <p:restoredTop sz="94699" autoAdjust="0"/>
  </p:normalViewPr>
  <p:slideViewPr>
    <p:cSldViewPr showGuides="1">
      <p:cViewPr varScale="1">
        <p:scale>
          <a:sx n="110" d="100"/>
          <a:sy n="110" d="100"/>
        </p:scale>
        <p:origin x="684" y="108"/>
      </p:cViewPr>
      <p:guideLst>
        <p:guide orient="horz" pos="213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80284" tIns="40142" rIns="80284" bIns="40142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409" y="0"/>
            <a:ext cx="4302231" cy="339884"/>
          </a:xfrm>
          <a:prstGeom prst="rect">
            <a:avLst/>
          </a:prstGeom>
        </p:spPr>
        <p:txBody>
          <a:bodyPr vert="horz" lIns="80284" tIns="40142" rIns="80284" bIns="40142" rtlCol="0"/>
          <a:lstStyle>
            <a:lvl1pPr algn="r">
              <a:defRPr sz="1100"/>
            </a:lvl1pPr>
          </a:lstStyle>
          <a:p>
            <a:fld id="{2D3B4F6D-707C-4006-A44A-D7A2ADEC61DD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07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284" tIns="40142" rIns="80284" bIns="4014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80284" tIns="40142" rIns="80284" bIns="4014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218"/>
            <a:ext cx="4302231" cy="339884"/>
          </a:xfrm>
          <a:prstGeom prst="rect">
            <a:avLst/>
          </a:prstGeom>
        </p:spPr>
        <p:txBody>
          <a:bodyPr vert="horz" lIns="80284" tIns="40142" rIns="80284" bIns="40142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409" y="6456218"/>
            <a:ext cx="4302231" cy="339884"/>
          </a:xfrm>
          <a:prstGeom prst="rect">
            <a:avLst/>
          </a:prstGeom>
        </p:spPr>
        <p:txBody>
          <a:bodyPr vert="horz" lIns="80284" tIns="40142" rIns="80284" bIns="40142" rtlCol="0" anchor="b"/>
          <a:lstStyle>
            <a:lvl1pPr algn="r">
              <a:defRPr sz="1100"/>
            </a:lvl1pPr>
          </a:lstStyle>
          <a:p>
            <a:fld id="{99CBBA68-A568-4FD7-8B19-FEEA5D3DC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199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BA68-A568-4FD7-8B19-FEEA5D3DC64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936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9200" y="1122363"/>
            <a:ext cx="2741613" cy="4457700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600" y="1122363"/>
            <a:ext cx="8077200" cy="4457700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524000" y="1122363"/>
            <a:ext cx="9142413" cy="2386012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79600"/>
            <a:ext cx="5180013" cy="434975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0613" y="1879600"/>
            <a:ext cx="5181600" cy="434975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32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7313" cy="58642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642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609600" y="1604963"/>
            <a:ext cx="5408613" cy="39751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0613" y="1604963"/>
            <a:ext cx="5410200" cy="39751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vert="horz" wrap="square" lIns="0" tIns="88900" rIns="0" bIns="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32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 bwMode="auto">
          <a:xfrm>
            <a:off x="0" y="-2855912"/>
            <a:ext cx="12192000" cy="6657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2"/>
          <p:cNvSpPr>
            <a:spLocks noGrp="1"/>
          </p:cNvSpPr>
          <p:nvPr>
            <p:ph type="title"/>
          </p:nvPr>
        </p:nvSpPr>
        <p:spPr bwMode="auto">
          <a:xfrm>
            <a:off x="1524000" y="1122363"/>
            <a:ext cx="9142413" cy="23860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>
              <a:defRPr/>
            </a:pPr>
            <a:r>
              <a:rPr lang="en-GB"/>
              <a:t>Click to edit Master title style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8B8B8B"/>
                </a:solidFill>
                <a:latin typeface="+mn-lt"/>
                <a:cs typeface="Segoe UI" panose="020B0502040204020203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Times New Roman" panose="02020603050405020304"/>
              <a:defRPr sz="1800">
                <a:solidFill>
                  <a:srgbClr val="8B8B8B"/>
                </a:solidFill>
                <a:latin typeface="Calibri" panose="020F0502020204030204"/>
              </a:defRPr>
            </a:lvl1pPr>
          </a:lstStyle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  <p:sp>
        <p:nvSpPr>
          <p:cNvPr id="1030" name="Rectangle 5"/>
          <p:cNvSpPr>
            <a:spLocks noGrp="1"/>
          </p:cNvSpPr>
          <p:nvPr>
            <p:ph type="body" idx="1"/>
          </p:nvPr>
        </p:nvSpPr>
        <p:spPr bwMode="auto">
          <a:xfrm>
            <a:off x="609600" y="1604963"/>
            <a:ext cx="10971213" cy="3975100"/>
          </a:xfrm>
          <a:prstGeom prst="rect">
            <a:avLst/>
          </a:prstGeom>
          <a:noFill/>
          <a:ln w="9525">
            <a:noFill/>
          </a:ln>
        </p:spPr>
        <p:txBody>
          <a:bodyPr lIns="0" tIns="88900" rIns="0" bIns="0"/>
          <a:lstStyle/>
          <a:p>
            <a:pPr lvl="0">
              <a:defRPr/>
            </a:pPr>
            <a:r>
              <a:rPr lang="en-GB"/>
              <a:t>Для правки структуры щёлкните мышью</a:t>
            </a:r>
          </a:p>
          <a:p>
            <a:pPr lvl="1">
              <a:defRPr/>
            </a:pPr>
            <a:r>
              <a:rPr lang="en-GB"/>
              <a:t>Второй уровень структуры</a:t>
            </a:r>
          </a:p>
          <a:p>
            <a:pPr lvl="2">
              <a:defRPr/>
            </a:pPr>
            <a:r>
              <a:rPr lang="en-GB"/>
              <a:t>Третий уровень структуры</a:t>
            </a:r>
          </a:p>
          <a:p>
            <a:pPr lvl="3">
              <a:defRPr/>
            </a:pPr>
            <a:r>
              <a:rPr lang="en-GB"/>
              <a:t>Четвёртый уровень структуры</a:t>
            </a:r>
          </a:p>
          <a:p>
            <a:pPr lvl="4">
              <a:defRPr/>
            </a:pPr>
            <a:r>
              <a:rPr lang="en-GB"/>
              <a:t>Пятый уровень структуры</a:t>
            </a:r>
          </a:p>
          <a:p>
            <a:pPr lvl="4">
              <a:defRPr/>
            </a:pPr>
            <a:r>
              <a:rPr lang="en-GB"/>
              <a:t>Шестой уровень структуры</a:t>
            </a:r>
          </a:p>
          <a:p>
            <a:pPr lvl="4">
              <a:defRPr/>
            </a:pPr>
            <a:r>
              <a:rPr lang="en-GB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2pPr>
      <a:lvl3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3pPr>
      <a:lvl4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4pPr>
      <a:lvl5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5pPr>
      <a:lvl6pPr marL="25146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6pPr>
      <a:lvl7pPr marL="29718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7pPr>
      <a:lvl8pPr marL="34290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8pPr>
      <a:lvl9pPr marL="38862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9pPr>
    </p:titleStyle>
    <p:bodyStyle>
      <a:lvl1pPr marL="342900" indent="-342900" algn="l">
        <a:lnSpc>
          <a:spcPct val="75000"/>
        </a:lnSpc>
        <a:spcBef>
          <a:spcPts val="142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>
        <a:lnSpc>
          <a:spcPct val="75000"/>
        </a:lnSpc>
        <a:spcBef>
          <a:spcPts val="114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>
        <a:lnSpc>
          <a:spcPct val="75000"/>
        </a:lnSpc>
        <a:spcBef>
          <a:spcPts val="86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>
        <a:lnSpc>
          <a:spcPct val="75000"/>
        </a:lnSpc>
        <a:spcBef>
          <a:spcPts val="57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>
        <a:lnSpc>
          <a:spcPct val="75000"/>
        </a:lnSpc>
        <a:spcBef>
          <a:spcPts val="29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13"/>
          <a:srcRect b="63693"/>
          <a:stretch>
            <a:fillRect/>
          </a:stretch>
        </p:blipFill>
        <p:spPr bwMode="auto">
          <a:xfrm>
            <a:off x="3348038" y="5659438"/>
            <a:ext cx="8834437" cy="1216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Picture 2"/>
          <p:cNvPicPr>
            <a:picLocks noChangeAspect="1"/>
          </p:cNvPicPr>
          <p:nvPr/>
        </p:nvPicPr>
        <p:blipFill>
          <a:blip r:embed="rId13"/>
          <a:srcRect l="1151" t="93713" r="1314"/>
          <a:stretch>
            <a:fillRect/>
          </a:stretch>
        </p:blipFill>
        <p:spPr bwMode="auto">
          <a:xfrm>
            <a:off x="0" y="0"/>
            <a:ext cx="12192000" cy="184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AutoShape 3"/>
          <p:cNvSpPr/>
          <p:nvPr/>
        </p:nvSpPr>
        <p:spPr bwMode="auto">
          <a:xfrm>
            <a:off x="0" y="5862638"/>
            <a:ext cx="1108075" cy="1012825"/>
          </a:xfrm>
          <a:custGeom>
            <a:avLst/>
            <a:gdLst>
              <a:gd name="txL" fmla="*/ 0 w 1108075"/>
              <a:gd name="txT" fmla="*/ 0 h 1012825"/>
              <a:gd name="txR" fmla="*/ 1108075 w 1108075"/>
              <a:gd name="txB" fmla="*/ 1012825 h 1012825"/>
            </a:gdLst>
            <a:ahLst/>
            <a:cxnLst>
              <a:cxn ang="0">
                <a:pos x="1108075" y="506413"/>
              </a:cxn>
              <a:cxn ang="5898240">
                <a:pos x="554038" y="1012825"/>
              </a:cxn>
              <a:cxn ang="11796480">
                <a:pos x="0" y="506413"/>
              </a:cxn>
              <a:cxn ang="17694720">
                <a:pos x="554038" y="0"/>
              </a:cxn>
            </a:cxnLst>
            <a:rect l="txL" t="txT" r="txR" b="txB"/>
            <a:pathLst>
              <a:path w="1108075" h="1012825" extrusionOk="0">
                <a:moveTo>
                  <a:pt x="0" y="2816"/>
                </a:moveTo>
                <a:lnTo>
                  <a:pt x="3078" y="0"/>
                </a:lnTo>
                <a:lnTo>
                  <a:pt x="3078" y="2816"/>
                </a:lnTo>
                <a:lnTo>
                  <a:pt x="0" y="2816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3" name="Rectangle 4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4013" cy="1323974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>
              <a:defRPr/>
            </a:pPr>
            <a:r>
              <a:rPr lang="en-GB"/>
              <a:t>Click to edit Master title style</a:t>
            </a:r>
          </a:p>
        </p:txBody>
      </p:sp>
      <p:sp>
        <p:nvSpPr>
          <p:cNvPr id="2054" name="Rectangle 5"/>
          <p:cNvSpPr>
            <a:spLocks noGrp="1"/>
          </p:cNvSpPr>
          <p:nvPr>
            <p:ph type="body" idx="1"/>
          </p:nvPr>
        </p:nvSpPr>
        <p:spPr bwMode="auto">
          <a:xfrm>
            <a:off x="838200" y="1879600"/>
            <a:ext cx="10514013" cy="43497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>
              <a:defRPr/>
            </a:pPr>
            <a:r>
              <a:rPr lang="en-GB"/>
              <a:t>Click to edit Master text styles</a:t>
            </a:r>
          </a:p>
          <a:p>
            <a:pPr lvl="1">
              <a:defRPr/>
            </a:pPr>
            <a:r>
              <a:rPr lang="en-GB"/>
              <a:t>Second level</a:t>
            </a:r>
          </a:p>
          <a:p>
            <a:pPr lvl="2">
              <a:defRPr/>
            </a:pPr>
            <a:r>
              <a:rPr lang="en-GB"/>
              <a:t>Third level</a:t>
            </a:r>
          </a:p>
          <a:p>
            <a:pPr lvl="3">
              <a:defRPr/>
            </a:pPr>
            <a:r>
              <a:rPr lang="en-GB"/>
              <a:t>Fourth level</a:t>
            </a:r>
          </a:p>
          <a:p>
            <a:pPr lvl="4">
              <a:defRPr/>
            </a:pPr>
            <a:r>
              <a:rPr lang="en-GB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2pPr>
      <a:lvl3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3pPr>
      <a:lvl4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4pPr>
      <a:lvl5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5pPr>
      <a:lvl6pPr marL="25146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6pPr>
      <a:lvl7pPr marL="29718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7pPr>
      <a:lvl8pPr marL="34290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8pPr>
      <a:lvl9pPr marL="38862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9pPr>
    </p:titleStyle>
    <p:bodyStyle>
      <a:lvl1pPr marL="342900" indent="-342900" algn="l">
        <a:lnSpc>
          <a:spcPct val="75000"/>
        </a:lnSpc>
        <a:spcBef>
          <a:spcPts val="142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>
        <a:lnSpc>
          <a:spcPct val="75000"/>
        </a:lnSpc>
        <a:spcBef>
          <a:spcPts val="114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>
        <a:lnSpc>
          <a:spcPct val="75000"/>
        </a:lnSpc>
        <a:spcBef>
          <a:spcPts val="86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>
        <a:lnSpc>
          <a:spcPct val="75000"/>
        </a:lnSpc>
        <a:spcBef>
          <a:spcPts val="57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>
        <a:lnSpc>
          <a:spcPct val="75000"/>
        </a:lnSpc>
        <a:spcBef>
          <a:spcPts val="29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/>
          <p:nvPr/>
        </p:nvSpPr>
        <p:spPr bwMode="auto">
          <a:xfrm rot="1560000">
            <a:off x="7785100" y="4564063"/>
            <a:ext cx="5646738" cy="3467100"/>
          </a:xfrm>
          <a:custGeom>
            <a:avLst/>
            <a:gdLst>
              <a:gd name="txL" fmla="*/ 0 w 5646738"/>
              <a:gd name="txT" fmla="*/ 0 h 3467100"/>
              <a:gd name="txR" fmla="*/ 5646738 w 5646738"/>
              <a:gd name="txB" fmla="*/ 3467100 h 3467100"/>
            </a:gdLst>
            <a:ahLst/>
            <a:cxnLst>
              <a:cxn ang="0">
                <a:pos x="5646738" y="1733550"/>
              </a:cxn>
              <a:cxn ang="5898240">
                <a:pos x="2823369" y="3467100"/>
              </a:cxn>
              <a:cxn ang="11796480">
                <a:pos x="0" y="1733550"/>
              </a:cxn>
              <a:cxn ang="17694720">
                <a:pos x="2823369" y="0"/>
              </a:cxn>
            </a:cxnLst>
            <a:rect l="txL" t="txT" r="txR" b="txB"/>
            <a:pathLst>
              <a:path w="5646738" h="3467100" extrusionOk="0">
                <a:moveTo>
                  <a:pt x="0" y="9634"/>
                </a:moveTo>
                <a:lnTo>
                  <a:pt x="-16326" y="0"/>
                </a:lnTo>
                <a:lnTo>
                  <a:pt x="15686" y="9634"/>
                </a:lnTo>
                <a:lnTo>
                  <a:pt x="0" y="9634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099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6250" y="889000"/>
            <a:ext cx="963613" cy="1084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71667" y="2348880"/>
            <a:ext cx="11833225" cy="373429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65320" rIns="90000" bIns="45000"/>
          <a:lstStyle/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endParaRPr lang="ru-RU" sz="5400" b="1" dirty="0">
              <a:solidFill>
                <a:srgbClr val="003EBA"/>
              </a:solidFill>
              <a:latin typeface="Calibri" panose="020F0502020204030204"/>
              <a:cs typeface="DejaVu Sans"/>
            </a:endParaRPr>
          </a:p>
          <a:p>
            <a:pPr algn="ctr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5400" b="1" dirty="0">
                <a:solidFill>
                  <a:srgbClr val="003EBA"/>
                </a:solidFill>
                <a:latin typeface="Calibri" panose="020F0502020204030204"/>
              </a:rPr>
              <a:t>Субсидия</a:t>
            </a:r>
            <a:r>
              <a:rPr lang="ru-RU" sz="4400" b="1" dirty="0">
                <a:solidFill>
                  <a:srgbClr val="003EBA"/>
                </a:solidFill>
                <a:latin typeface="Calibri" panose="020F0502020204030204"/>
              </a:rPr>
              <a:t> </a:t>
            </a:r>
          </a:p>
          <a:p>
            <a:pPr algn="ctr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400" b="1" dirty="0">
                <a:solidFill>
                  <a:srgbClr val="003EBA"/>
                </a:solidFill>
                <a:latin typeface="Calibri" panose="020F0502020204030204"/>
              </a:rPr>
              <a:t>на возмещение части затрат субъектам МСП </a:t>
            </a:r>
          </a:p>
          <a:p>
            <a:pPr algn="ctr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400" b="1" dirty="0">
                <a:solidFill>
                  <a:srgbClr val="003EBA"/>
                </a:solidFill>
                <a:latin typeface="Calibri" panose="020F0502020204030204"/>
              </a:rPr>
              <a:t>в области ремесленной деятельности</a:t>
            </a:r>
          </a:p>
          <a:p>
            <a:pPr algn="ctr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5400" b="1" dirty="0">
                <a:solidFill>
                  <a:srgbClr val="003EBA"/>
                </a:solidFill>
                <a:latin typeface="Calibri" panose="020F0502020204030204"/>
              </a:rPr>
              <a:t>2026</a:t>
            </a:r>
          </a:p>
          <a:p>
            <a:pPr algn="ctr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endParaRPr lang="ru-RU" sz="5400" b="1" dirty="0">
              <a:solidFill>
                <a:srgbClr val="003EBA"/>
              </a:solidFill>
              <a:latin typeface="Calibri" panose="020F05020202040302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8775" y="2077152"/>
            <a:ext cx="6248827" cy="10475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Комитет по развитию малого,                                                                         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среднего бизнеса и потребительского рынка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Ленинградской области</a:t>
            </a: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                                                             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altLang="en-US" sz="4000" b="1" cap="all" dirty="0">
                <a:solidFill>
                  <a:srgbClr val="F04247"/>
                </a:solidFill>
                <a:uFillTx/>
                <a:latin typeface="+mn-lt"/>
                <a:sym typeface="+mn-ea"/>
              </a:rPr>
              <a:t>РАСЧЕТ СУБСИДИИ</a:t>
            </a:r>
            <a:endParaRPr lang="ru-RU" altLang="en-US" sz="4000" b="1" cap="all" dirty="0">
              <a:solidFill>
                <a:srgbClr val="F04247"/>
              </a:solidFill>
              <a:uFillTx/>
              <a:latin typeface="+mn-lt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2" name="Пятиугольник 1"/>
          <p:cNvSpPr/>
          <p:nvPr/>
        </p:nvSpPr>
        <p:spPr bwMode="auto">
          <a:xfrm>
            <a:off x="1199456" y="1988840"/>
            <a:ext cx="8280920" cy="3953361"/>
          </a:xfrm>
          <a:prstGeom prst="homePlate">
            <a:avLst/>
          </a:prstGeom>
          <a:solidFill>
            <a:srgbClr val="63A4F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ашивка 10"/>
          <p:cNvSpPr/>
          <p:nvPr/>
        </p:nvSpPr>
        <p:spPr bwMode="auto">
          <a:xfrm>
            <a:off x="9359900" y="2940607"/>
            <a:ext cx="2016224" cy="2025425"/>
          </a:xfrm>
          <a:prstGeom prst="chevron">
            <a:avLst/>
          </a:prstGeom>
          <a:solidFill>
            <a:srgbClr val="48599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97450" y="1289041"/>
            <a:ext cx="744682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>
                <a:solidFill>
                  <a:srgbClr val="FF0000"/>
                </a:solidFill>
                <a:highlight>
                  <a:srgbClr val="D29CFF"/>
                </a:highlight>
                <a:latin typeface="+mn-lt"/>
              </a:rPr>
              <a:t>Sсуб</a:t>
            </a:r>
            <a:r>
              <a:rPr lang="ru-RU" sz="3200" dirty="0">
                <a:solidFill>
                  <a:srgbClr val="FF0000"/>
                </a:solidFill>
                <a:highlight>
                  <a:srgbClr val="D29CFF"/>
                </a:highlight>
                <a:latin typeface="+mn-lt"/>
              </a:rPr>
              <a:t>=</a:t>
            </a:r>
            <a:r>
              <a:rPr lang="ru-RU" sz="3200" dirty="0" err="1">
                <a:solidFill>
                  <a:srgbClr val="FF0000"/>
                </a:solidFill>
                <a:highlight>
                  <a:srgbClr val="D29CFF"/>
                </a:highlight>
                <a:latin typeface="+mn-lt"/>
              </a:rPr>
              <a:t>Sзатр</a:t>
            </a:r>
            <a:r>
              <a:rPr lang="ru-RU" sz="3200" dirty="0">
                <a:solidFill>
                  <a:srgbClr val="FF0000"/>
                </a:solidFill>
                <a:highlight>
                  <a:srgbClr val="D29CFF"/>
                </a:highlight>
                <a:latin typeface="+mn-lt"/>
              </a:rPr>
              <a:t> x К</a:t>
            </a:r>
          </a:p>
          <a:p>
            <a:endParaRPr lang="ru-RU" sz="2000" dirty="0">
              <a:solidFill>
                <a:srgbClr val="C00000"/>
              </a:solidFill>
              <a:latin typeface="+mn-lt"/>
            </a:endParaRPr>
          </a:p>
          <a:p>
            <a:r>
              <a:rPr lang="ru-RU" sz="3200" dirty="0" err="1">
                <a:solidFill>
                  <a:srgbClr val="C00000"/>
                </a:solidFill>
                <a:latin typeface="+mn-lt"/>
              </a:rPr>
              <a:t>Sсуб</a:t>
            </a:r>
            <a:r>
              <a:rPr lang="ru-RU" sz="3200" dirty="0">
                <a:latin typeface="+mn-lt"/>
              </a:rPr>
              <a:t> – расчетный размер субсидии,</a:t>
            </a:r>
          </a:p>
          <a:p>
            <a:r>
              <a:rPr lang="ru-RU" sz="3200" dirty="0" err="1">
                <a:solidFill>
                  <a:srgbClr val="C00000"/>
                </a:solidFill>
                <a:latin typeface="+mn-lt"/>
              </a:rPr>
              <a:t>Sзатр</a:t>
            </a:r>
            <a:r>
              <a:rPr lang="ru-RU" sz="3200" dirty="0">
                <a:latin typeface="+mn-lt"/>
              </a:rPr>
              <a:t> – сумма фактически осуществленных и документально подтвержденных затрат,</a:t>
            </a:r>
          </a:p>
          <a:p>
            <a:r>
              <a:rPr lang="ru-RU" sz="3200" dirty="0">
                <a:solidFill>
                  <a:srgbClr val="C00000"/>
                </a:solidFill>
                <a:latin typeface="+mn-lt"/>
              </a:rPr>
              <a:t>К</a:t>
            </a:r>
            <a:r>
              <a:rPr lang="ru-RU" sz="3200" dirty="0">
                <a:latin typeface="+mn-lt"/>
              </a:rPr>
              <a:t> – коэффициент возмещения затрат. </a:t>
            </a:r>
          </a:p>
          <a:p>
            <a:pPr algn="ctr"/>
            <a:r>
              <a:rPr lang="ru-RU" sz="4000" dirty="0">
                <a:solidFill>
                  <a:srgbClr val="FF0000"/>
                </a:solidFill>
                <a:latin typeface="+mn-lt"/>
              </a:rPr>
              <a:t>К = 0,8</a:t>
            </a:r>
          </a:p>
          <a:p>
            <a:endParaRPr lang="ru-RU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0529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/>
            </a: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dirty="0">
                <a:solidFill>
                  <a:srgbClr val="F04247"/>
                </a:solidFill>
                <a:latin typeface="+mn-lt"/>
                <a:ea typeface="Microsoft YaHei" panose="020B0503020204020204" charset="-122"/>
                <a:cs typeface="Arial" panose="020B0604020202020204"/>
              </a:rPr>
              <a:t>ОТВЕТСТВЕННОСТЬ И ОБЯЗАТЕЛЬСТВА ПРЕДПРИНИМАТЕЛЯ</a:t>
            </a:r>
            <a:r>
              <a:rPr lang="ru-RU" sz="4000" b="1" dirty="0">
                <a:solidFill>
                  <a:srgbClr val="F04247"/>
                </a:solidFill>
                <a:latin typeface="Bahnschrift SemiLight" panose="020B0502040204020203" pitchFamily="34" charset="0"/>
                <a:ea typeface="Microsoft YaHei" panose="020B0503020204020204" charset="-122"/>
                <a:cs typeface="Arial" panose="020B0604020202020204"/>
              </a:rPr>
              <a:t/>
            </a:r>
            <a:br>
              <a:rPr lang="ru-RU" sz="4000" b="1" dirty="0">
                <a:solidFill>
                  <a:srgbClr val="F04247"/>
                </a:solidFill>
                <a:latin typeface="Bahnschrift SemiLight" panose="020B0502040204020203" pitchFamily="34" charset="0"/>
                <a:ea typeface="Microsoft YaHei" panose="020B0503020204020204" charset="-122"/>
                <a:cs typeface="Arial" panose="020B0604020202020204"/>
              </a:rPr>
            </a:br>
            <a:endParaRPr lang="ru-RU" sz="4000" b="1" dirty="0">
              <a:solidFill>
                <a:srgbClr val="F04247"/>
              </a:solidFill>
              <a:latin typeface="Bahnschrift SemiLight" panose="020B0502040204020203" pitchFamily="34" charset="0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35360" y="1564323"/>
            <a:ext cx="11593287" cy="646331"/>
          </a:xfrm>
          <a:prstGeom prst="rect">
            <a:avLst/>
          </a:prstGeom>
          <a:solidFill>
            <a:srgbClr val="F042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2800" kern="100" spc="-100">
                <a:solidFill>
                  <a:schemeClr val="bg1"/>
                </a:solidFill>
                <a:uFillTx/>
                <a:ea typeface="Microsoft YaHei" panose="020B0503020204020204" charset="-122"/>
                <a:cs typeface="Arial" panose="020B0604020202020204"/>
              </a:defRPr>
            </a:lvl1pPr>
          </a:lstStyle>
          <a:p>
            <a:r>
              <a:rPr lang="ru-RU" sz="1800" dirty="0">
                <a:sym typeface="+mn-ea"/>
              </a:rPr>
              <a:t>Ответственность за полноту и достоверность информации и документов в заявке, а также за своевременность их представления несет соискатель!</a:t>
            </a:r>
            <a:endParaRPr lang="ru-RU" altLang="en-US" sz="1800" dirty="0">
              <a:sym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7367" y="2279438"/>
            <a:ext cx="115212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000" b="1" dirty="0">
                <a:solidFill>
                  <a:srgbClr val="C00000"/>
                </a:solidFill>
                <a:latin typeface="+mn-lt"/>
              </a:rPr>
              <a:t>Обязательство </a:t>
            </a:r>
            <a:r>
              <a:rPr lang="ru-RU" sz="2000" b="1" dirty="0">
                <a:solidFill>
                  <a:srgbClr val="243D99"/>
                </a:solidFill>
                <a:latin typeface="+mn-lt"/>
              </a:rPr>
              <a:t>получателя субсидии 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не отчуждать торговое оборудование из своей собственности в течение трех лет</a:t>
            </a:r>
            <a:r>
              <a:rPr lang="ru-RU" sz="2000" b="1" dirty="0">
                <a:solidFill>
                  <a:srgbClr val="243D99"/>
                </a:solidFill>
                <a:latin typeface="+mn-lt"/>
              </a:rPr>
              <a:t>, следующих за годом предоставления субсидии (в случае предоставления субсидии для возмещения части затрат, связанных с приобретением торгового оборудования для объектов товаропроводящей сети)</a:t>
            </a:r>
          </a:p>
          <a:p>
            <a:pPr marL="457200" indent="-457200">
              <a:buAutoNum type="arabicPeriod"/>
            </a:pPr>
            <a:r>
              <a:rPr lang="ru-RU" sz="2000" b="1" dirty="0">
                <a:solidFill>
                  <a:srgbClr val="243D99"/>
                </a:solidFill>
                <a:latin typeface="+mn-lt"/>
              </a:rPr>
              <a:t>Обязательство получателя субсидии по 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>осуществлению хозяйственной деятельности </a:t>
            </a:r>
            <a:r>
              <a:rPr lang="ru-RU" sz="2000" b="1" dirty="0">
                <a:solidFill>
                  <a:srgbClr val="243D99"/>
                </a:solidFill>
                <a:latin typeface="+mn-lt"/>
              </a:rPr>
              <a:t>в течение 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>трех лет </a:t>
            </a:r>
            <a:r>
              <a:rPr lang="ru-RU" sz="2000" b="1" dirty="0">
                <a:solidFill>
                  <a:srgbClr val="243D99"/>
                </a:solidFill>
                <a:latin typeface="+mn-lt"/>
              </a:rPr>
              <a:t>с момента получения субсидии</a:t>
            </a:r>
          </a:p>
          <a:p>
            <a:pPr marL="457200" indent="-457200">
              <a:buAutoNum type="arabicPeriod"/>
            </a:pPr>
            <a:r>
              <a:rPr lang="ru-RU" sz="2000" b="1" dirty="0">
                <a:solidFill>
                  <a:srgbClr val="C00000"/>
                </a:solidFill>
                <a:latin typeface="+mn-lt"/>
              </a:rPr>
              <a:t>Обязательство</a:t>
            </a:r>
            <a:r>
              <a:rPr lang="ru-RU" sz="2000" b="1" dirty="0">
                <a:solidFill>
                  <a:srgbClr val="243D99"/>
                </a:solidFill>
                <a:latin typeface="+mn-lt"/>
              </a:rPr>
              <a:t> получателя субсидии 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обеспечить увеличение объема выручки в году      предоставления субсидии не менее чем на 2% </a:t>
            </a:r>
            <a:r>
              <a:rPr lang="ru-RU" sz="2000" b="1" dirty="0">
                <a:solidFill>
                  <a:srgbClr val="243D99"/>
                </a:solidFill>
                <a:latin typeface="+mn-lt"/>
              </a:rPr>
              <a:t>по отношению к году, предшествующему году предоставления субсидии (в случае если общий размер субсидий, предоставленных получателю субсидии в текущем году, составляет 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менее 500 000 руб.</a:t>
            </a:r>
            <a:r>
              <a:rPr lang="ru-RU" sz="2000" b="1" dirty="0">
                <a:solidFill>
                  <a:srgbClr val="243D99"/>
                </a:solidFill>
                <a:latin typeface="+mn-lt"/>
              </a:rPr>
              <a:t>)</a:t>
            </a:r>
          </a:p>
          <a:p>
            <a:endParaRPr lang="ru-RU" sz="2000" b="1" dirty="0">
              <a:solidFill>
                <a:srgbClr val="243D99"/>
              </a:solidFill>
              <a:latin typeface="+mn-lt"/>
            </a:endParaRPr>
          </a:p>
          <a:p>
            <a:endParaRPr lang="ru-RU" sz="2000" b="1" dirty="0">
              <a:solidFill>
                <a:srgbClr val="243D99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/>
            </a: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dirty="0">
                <a:solidFill>
                  <a:srgbClr val="F04247"/>
                </a:solidFill>
                <a:latin typeface="+mn-lt"/>
                <a:ea typeface="Microsoft YaHei" panose="020B0503020204020204" charset="-122"/>
                <a:cs typeface="Arial" panose="020B0604020202020204"/>
              </a:rPr>
              <a:t>ОТВЕТСТВЕННОСТЬ И ОБЯЗАТЕЛЬСТВА ПРЕДПРИНИМАТЕЛЯ</a:t>
            </a:r>
            <a:br>
              <a:rPr lang="ru-RU" sz="4000" b="1" dirty="0">
                <a:solidFill>
                  <a:srgbClr val="F04247"/>
                </a:solidFill>
                <a:latin typeface="+mn-lt"/>
                <a:ea typeface="Microsoft YaHei" panose="020B0503020204020204" charset="-122"/>
                <a:cs typeface="Arial" panose="020B0604020202020204"/>
              </a:rPr>
            </a:br>
            <a:endParaRPr lang="ru-RU" sz="4000" b="1" dirty="0">
              <a:solidFill>
                <a:srgbClr val="F04247"/>
              </a:solidFill>
              <a:latin typeface="+mn-lt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360" y="1457066"/>
            <a:ext cx="115212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243D99"/>
                </a:solidFill>
                <a:latin typeface="+mn-lt"/>
              </a:rPr>
              <a:t>4. 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Обязательство </a:t>
            </a:r>
            <a:r>
              <a:rPr lang="ru-RU" sz="2000" b="1" dirty="0">
                <a:solidFill>
                  <a:srgbClr val="243D99"/>
                </a:solidFill>
                <a:latin typeface="+mn-lt"/>
              </a:rPr>
              <a:t>получателя субсидии обеспечить 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увеличение объема выручки в году предоставления субсидии - 2026 не менее чем на 5%</a:t>
            </a:r>
            <a:r>
              <a:rPr lang="ru-RU" sz="2000" b="1" dirty="0">
                <a:solidFill>
                  <a:srgbClr val="243D99"/>
                </a:solidFill>
                <a:latin typeface="+mn-lt"/>
              </a:rPr>
              <a:t> по отношению к году, предшествующему году предоставления субсидии - 2025 (в случае если общий размер субсидий, предоставленных получателю субсидии в 2026 году, составляет 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500 000 рублей и более</a:t>
            </a:r>
            <a:r>
              <a:rPr lang="ru-RU" sz="2000" b="1" dirty="0">
                <a:solidFill>
                  <a:srgbClr val="243D99"/>
                </a:solidFill>
                <a:latin typeface="+mn-lt"/>
              </a:rPr>
              <a:t>)</a:t>
            </a:r>
          </a:p>
          <a:p>
            <a:endParaRPr lang="ru-RU" sz="2000" b="1" dirty="0">
              <a:solidFill>
                <a:srgbClr val="243D99"/>
              </a:solidFill>
              <a:latin typeface="+mn-lt"/>
            </a:endParaRPr>
          </a:p>
          <a:p>
            <a:r>
              <a:rPr lang="ru-RU" sz="2000" b="1" dirty="0">
                <a:solidFill>
                  <a:srgbClr val="243D99"/>
                </a:solidFill>
                <a:latin typeface="+mn-lt"/>
              </a:rPr>
              <a:t>5. 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Обязательство</a:t>
            </a:r>
            <a:r>
              <a:rPr lang="ru-RU" sz="2000" b="1" dirty="0">
                <a:solidFill>
                  <a:srgbClr val="243D99"/>
                </a:solidFill>
                <a:latin typeface="+mn-lt"/>
              </a:rPr>
              <a:t> получателя субсидии обеспечить в году предоставления субсидии - 2026 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сохранение среднесписочной численности работников </a:t>
            </a:r>
            <a:r>
              <a:rPr lang="ru-RU" sz="2000" b="1" dirty="0">
                <a:solidFill>
                  <a:srgbClr val="243D99"/>
                </a:solidFill>
                <a:latin typeface="+mn-lt"/>
              </a:rPr>
              <a:t>(при наличии у получателя субсидии наемных работников) 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на уровне не менее чем 90%</a:t>
            </a:r>
            <a:r>
              <a:rPr lang="ru-RU" sz="2000" b="1" dirty="0">
                <a:solidFill>
                  <a:srgbClr val="243D99"/>
                </a:solidFill>
                <a:latin typeface="+mn-lt"/>
              </a:rPr>
              <a:t> от величины среднесписочной численности работников в году, предшествующем году предоставления субсидии - 2025 (в случае если общий размер субсидий, предоставленных получателю субсидии в 2025 году, составляет 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менее 500 000 рублей</a:t>
            </a:r>
            <a:r>
              <a:rPr lang="ru-RU" sz="2000" b="1" dirty="0">
                <a:solidFill>
                  <a:srgbClr val="243D99"/>
                </a:solidFill>
                <a:latin typeface="+mn-lt"/>
              </a:rPr>
              <a:t>)</a:t>
            </a:r>
          </a:p>
          <a:p>
            <a:endParaRPr lang="ru-RU" sz="2000" b="1" dirty="0">
              <a:solidFill>
                <a:srgbClr val="243D99"/>
              </a:solidFill>
              <a:latin typeface="+mn-lt"/>
            </a:endParaRPr>
          </a:p>
          <a:p>
            <a:r>
              <a:rPr lang="ru-RU" sz="2000" b="1" dirty="0">
                <a:solidFill>
                  <a:srgbClr val="243D99"/>
                </a:solidFill>
                <a:latin typeface="+mn-lt"/>
              </a:rPr>
              <a:t>6. 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Обязательство</a:t>
            </a:r>
            <a:r>
              <a:rPr lang="ru-RU" sz="2000" b="1" dirty="0">
                <a:solidFill>
                  <a:srgbClr val="243D99"/>
                </a:solidFill>
                <a:latin typeface="+mn-lt"/>
              </a:rPr>
              <a:t> получателя субсидии обеспечить в году предоставления субсидии - 2026 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сохранение среднесписочной численности работников </a:t>
            </a:r>
            <a:r>
              <a:rPr lang="ru-RU" sz="2000" b="1" dirty="0">
                <a:solidFill>
                  <a:srgbClr val="243D99"/>
                </a:solidFill>
                <a:latin typeface="+mn-lt"/>
              </a:rPr>
              <a:t>(при наличии у получателя субсидии наемных работников) 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на уровне не менее чем в году</a:t>
            </a:r>
            <a:r>
              <a:rPr lang="ru-RU" sz="2000" b="1" dirty="0">
                <a:solidFill>
                  <a:srgbClr val="243D99"/>
                </a:solidFill>
                <a:latin typeface="+mn-lt"/>
              </a:rPr>
              <a:t>, предшествующем году предоставления субсидии - 2025 (в случае если общий размер субсидий, предоставленных получателю в 2026 году, </a:t>
            </a:r>
          </a:p>
          <a:p>
            <a:r>
              <a:rPr lang="ru-RU" sz="2000" b="1" dirty="0">
                <a:solidFill>
                  <a:srgbClr val="243D99"/>
                </a:solidFill>
                <a:latin typeface="+mn-lt"/>
              </a:rPr>
              <a:t>составляет 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500 000 рублей и более</a:t>
            </a:r>
            <a:r>
              <a:rPr lang="ru-RU" sz="2000" b="1" dirty="0">
                <a:solidFill>
                  <a:srgbClr val="243D99"/>
                </a:solidFill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26160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+mn-lt"/>
                <a:ea typeface="Microsoft YaHei" panose="020B0503020204020204" charset="-122"/>
                <a:cs typeface="Arial" panose="020B0604020202020204"/>
              </a:rPr>
              <a:t>отчётность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191344" y="1343223"/>
            <a:ext cx="11616249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Clr>
                <a:srgbClr val="22228B"/>
              </a:buClr>
              <a:buFont typeface="Wingdings" panose="05000000000000000000" charset="0"/>
              <a:buChar char="Ø"/>
              <a:defRPr/>
            </a:pPr>
            <a:r>
              <a:rPr lang="ru-RU" sz="2800" kern="100" spc="-100" dirty="0">
                <a:solidFill>
                  <a:srgbClr val="F1575E"/>
                </a:solidFill>
                <a:latin typeface="+mn-lt"/>
                <a:cs typeface="Arial" panose="020B0604020202020204"/>
              </a:rPr>
              <a:t>ежеквартальный</a:t>
            </a:r>
            <a:r>
              <a:rPr lang="ru-RU" sz="3200" kern="100" spc="-100" dirty="0">
                <a:solidFill>
                  <a:srgbClr val="F1575E"/>
                </a:solidFill>
                <a:latin typeface="+mn-lt"/>
                <a:cs typeface="Arial" panose="020B0604020202020204"/>
              </a:rPr>
              <a:t>  </a:t>
            </a:r>
            <a:r>
              <a:rPr lang="ru-RU" sz="2800" kern="100" spc="-100" dirty="0">
                <a:solidFill>
                  <a:srgbClr val="F1575E"/>
                </a:solidFill>
                <a:latin typeface="+mn-lt"/>
                <a:cs typeface="Arial" panose="020B0604020202020204"/>
              </a:rPr>
              <a:t>отчет </a:t>
            </a:r>
            <a:r>
              <a:rPr lang="ru-RU" sz="2800" kern="100" spc="-100" dirty="0">
                <a:solidFill>
                  <a:srgbClr val="0033CC"/>
                </a:solidFill>
                <a:latin typeface="+mn-lt"/>
                <a:cs typeface="Arial" panose="020B0604020202020204"/>
              </a:rPr>
              <a:t> </a:t>
            </a:r>
            <a:r>
              <a:rPr lang="ru-RU" sz="2800" kern="100" spc="-100" dirty="0">
                <a:solidFill>
                  <a:srgbClr val="F1575E"/>
                </a:solidFill>
                <a:latin typeface="+mn-lt"/>
              </a:rPr>
              <a:t>о достижении значений результатов предоставления субсидии </a:t>
            </a:r>
            <a:r>
              <a:rPr lang="ru-RU" sz="2800" kern="100" spc="-100" dirty="0">
                <a:solidFill>
                  <a:srgbClr val="0033CC"/>
                </a:solidFill>
                <a:latin typeface="+mn-lt"/>
                <a:cs typeface="Arial" panose="020B0604020202020204"/>
              </a:rPr>
              <a:t>не позднее 20 числа месяца, следующего за отчетным кварталом </a:t>
            </a:r>
            <a:r>
              <a:rPr lang="ru-RU" sz="2800" kern="100" spc="-100" dirty="0">
                <a:solidFill>
                  <a:srgbClr val="0033CC"/>
                </a:solidFill>
                <a:latin typeface="+mn-lt"/>
              </a:rPr>
              <a:t>по форме, установленной Соглашением</a:t>
            </a:r>
            <a:endParaRPr lang="ru-RU" sz="2800" kern="100" spc="-100" dirty="0">
              <a:solidFill>
                <a:srgbClr val="0033CC"/>
              </a:solidFill>
              <a:latin typeface="+mn-lt"/>
              <a:cs typeface="Arial" panose="020B0604020202020204"/>
            </a:endParaRPr>
          </a:p>
          <a:p>
            <a:pPr marL="457200" indent="-457200">
              <a:spcAft>
                <a:spcPts val="600"/>
              </a:spcAft>
              <a:buClr>
                <a:srgbClr val="22228B"/>
              </a:buClr>
              <a:buFont typeface="Wingdings" panose="05000000000000000000" charset="0"/>
              <a:buChar char="Ø"/>
              <a:defRPr/>
            </a:pPr>
            <a:endParaRPr lang="ru-RU" sz="2400" kern="100" spc="-100" dirty="0">
              <a:solidFill>
                <a:srgbClr val="0033CC"/>
              </a:solidFill>
              <a:latin typeface="+mn-lt"/>
              <a:cs typeface="Arial" panose="020B0604020202020204"/>
            </a:endParaRPr>
          </a:p>
          <a:p>
            <a:pPr indent="452438">
              <a:spcAft>
                <a:spcPts val="600"/>
              </a:spcAft>
              <a:buClr>
                <a:srgbClr val="22228B"/>
              </a:buClr>
              <a:buFont typeface="Wingdings" panose="05000000000000000000" charset="0"/>
              <a:buChar char="Ø"/>
              <a:defRPr/>
            </a:pPr>
            <a:r>
              <a:rPr lang="ru-RU" sz="2800" kern="100" spc="-100" dirty="0">
                <a:solidFill>
                  <a:srgbClr val="F1575E"/>
                </a:solidFill>
                <a:latin typeface="+mn-lt"/>
              </a:rPr>
              <a:t>отчет о выполнении обязательств </a:t>
            </a:r>
            <a:r>
              <a:rPr lang="ru-RU" sz="2800" kern="100" spc="-100" dirty="0">
                <a:solidFill>
                  <a:srgbClr val="0033CC"/>
                </a:solidFill>
                <a:latin typeface="+mn-lt"/>
              </a:rPr>
              <a:t>по Соглашению по форме, установленной 	Соглашением (</a:t>
            </a:r>
            <a:r>
              <a:rPr lang="ru-RU" sz="2000" kern="100" spc="-100" dirty="0">
                <a:solidFill>
                  <a:srgbClr val="0033CC"/>
                </a:solidFill>
                <a:latin typeface="+mn-lt"/>
              </a:rPr>
              <a:t>не позднее </a:t>
            </a:r>
            <a:r>
              <a:rPr lang="ru-RU" sz="2000" kern="100" spc="-100" dirty="0">
                <a:solidFill>
                  <a:srgbClr val="FF0000"/>
                </a:solidFill>
                <a:latin typeface="+mn-lt"/>
              </a:rPr>
              <a:t>15 февраля </a:t>
            </a:r>
            <a:r>
              <a:rPr lang="ru-RU" sz="2000" kern="100" spc="-100" dirty="0">
                <a:solidFill>
                  <a:srgbClr val="0033CC"/>
                </a:solidFill>
                <a:latin typeface="+mn-lt"/>
              </a:rPr>
              <a:t>года, следующего за годом предоставления Субсидии</a:t>
            </a:r>
            <a:r>
              <a:rPr lang="ru-RU" sz="2800" kern="100" spc="-100" dirty="0">
                <a:solidFill>
                  <a:srgbClr val="0033CC"/>
                </a:solidFill>
                <a:latin typeface="+mn-lt"/>
              </a:rPr>
              <a:t>)</a:t>
            </a:r>
          </a:p>
          <a:p>
            <a:pPr indent="452438">
              <a:spcAft>
                <a:spcPts val="600"/>
              </a:spcAft>
              <a:buClr>
                <a:srgbClr val="22228B"/>
              </a:buClr>
              <a:buFont typeface="Wingdings" panose="05000000000000000000" charset="0"/>
              <a:buChar char="Ø"/>
              <a:defRPr/>
            </a:pPr>
            <a:endParaRPr lang="ru-RU" sz="2800" kern="100" spc="-100" dirty="0">
              <a:solidFill>
                <a:srgbClr val="0033CC"/>
              </a:solidFill>
              <a:latin typeface="Bahnschrift SemiLight" panose="020B0502040204020203" pitchFamily="34" charset="0"/>
              <a:cs typeface="Arial" panose="020B0604020202020204"/>
            </a:endParaRPr>
          </a:p>
          <a:p>
            <a:pPr indent="803275">
              <a:spcAft>
                <a:spcPts val="600"/>
              </a:spcAft>
              <a:buClr>
                <a:srgbClr val="22228B"/>
              </a:buClr>
              <a:defRPr/>
            </a:pPr>
            <a:r>
              <a:rPr lang="ru-RU" altLang="ru-RU" sz="2800" b="1" kern="100" spc="-100" dirty="0">
                <a:solidFill>
                  <a:schemeClr val="accent6"/>
                </a:solidFill>
                <a:latin typeface="+mn-lt"/>
                <a:cs typeface="Arial" panose="020B0604020202020204"/>
              </a:rPr>
              <a:t>В случае нарушения сроков предоставления отчетности – </a:t>
            </a:r>
          </a:p>
          <a:p>
            <a:pPr marL="803275">
              <a:spcAft>
                <a:spcPts val="600"/>
              </a:spcAft>
              <a:buClr>
                <a:srgbClr val="22228B"/>
              </a:buClr>
              <a:defRPr/>
            </a:pPr>
            <a:r>
              <a:rPr lang="ru-RU" altLang="ru-RU" sz="2800" b="1" kern="100" spc="-100" dirty="0">
                <a:solidFill>
                  <a:srgbClr val="FF0000"/>
                </a:solidFill>
                <a:latin typeface="+mn-lt"/>
                <a:cs typeface="Arial" panose="020B0604020202020204"/>
              </a:rPr>
              <a:t>5 000 рублей за каждый выявленный случай нарушения </a:t>
            </a:r>
          </a:p>
          <a:p>
            <a:pPr marL="803275">
              <a:spcAft>
                <a:spcPts val="600"/>
              </a:spcAft>
              <a:buClr>
                <a:srgbClr val="22228B"/>
              </a:buClr>
              <a:defRPr/>
            </a:pPr>
            <a:r>
              <a:rPr lang="ru-RU" altLang="ru-RU" sz="2800" b="1" kern="100" spc="-100" dirty="0">
                <a:solidFill>
                  <a:schemeClr val="accent6"/>
                </a:solidFill>
                <a:latin typeface="+mn-lt"/>
                <a:cs typeface="Arial" panose="020B0604020202020204"/>
              </a:rPr>
              <a:t>срока предоставления отчетности</a:t>
            </a:r>
          </a:p>
        </p:txBody>
      </p:sp>
      <p:sp>
        <p:nvSpPr>
          <p:cNvPr id="2" name="Прямоугольник с двумя вырезанными противолежащими углами 1"/>
          <p:cNvSpPr/>
          <p:nvPr/>
        </p:nvSpPr>
        <p:spPr bwMode="auto">
          <a:xfrm>
            <a:off x="869156" y="4653136"/>
            <a:ext cx="9331300" cy="1490241"/>
          </a:xfrm>
          <a:prstGeom prst="snip2Diag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ru-RU" sz="2400" dirty="0"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/>
          <p:nvPr/>
        </p:nvSpPr>
        <p:spPr bwMode="auto">
          <a:xfrm rot="1560000">
            <a:off x="7823200" y="4348163"/>
            <a:ext cx="5646738" cy="3467100"/>
          </a:xfrm>
          <a:custGeom>
            <a:avLst/>
            <a:gdLst>
              <a:gd name="txL" fmla="*/ 0 w 5646738"/>
              <a:gd name="txT" fmla="*/ 0 h 3467100"/>
              <a:gd name="txR" fmla="*/ 5646738 w 5646738"/>
              <a:gd name="txB" fmla="*/ 3467100 h 3467100"/>
            </a:gdLst>
            <a:ahLst/>
            <a:cxnLst>
              <a:cxn ang="0">
                <a:pos x="5646738" y="1733550"/>
              </a:cxn>
              <a:cxn ang="5898240">
                <a:pos x="2823369" y="3467100"/>
              </a:cxn>
              <a:cxn ang="11796480">
                <a:pos x="0" y="1733550"/>
              </a:cxn>
              <a:cxn ang="17694720">
                <a:pos x="2823369" y="0"/>
              </a:cxn>
            </a:cxnLst>
            <a:rect l="txL" t="txT" r="txR" b="txB"/>
            <a:pathLst>
              <a:path w="5646738" h="3467100" extrusionOk="0">
                <a:moveTo>
                  <a:pt x="0" y="9634"/>
                </a:moveTo>
                <a:lnTo>
                  <a:pt x="-16326" y="0"/>
                </a:lnTo>
                <a:lnTo>
                  <a:pt x="15686" y="9634"/>
                </a:lnTo>
                <a:lnTo>
                  <a:pt x="0" y="9634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54326" y="972761"/>
            <a:ext cx="939800" cy="10560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7" name="Rectangle 6"/>
          <p:cNvSpPr/>
          <p:nvPr/>
        </p:nvSpPr>
        <p:spPr bwMode="auto">
          <a:xfrm>
            <a:off x="11718925" y="6416675"/>
            <a:ext cx="333375" cy="411163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5000" rIns="90000" bIns="45000">
            <a:spAutoFit/>
          </a:bodyPr>
          <a:lstStyle/>
          <a:p>
            <a:pPr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/>
            </a:pPr>
            <a:fld id="{9A0DB2DC-4C9A-4742-B13C-FB6460FD3503}" type="slidenum">
              <a:rPr lang="ru-RU" sz="1800">
                <a:solidFill>
                  <a:srgbClr val="FFFFFF"/>
                </a:solidFill>
                <a:latin typeface="Panton SemiBold"/>
              </a:rPr>
              <a:t>14</a:t>
            </a:fld>
            <a:endParaRPr lang="ru-RU" sz="1800">
              <a:solidFill>
                <a:srgbClr val="FFFFFF"/>
              </a:solidFill>
              <a:latin typeface="Panton SemiBold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-24765" y="4152900"/>
            <a:ext cx="12192000" cy="2705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>
              <a:lnSpc>
                <a:spcPct val="90000"/>
              </a:lnSpc>
              <a:spcBef>
                <a:spcPts val="15"/>
              </a:spcBef>
              <a:spcAft>
                <a:spcPts val="6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r>
              <a:rPr lang="ru-RU" sz="2800" b="1" cap="none" spc="0" dirty="0">
                <a:solidFill>
                  <a:srgbClr val="EE2128"/>
                </a:solidFill>
                <a:latin typeface="+mn-lt"/>
                <a:cs typeface="Arial" panose="020B0604020202020204"/>
              </a:rPr>
              <a:t>Информация о датах приема и порядке предоставления субсидий </a:t>
            </a:r>
            <a:r>
              <a:rPr lang="ru-RU" sz="2800" cap="none" spc="0" dirty="0">
                <a:solidFill>
                  <a:srgbClr val="EE2128"/>
                </a:solidFill>
                <a:latin typeface="+mn-lt"/>
                <a:cs typeface="Arial" panose="020B0604020202020204"/>
              </a:rPr>
              <a:t/>
            </a:r>
            <a:br>
              <a:rPr lang="ru-RU" sz="2800" cap="none" spc="0" dirty="0">
                <a:solidFill>
                  <a:srgbClr val="EE2128"/>
                </a:solidFill>
                <a:latin typeface="+mn-lt"/>
                <a:cs typeface="Arial" panose="020B0604020202020204"/>
              </a:rPr>
            </a:br>
            <a:r>
              <a:rPr lang="en-US" sz="2800" b="1" cap="none" spc="0" dirty="0">
                <a:solidFill>
                  <a:srgbClr val="243D99"/>
                </a:solidFill>
                <a:latin typeface="+mn-lt"/>
                <a:cs typeface="Arial" panose="020B0604020202020204"/>
              </a:rPr>
              <a:t>msp.lenobl.ru</a:t>
            </a:r>
            <a:r>
              <a:rPr lang="ru-RU" sz="2800" b="1" cap="none" spc="0" dirty="0">
                <a:solidFill>
                  <a:srgbClr val="243D99"/>
                </a:solidFill>
                <a:latin typeface="+mn-lt"/>
                <a:cs typeface="Arial" panose="020B0604020202020204"/>
              </a:rPr>
              <a:t>   и    81</a:t>
            </a:r>
            <a:r>
              <a:rPr lang="en-US" sz="2800" b="1" cap="none" spc="0" dirty="0">
                <a:solidFill>
                  <a:srgbClr val="243D99"/>
                </a:solidFill>
                <a:latin typeface="+mn-lt"/>
                <a:cs typeface="Arial" panose="020B0604020202020204"/>
              </a:rPr>
              <a:t>3.ru</a:t>
            </a:r>
            <a:endParaRPr lang="ru-RU" sz="2800" b="1" cap="none" spc="0" dirty="0">
              <a:solidFill>
                <a:srgbClr val="243D99"/>
              </a:solidFill>
              <a:latin typeface="+mn-lt"/>
              <a:cs typeface="Arial" panose="020B0604020202020204"/>
            </a:endParaRPr>
          </a:p>
          <a:p>
            <a:pPr marR="0" algn="ctr" defTabSz="914400">
              <a:lnSpc>
                <a:spcPct val="90000"/>
              </a:lnSpc>
              <a:spcBef>
                <a:spcPts val="15"/>
              </a:spcBef>
              <a:spcAft>
                <a:spcPts val="6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2800" b="1" cap="none" spc="0" dirty="0">
              <a:solidFill>
                <a:srgbClr val="1081C5"/>
              </a:solidFill>
              <a:latin typeface="+mn-lt"/>
              <a:cs typeface="Arial" panose="020B0604020202020204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lang="ru-RU" sz="2800" b="1" cap="none" spc="0" dirty="0">
                <a:solidFill>
                  <a:srgbClr val="EE2128"/>
                </a:solidFill>
                <a:latin typeface="+mn-lt"/>
                <a:cs typeface="Arial" panose="020B0604020202020204"/>
              </a:rPr>
              <a:t>Консультации ГКУ «ЛОЦПП»</a:t>
            </a:r>
            <a:r>
              <a:rPr lang="ru-RU" sz="2800" b="1" cap="none" spc="0" dirty="0">
                <a:solidFill>
                  <a:srgbClr val="F1575E"/>
                </a:solidFill>
                <a:latin typeface="+mn-lt"/>
                <a:cs typeface="Arial" panose="020B0604020202020204"/>
              </a:rPr>
              <a:t> </a:t>
            </a:r>
            <a:endParaRPr lang="ru-RU" sz="2800" b="1" cap="none" spc="0" dirty="0">
              <a:solidFill>
                <a:srgbClr val="FF0000"/>
              </a:solidFill>
              <a:latin typeface="+mn-lt"/>
              <a:cs typeface="Arial" panose="020B0604020202020204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lang="ru-RU" sz="2800" b="1" cap="none" spc="0" dirty="0">
                <a:solidFill>
                  <a:srgbClr val="243D99"/>
                </a:solidFill>
                <a:latin typeface="+mn-lt"/>
                <a:cs typeface="Arial" panose="020B0604020202020204"/>
              </a:rPr>
              <a:t>8 </a:t>
            </a:r>
            <a:r>
              <a:rPr lang="en-US" sz="2800" b="1" cap="none" spc="0" dirty="0">
                <a:solidFill>
                  <a:srgbClr val="243D99"/>
                </a:solidFill>
                <a:latin typeface="+mn-lt"/>
                <a:cs typeface="Arial" panose="020B0604020202020204"/>
              </a:rPr>
              <a:t>(812) </a:t>
            </a:r>
            <a:r>
              <a:rPr lang="ru-RU" sz="2800" b="1" cap="none" spc="0" dirty="0">
                <a:solidFill>
                  <a:srgbClr val="243D99"/>
                </a:solidFill>
                <a:latin typeface="+mn-lt"/>
                <a:cs typeface="Arial" panose="020B0604020202020204"/>
              </a:rPr>
              <a:t>576-64-06</a:t>
            </a:r>
          </a:p>
          <a:p>
            <a:pPr marR="0" algn="ctr" defTabSz="914400">
              <a:buClrTx/>
              <a:buSzTx/>
              <a:buFontTx/>
              <a:buNone/>
              <a:defRPr/>
            </a:pPr>
            <a:endParaRPr lang="ru-RU" sz="2800" b="1" cap="none" spc="0" dirty="0">
              <a:solidFill>
                <a:srgbClr val="243D99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479376" y="2238331"/>
            <a:ext cx="5977919" cy="1136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800" b="1" dirty="0">
                <a:solidFill>
                  <a:srgbClr val="003EBA"/>
                </a:solidFill>
                <a:latin typeface="+mn-lt"/>
                <a:ea typeface="DejaVu Sans"/>
              </a:rPr>
              <a:t>Комитет по развитию малого, среднего бизнеса 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800" b="1" dirty="0">
                <a:solidFill>
                  <a:srgbClr val="003EBA"/>
                </a:solidFill>
                <a:latin typeface="+mn-lt"/>
                <a:ea typeface="DejaVu Sans"/>
              </a:rPr>
              <a:t>и потребительского рынка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800" b="1" dirty="0">
                <a:solidFill>
                  <a:srgbClr val="003EBA"/>
                </a:solidFill>
                <a:latin typeface="+mn-lt"/>
                <a:ea typeface="DejaVu Sans"/>
              </a:rPr>
              <a:t>Ленинградской области                                                             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78562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+mn-lt"/>
                <a:ea typeface="Microsoft YaHei" panose="020B0503020204020204" charset="-122"/>
                <a:cs typeface="Arial" panose="020B0604020202020204"/>
              </a:rPr>
              <a:t>ОБЩАЯ ИНФОРМАЦИЯ</a:t>
            </a:r>
          </a:p>
        </p:txBody>
      </p:sp>
      <p:sp>
        <p:nvSpPr>
          <p:cNvPr id="3" name="TextBox 3"/>
          <p:cNvSpPr txBox="1"/>
          <p:nvPr/>
        </p:nvSpPr>
        <p:spPr bwMode="auto">
          <a:xfrm>
            <a:off x="-528736" y="1743923"/>
            <a:ext cx="12192000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lvl="3" indent="0">
              <a:spcAft>
                <a:spcPts val="600"/>
              </a:spcAft>
              <a:buClr>
                <a:srgbClr val="2D2DB9"/>
              </a:buClr>
              <a:defRPr/>
            </a:pPr>
            <a:endParaRPr lang="ru-RU" sz="2800" b="1" kern="100" dirty="0">
              <a:solidFill>
                <a:srgbClr val="0033CC"/>
              </a:solidFill>
              <a:uFillTx/>
              <a:latin typeface="Bahnschrift SemiLight" panose="020B0502040204020203" pitchFamily="34" charset="0"/>
              <a:cs typeface="Arial" panose="020B0604020202020204"/>
              <a:sym typeface="+mn-ea"/>
            </a:endParaRPr>
          </a:p>
          <a:p>
            <a:pPr marL="1143000" lvl="3" indent="0" algn="ctr">
              <a:lnSpc>
                <a:spcPct val="100000"/>
              </a:lnSpc>
              <a:spcAft>
                <a:spcPts val="600"/>
              </a:spcAft>
              <a:buClr>
                <a:srgbClr val="2D2DB9"/>
              </a:buClr>
              <a:defRPr/>
            </a:pPr>
            <a:r>
              <a:rPr lang="en-US" sz="2800" b="1" kern="100" dirty="0">
                <a:solidFill>
                  <a:srgbClr val="0033CC"/>
                </a:solidFill>
                <a:uFillTx/>
                <a:latin typeface="+mn-lt"/>
                <a:cs typeface="Arial" panose="020B0604020202020204"/>
                <a:sym typeface="+mn-ea"/>
              </a:rPr>
              <a:t>*</a:t>
            </a:r>
            <a:r>
              <a:rPr lang="ru-RU" sz="2800" b="1" kern="100" dirty="0">
                <a:solidFill>
                  <a:srgbClr val="0033CC"/>
                </a:solidFill>
                <a:uFillTx/>
                <a:latin typeface="+mn-lt"/>
                <a:cs typeface="Arial" panose="020B0604020202020204"/>
                <a:sym typeface="+mn-ea"/>
              </a:rPr>
              <a:t>в 2026 году выделено </a:t>
            </a:r>
            <a:r>
              <a:rPr lang="ru-RU" sz="3200" b="1" kern="100" dirty="0">
                <a:solidFill>
                  <a:srgbClr val="FF0000"/>
                </a:solidFill>
                <a:latin typeface="+mn-lt"/>
                <a:cs typeface="Arial" panose="020B0604020202020204"/>
                <a:sym typeface="+mn-ea"/>
              </a:rPr>
              <a:t>8</a:t>
            </a:r>
            <a:r>
              <a:rPr lang="ru-RU" sz="3200" b="1" kern="100" dirty="0">
                <a:solidFill>
                  <a:srgbClr val="FF0000"/>
                </a:solidFill>
                <a:uFillTx/>
                <a:latin typeface="+mn-lt"/>
                <a:cs typeface="Arial" panose="020B0604020202020204"/>
                <a:sym typeface="+mn-ea"/>
              </a:rPr>
              <a:t> 000 000 рублей</a:t>
            </a:r>
          </a:p>
          <a:p>
            <a:pPr marL="1143000" lvl="3" indent="0" algn="ctr">
              <a:lnSpc>
                <a:spcPct val="100000"/>
              </a:lnSpc>
              <a:spcAft>
                <a:spcPts val="600"/>
              </a:spcAft>
              <a:buClr>
                <a:srgbClr val="2D2DB9"/>
              </a:buClr>
              <a:defRPr/>
            </a:pPr>
            <a:r>
              <a:rPr lang="ru-RU" sz="2800" b="1" kern="100" dirty="0">
                <a:solidFill>
                  <a:srgbClr val="0033CC"/>
                </a:solidFill>
                <a:uFillTx/>
                <a:latin typeface="+mn-lt"/>
                <a:cs typeface="Arial" panose="020B0604020202020204"/>
                <a:sym typeface="+mn-ea"/>
              </a:rPr>
              <a:t>*возмещается </a:t>
            </a:r>
            <a:r>
              <a:rPr lang="ru-RU" sz="3200" b="1" kern="100" dirty="0">
                <a:solidFill>
                  <a:srgbClr val="FF0000"/>
                </a:solidFill>
                <a:latin typeface="+mn-lt"/>
                <a:cs typeface="Arial" panose="020B0604020202020204"/>
                <a:sym typeface="+mn-ea"/>
              </a:rPr>
              <a:t>не более 80% затрат</a:t>
            </a:r>
          </a:p>
          <a:p>
            <a:pPr marL="1143000" lvl="3" indent="0" algn="ctr">
              <a:lnSpc>
                <a:spcPct val="100000"/>
              </a:lnSpc>
              <a:spcAft>
                <a:spcPts val="600"/>
              </a:spcAft>
              <a:buClr>
                <a:srgbClr val="2D2DB9"/>
              </a:buClr>
              <a:defRPr/>
            </a:pPr>
            <a:endParaRPr lang="ru-RU" sz="3200" b="1" kern="100" dirty="0">
              <a:solidFill>
                <a:srgbClr val="FF0000"/>
              </a:solidFill>
              <a:latin typeface="+mn-lt"/>
              <a:cs typeface="Arial" panose="020B0604020202020204"/>
              <a:sym typeface="+mn-ea"/>
            </a:endParaRPr>
          </a:p>
          <a:p>
            <a:pPr marL="357188" lvl="3" indent="0" algn="ctr">
              <a:lnSpc>
                <a:spcPct val="100000"/>
              </a:lnSpc>
              <a:spcAft>
                <a:spcPts val="600"/>
              </a:spcAft>
              <a:buClr>
                <a:srgbClr val="2D2DB9"/>
              </a:buClr>
              <a:defRPr/>
            </a:pPr>
            <a:r>
              <a:rPr lang="ru-RU" altLang="ru-RU" sz="2800" b="1" kern="100" dirty="0">
                <a:solidFill>
                  <a:srgbClr val="0033CC"/>
                </a:solidFill>
                <a:uFillTx/>
                <a:latin typeface="+mn-lt"/>
                <a:cs typeface="Arial" panose="020B0604020202020204"/>
              </a:rPr>
              <a:t>*максимальная сумма субсидии  </a:t>
            </a:r>
            <a:r>
              <a:rPr lang="ru-RU" altLang="ru-RU" sz="3200" b="1" kern="100" dirty="0">
                <a:solidFill>
                  <a:srgbClr val="FF0000"/>
                </a:solidFill>
                <a:uFillTx/>
                <a:latin typeface="+mn-lt"/>
                <a:cs typeface="Arial" panose="020B0604020202020204"/>
              </a:rPr>
              <a:t>700 000 руб. </a:t>
            </a:r>
          </a:p>
          <a:p>
            <a:pPr marL="357188" lvl="3" indent="0" algn="ctr">
              <a:spcAft>
                <a:spcPts val="600"/>
              </a:spcAft>
              <a:buClr>
                <a:srgbClr val="2D2DB9"/>
              </a:buClr>
              <a:defRPr/>
            </a:pPr>
            <a:r>
              <a:rPr lang="ru-RU" altLang="ru-RU" sz="2800" b="1" kern="100" dirty="0">
                <a:solidFill>
                  <a:srgbClr val="0033CC"/>
                </a:solidFill>
                <a:latin typeface="+mn-lt"/>
              </a:rPr>
              <a:t>*минимальная сумма субсидии  </a:t>
            </a:r>
            <a:r>
              <a:rPr lang="ru-RU" altLang="ru-RU" sz="3200" b="1" kern="100" dirty="0">
                <a:solidFill>
                  <a:srgbClr val="FF0000"/>
                </a:solidFill>
                <a:latin typeface="+mn-lt"/>
              </a:rPr>
              <a:t>200 000 руб. </a:t>
            </a:r>
            <a:endParaRPr lang="ru-RU" altLang="ru-RU" sz="3200" b="1" kern="100" dirty="0">
              <a:solidFill>
                <a:srgbClr val="FF0000"/>
              </a:solidFill>
              <a:uFillTx/>
              <a:latin typeface="+mn-lt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cap="all" dirty="0">
                <a:solidFill>
                  <a:srgbClr val="F04247"/>
                </a:solidFill>
                <a:uFillTx/>
                <a:latin typeface="+mn-lt"/>
                <a:ea typeface="Microsoft YaHei" panose="020B0503020204020204" charset="-122"/>
                <a:cs typeface="Arial" panose="020B0604020202020204"/>
              </a:rPr>
              <a:t>УСЛОВИЯ ОТБОРА </a:t>
            </a:r>
            <a:br>
              <a:rPr lang="ru-RU" sz="4000" b="1" cap="all" dirty="0">
                <a:solidFill>
                  <a:srgbClr val="F04247"/>
                </a:solidFill>
                <a:uFillTx/>
                <a:latin typeface="+mn-lt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cap="all" dirty="0">
                <a:solidFill>
                  <a:srgbClr val="F04247"/>
                </a:solidFill>
                <a:uFillTx/>
                <a:latin typeface="+mn-lt"/>
                <a:ea typeface="Microsoft YaHei" panose="020B0503020204020204" charset="-122"/>
                <a:cs typeface="Arial" panose="020B0604020202020204"/>
              </a:rPr>
              <a:t>ПОЛУЧАТЕЛЕЙ СУБСИДИИ</a:t>
            </a:r>
            <a:endParaRPr lang="ru-RU" sz="40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2160138"/>
            <a:ext cx="10514013" cy="4349750"/>
          </a:xfrm>
        </p:spPr>
        <p:txBody>
          <a:bodyPr/>
          <a:lstStyle/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0033CC"/>
                </a:solidFill>
                <a:cs typeface="Arial" panose="020B0604020202020204"/>
              </a:rPr>
              <a:t>соответствие получателя </a:t>
            </a:r>
            <a:r>
              <a:rPr lang="ru-RU" sz="2400" kern="100" dirty="0">
                <a:solidFill>
                  <a:srgbClr val="0033CC"/>
                </a:solidFill>
                <a:cs typeface="Arial" panose="020B0604020202020204"/>
              </a:rPr>
              <a:t>субсидии категориям и требованиям, предусмотренным Порядком </a:t>
            </a: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0033CC"/>
                </a:solidFill>
                <a:cs typeface="Arial" panose="020B0604020202020204"/>
              </a:rPr>
              <a:t>соответствие затрат </a:t>
            </a:r>
            <a:r>
              <a:rPr lang="ru-RU" sz="2400" kern="100" dirty="0">
                <a:solidFill>
                  <a:srgbClr val="0033CC"/>
                </a:solidFill>
                <a:cs typeface="Arial" panose="020B0604020202020204"/>
              </a:rPr>
              <a:t>направлениям и требованиям Порядка</a:t>
            </a: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0033CC"/>
                </a:solidFill>
                <a:cs typeface="Arial" panose="020B0604020202020204"/>
              </a:rPr>
              <a:t>предоставление документов </a:t>
            </a:r>
            <a:r>
              <a:rPr lang="ru-RU" sz="2400" kern="100" dirty="0">
                <a:solidFill>
                  <a:srgbClr val="0033CC"/>
                </a:solidFill>
                <a:cs typeface="Arial" panose="020B0604020202020204"/>
              </a:rPr>
              <a:t>в установленный объявлением срок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1450689" y="4285545"/>
            <a:ext cx="92890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kern="100" dirty="0">
                <a:solidFill>
                  <a:srgbClr val="FF0000"/>
                </a:solidFill>
                <a:latin typeface="+mn-lt"/>
                <a:cs typeface="Arial" panose="020B0604020202020204"/>
              </a:rPr>
              <a:t>!</a:t>
            </a:r>
            <a:r>
              <a:rPr lang="en-US" sz="2000" b="1" kern="100" dirty="0">
                <a:solidFill>
                  <a:srgbClr val="0033CC"/>
                </a:solidFill>
                <a:latin typeface="+mn-lt"/>
                <a:cs typeface="Arial" panose="020B0604020202020204"/>
              </a:rPr>
              <a:t> </a:t>
            </a:r>
            <a:r>
              <a:rPr lang="ru-RU" sz="2400" b="1" kern="100" dirty="0">
                <a:solidFill>
                  <a:srgbClr val="FF0000"/>
                </a:solidFill>
                <a:latin typeface="+mn-lt"/>
                <a:cs typeface="Arial" panose="020B0604020202020204"/>
              </a:rPr>
              <a:t>Отбор победителей</a:t>
            </a:r>
            <a:r>
              <a:rPr lang="en-US" sz="2400" b="1" kern="100" dirty="0">
                <a:solidFill>
                  <a:srgbClr val="FF0000"/>
                </a:solidFill>
                <a:latin typeface="+mn-lt"/>
                <a:cs typeface="Arial" panose="020B0604020202020204"/>
              </a:rPr>
              <a:t> -</a:t>
            </a:r>
            <a:r>
              <a:rPr lang="ru-RU" sz="2400" b="1" kern="100" dirty="0">
                <a:solidFill>
                  <a:srgbClr val="FF0000"/>
                </a:solidFill>
                <a:latin typeface="+mn-lt"/>
                <a:cs typeface="Arial" panose="020B0604020202020204"/>
              </a:rPr>
              <a:t> в соответствии с очередностью поступления заявок</a:t>
            </a:r>
            <a:r>
              <a:rPr lang="en-US" sz="2400" b="1" kern="100" dirty="0">
                <a:solidFill>
                  <a:srgbClr val="FF0000"/>
                </a:solidFill>
                <a:latin typeface="+mn-lt"/>
                <a:cs typeface="Arial" panose="020B0604020202020204"/>
              </a:rPr>
              <a:t> </a:t>
            </a:r>
            <a:r>
              <a:rPr lang="ru-RU" sz="2400" b="1" kern="100" dirty="0">
                <a:solidFill>
                  <a:srgbClr val="FF0000"/>
                </a:solidFill>
                <a:latin typeface="+mn-lt"/>
                <a:cs typeface="Arial" panose="020B0604020202020204"/>
              </a:rPr>
              <a:t>при соблюдении данных требований</a:t>
            </a:r>
            <a:endParaRPr lang="ru-RU" sz="2000" b="1" kern="100" dirty="0">
              <a:solidFill>
                <a:srgbClr val="FF0000"/>
              </a:solidFill>
              <a:latin typeface="+mn-lt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6987" y="666729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04247"/>
                </a:solidFill>
                <a:latin typeface="+mn-lt"/>
                <a:ea typeface="Microsoft YaHei" panose="020B0503020204020204" charset="-122"/>
                <a:cs typeface="Arial" panose="020B0604020202020204"/>
              </a:rPr>
              <a:t>ПОДАЧА ЗАЯВКИ</a:t>
            </a:r>
            <a:br>
              <a:rPr lang="ru-RU" sz="4000" b="1" dirty="0">
                <a:solidFill>
                  <a:srgbClr val="F04247"/>
                </a:solidFill>
                <a:latin typeface="+mn-lt"/>
                <a:ea typeface="Microsoft YaHei" panose="020B0503020204020204" charset="-122"/>
                <a:cs typeface="Arial" panose="020B0604020202020204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Microsoft YaHei" panose="020B0503020204020204" charset="-122"/>
                <a:cs typeface="Arial" panose="020B0604020202020204"/>
              </a:rPr>
              <a:t>20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Microsoft YaHei" panose="020B0503020204020204" charset="-122"/>
                <a:cs typeface="Arial" panose="020B0604020202020204"/>
              </a:rPr>
              <a:t>- 3</a:t>
            </a:r>
            <a:r>
              <a:rPr lang="ru-RU" sz="3600" b="1" smtClean="0">
                <a:solidFill>
                  <a:schemeClr val="accent2">
                    <a:lumMod val="75000"/>
                  </a:schemeClr>
                </a:solidFill>
                <a:latin typeface="+mn-lt"/>
                <a:ea typeface="Microsoft YaHei" panose="020B0503020204020204" charset="-122"/>
                <a:cs typeface="Arial" panose="020B0604020202020204"/>
              </a:rPr>
              <a:t>1</a:t>
            </a:r>
            <a:r>
              <a:rPr lang="en-US" sz="3600" b="1" smtClean="0">
                <a:solidFill>
                  <a:schemeClr val="accent2">
                    <a:lumMod val="75000"/>
                  </a:schemeClr>
                </a:solidFill>
                <a:latin typeface="+mn-lt"/>
                <a:ea typeface="Microsoft YaHei" panose="020B0503020204020204" charset="-122"/>
                <a:cs typeface="Arial" panose="020B0604020202020204"/>
              </a:rPr>
              <a:t>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Microsoft YaHei" panose="020B0503020204020204" charset="-122"/>
                <a:cs typeface="Arial" panose="020B0604020202020204"/>
              </a:rPr>
              <a:t>мая 2026, комиссия – 5 июня 2026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b="1" dirty="0">
              <a:solidFill>
                <a:srgbClr val="F04247"/>
              </a:solidFill>
              <a:latin typeface="+mn-lt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775520" y="1917213"/>
            <a:ext cx="8465185" cy="953135"/>
          </a:xfrm>
          <a:prstGeom prst="rect">
            <a:avLst/>
          </a:prstGeom>
          <a:solidFill>
            <a:srgbClr val="F042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chemeClr val="bg1"/>
                </a:solidFill>
                <a:uFillTx/>
                <a:ea typeface="Microsoft YaHei" panose="020B0503020204020204" charset="-122"/>
                <a:cs typeface="Arial" panose="020B0604020202020204"/>
                <a:sym typeface="+mn-ea"/>
              </a:rPr>
              <a:t>в электронном виде через личный кабинет системы </a:t>
            </a:r>
            <a:r>
              <a:rPr lang="ru-RU" sz="2800" b="1" kern="100" spc="-100" dirty="0">
                <a:solidFill>
                  <a:schemeClr val="bg1"/>
                </a:solidFill>
                <a:uFillTx/>
                <a:ea typeface="Microsoft YaHei" panose="020B0503020204020204" charset="-122"/>
                <a:cs typeface="Arial" panose="020B0604020202020204"/>
                <a:sym typeface="+mn-ea"/>
              </a:rPr>
              <a:t>ssmsp.lenreg.ru</a:t>
            </a:r>
            <a:endParaRPr lang="ru-RU" altLang="en-US" sz="2800" b="1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775520" y="3170744"/>
            <a:ext cx="8465185" cy="954107"/>
          </a:xfrm>
          <a:prstGeom prst="rect">
            <a:avLst/>
          </a:prstGeom>
          <a:solidFill>
            <a:srgbClr val="F042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chemeClr val="bg1"/>
                </a:solidFill>
                <a:uFillTx/>
                <a:ea typeface="Microsoft YaHei" panose="020B0503020204020204" charset="-122"/>
                <a:cs typeface="Arial" panose="020B0604020202020204"/>
                <a:sym typeface="+mn-ea"/>
              </a:rPr>
              <a:t>документы подписываются </a:t>
            </a:r>
          </a:p>
          <a:p>
            <a:pPr algn="ctr"/>
            <a:r>
              <a:rPr lang="ru-RU" sz="2800" b="1" kern="100" spc="-100" dirty="0">
                <a:solidFill>
                  <a:schemeClr val="bg1"/>
                </a:solidFill>
                <a:ea typeface="Microsoft YaHei" panose="020B0503020204020204" charset="-122"/>
                <a:cs typeface="Arial" panose="020B0604020202020204"/>
                <a:sym typeface="+mn-ea"/>
              </a:rPr>
              <a:t>усиленной квалифицированной электронной подписью</a:t>
            </a:r>
            <a:endParaRPr lang="ru-RU" altLang="en-US" sz="2800" b="1" kern="100" spc="-100" dirty="0">
              <a:solidFill>
                <a:schemeClr val="bg1"/>
              </a:solidFill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807907" y="4491513"/>
            <a:ext cx="8458200" cy="953135"/>
          </a:xfrm>
          <a:prstGeom prst="rect">
            <a:avLst/>
          </a:prstGeom>
          <a:solidFill>
            <a:srgbClr val="F042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ea typeface="Microsoft YaHei" panose="020B0503020204020204" charset="-122"/>
                <a:cs typeface="Arial" panose="020B0604020202020204"/>
                <a:sym typeface="+mn-ea"/>
              </a:rPr>
              <a:t>заявку можно отозвать на доработку </a:t>
            </a:r>
          </a:p>
          <a:p>
            <a:pPr algn="ctr"/>
            <a:r>
              <a:rPr lang="ru-RU" sz="2800" b="1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ea typeface="Microsoft YaHei" panose="020B0503020204020204" charset="-122"/>
                <a:cs typeface="Arial" panose="020B0604020202020204"/>
                <a:sym typeface="+mn-ea"/>
              </a:rPr>
              <a:t>по кнопке «Отозвать заявку»</a:t>
            </a:r>
            <a:r>
              <a:rPr lang="ru-RU" sz="2800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ea typeface="Microsoft YaHei" panose="020B0503020204020204" charset="-122"/>
                <a:cs typeface="Arial" panose="020B0604020202020204"/>
                <a:sym typeface="+mn-ea"/>
              </a:rPr>
              <a:t> </a:t>
            </a:r>
            <a:endParaRPr lang="ru-RU" sz="2800" b="1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61191" y="0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04247"/>
                </a:solidFill>
                <a:latin typeface="+mn-lt"/>
                <a:ea typeface="Microsoft YaHei" panose="020B0503020204020204" charset="-122"/>
                <a:cs typeface="Arial" panose="020B0604020202020204"/>
              </a:rPr>
              <a:t>ТРЕБОВАНИЯ К СОИСКАТЕЛЮ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328612" y="908720"/>
            <a:ext cx="1124585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1800" b="1" kern="100" spc="-30" dirty="0">
                <a:solidFill>
                  <a:srgbClr val="0033CC"/>
                </a:solidFill>
                <a:latin typeface="+mn-lt"/>
                <a:cs typeface="Arial" panose="020B0604020202020204"/>
                <a:sym typeface="+mn-ea"/>
              </a:rPr>
              <a:t>участник отбора осуществляет один из видов ремесленной деятельности</a:t>
            </a:r>
            <a:r>
              <a:rPr lang="ru-RU" sz="2000" b="1" kern="100" spc="-30" dirty="0">
                <a:solidFill>
                  <a:srgbClr val="0033CC"/>
                </a:solidFill>
                <a:latin typeface="+mn-lt"/>
                <a:sym typeface="+mn-ea"/>
              </a:rPr>
              <a:t>, </a:t>
            </a:r>
            <a:r>
              <a:rPr lang="ru-RU" sz="1800" kern="100" spc="-30" dirty="0">
                <a:solidFill>
                  <a:srgbClr val="0033CC"/>
                </a:solidFill>
                <a:latin typeface="+mn-lt"/>
                <a:sym typeface="+mn-ea"/>
              </a:rPr>
              <a:t>включенных в перечень, утвержденный постановлением Правительства Ленинградской области от 28 апреля 2022 года N 284</a:t>
            </a:r>
          </a:p>
          <a:p>
            <a:pPr lvl="1" indent="-457200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1800" kern="100" spc="-30" dirty="0">
                <a:solidFill>
                  <a:srgbClr val="0033CC"/>
                </a:solidFill>
                <a:highlight>
                  <a:srgbClr val="FFFF00"/>
                </a:highlight>
                <a:latin typeface="+mn-lt"/>
                <a:sym typeface="+mn-ea"/>
              </a:rPr>
              <a:t>участник отбора признан субъектом креативной </a:t>
            </a:r>
            <a:r>
              <a:rPr lang="ru-RU" sz="1800" kern="100" spc="-30" dirty="0">
                <a:solidFill>
                  <a:srgbClr val="0033CC"/>
                </a:solidFill>
                <a:latin typeface="+mn-lt"/>
                <a:sym typeface="+mn-ea"/>
              </a:rPr>
              <a:t>(творческой) индустрии- внесен в </a:t>
            </a:r>
            <a:r>
              <a:rPr lang="ru-RU" sz="1800" kern="100" spc="-30" dirty="0">
                <a:solidFill>
                  <a:srgbClr val="FF0000"/>
                </a:solidFill>
                <a:latin typeface="+mn-lt"/>
                <a:sym typeface="+mn-ea"/>
              </a:rPr>
              <a:t>реестр субъектов креативных (творческих) индустрий</a:t>
            </a:r>
            <a:r>
              <a:rPr lang="ru-RU" sz="1800" kern="100" spc="-30" dirty="0">
                <a:solidFill>
                  <a:srgbClr val="0033CC"/>
                </a:solidFill>
                <a:latin typeface="+mn-lt"/>
                <a:sym typeface="+mn-ea"/>
              </a:rPr>
              <a:t>, осуществляющих деятельность в Ленинградской области</a:t>
            </a:r>
            <a:endParaRPr lang="ru-RU" sz="1800" kern="100" spc="-30" dirty="0">
              <a:solidFill>
                <a:srgbClr val="0033CC"/>
              </a:solidFill>
              <a:uFillTx/>
              <a:latin typeface="+mn-lt"/>
              <a:cs typeface="Arial" panose="020B0604020202020204"/>
              <a:sym typeface="+mn-ea"/>
            </a:endParaRPr>
          </a:p>
          <a:p>
            <a:pPr lvl="1" indent="-457200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1800" b="1" kern="100" spc="-30" dirty="0">
                <a:solidFill>
                  <a:srgbClr val="0033CC"/>
                </a:solidFill>
                <a:uFillTx/>
                <a:latin typeface="+mn-lt"/>
                <a:cs typeface="Arial" panose="020B0604020202020204"/>
              </a:rPr>
              <a:t>осуществляет деятельность</a:t>
            </a:r>
            <a:r>
              <a:rPr lang="ru-RU" sz="1800" kern="100" spc="-30" dirty="0">
                <a:solidFill>
                  <a:srgbClr val="0033CC"/>
                </a:solidFill>
                <a:uFillTx/>
                <a:latin typeface="+mn-lt"/>
                <a:cs typeface="Arial" panose="020B0604020202020204"/>
              </a:rPr>
              <a:t> в Ленинградской области </a:t>
            </a: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1800" b="1" kern="100" spc="-30" dirty="0">
                <a:solidFill>
                  <a:srgbClr val="0033CC"/>
                </a:solidFill>
                <a:uFillTx/>
                <a:latin typeface="+mn-lt"/>
                <a:cs typeface="Arial" panose="020B0604020202020204"/>
              </a:rPr>
              <a:t>состоит на налоговом учете </a:t>
            </a:r>
            <a:r>
              <a:rPr lang="ru-RU" sz="1800" kern="100" spc="-30" dirty="0">
                <a:solidFill>
                  <a:srgbClr val="0033CC"/>
                </a:solidFill>
                <a:uFillTx/>
                <a:latin typeface="+mn-lt"/>
                <a:cs typeface="Arial" panose="020B0604020202020204"/>
              </a:rPr>
              <a:t>в Ленинградской области</a:t>
            </a: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1800" b="1" kern="100" spc="-30" dirty="0">
                <a:solidFill>
                  <a:srgbClr val="0033CC"/>
                </a:solidFill>
                <a:uFillTx/>
                <a:latin typeface="+mn-lt"/>
                <a:cs typeface="Arial" panose="020B0604020202020204"/>
              </a:rPr>
              <a:t>не осуществляет</a:t>
            </a:r>
            <a:r>
              <a:rPr lang="ru-RU" sz="1800" kern="100" spc="-30" dirty="0">
                <a:solidFill>
                  <a:srgbClr val="0033CC"/>
                </a:solidFill>
                <a:uFillTx/>
                <a:latin typeface="+mn-lt"/>
                <a:cs typeface="Arial" panose="020B0604020202020204"/>
              </a:rPr>
              <a:t> производство/реализацию подакцизных товаров и(или) добычу полезных ископаемых (выписка ЕГРЮЛ/ЕГРИП)</a:t>
            </a: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1800" b="1" kern="100" spc="-30" dirty="0">
                <a:solidFill>
                  <a:srgbClr val="0033CC"/>
                </a:solidFill>
                <a:uFillTx/>
                <a:latin typeface="+mn-lt"/>
                <a:cs typeface="Arial" panose="020B0604020202020204"/>
              </a:rPr>
              <a:t>задолженность по налогам </a:t>
            </a:r>
            <a:r>
              <a:rPr lang="ru-RU" sz="1800" kern="100" spc="-30" dirty="0">
                <a:solidFill>
                  <a:srgbClr val="0033CC"/>
                </a:solidFill>
                <a:uFillTx/>
                <a:latin typeface="+mn-lt"/>
                <a:cs typeface="Arial" panose="020B0604020202020204"/>
              </a:rPr>
              <a:t>не превышает </a:t>
            </a:r>
            <a:r>
              <a:rPr lang="ru-RU" sz="1800" kern="100" spc="-30" dirty="0">
                <a:solidFill>
                  <a:srgbClr val="FF0000"/>
                </a:solidFill>
                <a:uFillTx/>
                <a:latin typeface="+mn-lt"/>
                <a:cs typeface="Arial" panose="020B0604020202020204"/>
              </a:rPr>
              <a:t>30 000 рублей</a:t>
            </a:r>
          </a:p>
          <a:p>
            <a:pPr lvl="1" indent="-457200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1800" b="1" kern="100" spc="-30" dirty="0">
                <a:solidFill>
                  <a:srgbClr val="0033CC"/>
                </a:solidFill>
                <a:uFillTx/>
                <a:latin typeface="+mn-lt"/>
                <a:cs typeface="Arial" panose="020B0604020202020204"/>
                <a:sym typeface="+mn-ea"/>
              </a:rPr>
              <a:t>нет просроченной задолженности</a:t>
            </a:r>
            <a:r>
              <a:rPr lang="ru-RU" sz="1800" kern="100" spc="-30" dirty="0">
                <a:solidFill>
                  <a:srgbClr val="0033CC"/>
                </a:solidFill>
                <a:uFillTx/>
                <a:latin typeface="+mn-lt"/>
                <a:cs typeface="Arial" panose="020B0604020202020204"/>
                <a:sym typeface="+mn-ea"/>
              </a:rPr>
              <a:t> по возврату </a:t>
            </a:r>
            <a:r>
              <a:rPr lang="ru-RU" sz="1800" kern="100" spc="-30" dirty="0">
                <a:solidFill>
                  <a:srgbClr val="0033CC"/>
                </a:solidFill>
                <a:latin typeface="+mn-lt"/>
                <a:sym typeface="+mn-ea"/>
              </a:rPr>
              <a:t>субсидий в бюджет</a:t>
            </a:r>
            <a:endParaRPr lang="ru-RU" sz="1800" kern="100" spc="-30" dirty="0">
              <a:solidFill>
                <a:srgbClr val="0033CC"/>
              </a:solidFill>
              <a:uFillTx/>
              <a:latin typeface="+mn-lt"/>
              <a:cs typeface="Arial" panose="020B0604020202020204"/>
              <a:sym typeface="+mn-ea"/>
            </a:endParaRP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1800" b="1" kern="100" spc="-30" dirty="0">
                <a:solidFill>
                  <a:srgbClr val="0033CC"/>
                </a:solidFill>
                <a:uFillTx/>
                <a:latin typeface="+mn-lt"/>
                <a:cs typeface="Arial" panose="020B0604020202020204"/>
                <a:sym typeface="+mn-ea"/>
              </a:rPr>
              <a:t>не признан нарушителем</a:t>
            </a:r>
            <a:r>
              <a:rPr lang="ru-RU" sz="1800" kern="100" spc="-30" dirty="0">
                <a:solidFill>
                  <a:srgbClr val="0033CC"/>
                </a:solidFill>
                <a:uFillTx/>
                <a:latin typeface="+mn-lt"/>
                <a:cs typeface="Arial" panose="020B0604020202020204"/>
                <a:sym typeface="+mn-ea"/>
              </a:rPr>
              <a:t> по полученным мерам поддержки                               </a:t>
            </a:r>
          </a:p>
          <a:p>
            <a:pPr lvl="1" indent="-457200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1800" kern="100" spc="-30" dirty="0">
                <a:solidFill>
                  <a:srgbClr val="0033CC"/>
                </a:solidFill>
                <a:latin typeface="+mn-lt"/>
                <a:sym typeface="+mn-ea"/>
              </a:rPr>
              <a:t>участник отбора не является организацией потребительской кооперации, входящей в Ленинградский областной союз потребительских обществ, или юридическим лицом, единственным учредителем которого является организация потребительской кооперации, входящая в Ленинградский областной союз потребительских обществ;</a:t>
            </a:r>
          </a:p>
          <a:p>
            <a:pPr lvl="1" indent="-457200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1800" kern="100" spc="-30" dirty="0">
                <a:solidFill>
                  <a:srgbClr val="0033CC"/>
                </a:solidFill>
                <a:latin typeface="+mn-lt"/>
                <a:sym typeface="+mn-ea"/>
              </a:rPr>
              <a:t>участник отбора не получает средства из областного бюджета на основании иных</a:t>
            </a: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1800" kern="100" spc="-30" dirty="0">
                <a:solidFill>
                  <a:srgbClr val="0033CC"/>
                </a:solidFill>
                <a:latin typeface="+mn-lt"/>
                <a:sym typeface="+mn-ea"/>
              </a:rPr>
              <a:t>         нормативных правовых актов Ленинградской области на цели, установленные Порядком</a:t>
            </a:r>
            <a:endParaRPr lang="ru-RU" sz="1800" kern="100" spc="-30" dirty="0">
              <a:solidFill>
                <a:srgbClr val="0033CC"/>
              </a:solidFill>
              <a:uFillTx/>
              <a:latin typeface="+mn-lt"/>
              <a:cs typeface="Arial" panose="020B0604020202020204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altLang="en-US" sz="4000" b="1" cap="all" dirty="0">
                <a:solidFill>
                  <a:srgbClr val="F04247"/>
                </a:solidFill>
                <a:latin typeface="+mn-lt"/>
                <a:ea typeface="Microsoft YaHei" panose="020B0503020204020204" charset="-122"/>
                <a:cs typeface="Arial" panose="020B0604020202020204"/>
                <a:sym typeface="+mn-ea"/>
              </a:rPr>
              <a:t>Какие затраты можно возместить</a:t>
            </a:r>
            <a:endParaRPr lang="ru-RU" altLang="en-US" sz="4000" b="1" cap="all" dirty="0">
              <a:solidFill>
                <a:srgbClr val="F04247"/>
              </a:solidFill>
              <a:uFillTx/>
              <a:latin typeface="+mn-lt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617538" y="1294730"/>
            <a:ext cx="11239102" cy="4726558"/>
          </a:xfrm>
          <a:prstGeom prst="round2DiagRect">
            <a:avLst/>
          </a:prstGeom>
          <a:solidFill>
            <a:srgbClr val="A182FA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>
              <a:buClrTx/>
              <a:buSzTx/>
            </a:pPr>
            <a:r>
              <a:rPr lang="ru-RU" sz="2800" b="1" dirty="0">
                <a:solidFill>
                  <a:schemeClr val="bg1"/>
                </a:solidFill>
                <a:latin typeface="+mn-lt"/>
              </a:rPr>
              <a:t>1. Возмещение части затрат, связанных с </a:t>
            </a:r>
            <a:r>
              <a:rPr lang="ru-RU" sz="2800" b="1" dirty="0">
                <a:solidFill>
                  <a:srgbClr val="D31756"/>
                </a:solidFill>
                <a:latin typeface="+mn-lt"/>
              </a:rPr>
              <a:t>приобретением расходных материалов, инструментов, необходимых для изготовления продукции и изделий</a:t>
            </a:r>
            <a:r>
              <a:rPr lang="ru-RU" sz="2400" dirty="0">
                <a:solidFill>
                  <a:schemeClr val="bg1"/>
                </a:solidFill>
                <a:latin typeface="+mn-lt"/>
              </a:rPr>
              <a:t>: </a:t>
            </a:r>
          </a:p>
          <a:p>
            <a:pPr>
              <a:buClrTx/>
              <a:buSzTx/>
            </a:pPr>
            <a:endParaRPr lang="ru-RU" sz="2400" dirty="0">
              <a:solidFill>
                <a:schemeClr val="bg1"/>
              </a:solidFill>
              <a:latin typeface="Bahnschrift SemiLight" panose="020B0502040204020203" pitchFamily="34" charset="0"/>
            </a:endParaRPr>
          </a:p>
          <a:p>
            <a:pPr>
              <a:buClrTx/>
              <a:buSzTx/>
            </a:pPr>
            <a:r>
              <a:rPr lang="ru-RU" sz="2400" dirty="0">
                <a:solidFill>
                  <a:schemeClr val="bg1"/>
                </a:solidFill>
                <a:latin typeface="+mn-lt"/>
              </a:rPr>
              <a:t>Документы:</a:t>
            </a:r>
          </a:p>
          <a:p>
            <a:pPr>
              <a:buClrTx/>
              <a:buSzTx/>
            </a:pPr>
            <a:r>
              <a:rPr lang="ru-RU" sz="2400" dirty="0">
                <a:solidFill>
                  <a:schemeClr val="bg1"/>
                </a:solidFill>
                <a:latin typeface="+mn-lt"/>
              </a:rPr>
              <a:t>-     договоры и платежные документы, подтверждающие приобретение и оплату расходных материалов (платежные поручения с отметкой банка, а также счета и(или) счета-фактуры);</a:t>
            </a:r>
          </a:p>
          <a:p>
            <a:pPr marL="457200" indent="-457200">
              <a:buClrTx/>
              <a:buSzTx/>
              <a:buFontTx/>
              <a:buChar char="-"/>
            </a:pPr>
            <a:r>
              <a:rPr lang="ru-RU" sz="2400" dirty="0">
                <a:solidFill>
                  <a:schemeClr val="bg1"/>
                </a:solidFill>
                <a:latin typeface="+mn-lt"/>
              </a:rPr>
              <a:t>документы, подтверждающие прием-передачу расходных материалов.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altLang="en-US" sz="4000" b="1" cap="all" dirty="0">
                <a:solidFill>
                  <a:srgbClr val="F04247"/>
                </a:solidFill>
                <a:latin typeface="+mn-lt"/>
                <a:ea typeface="Microsoft YaHei" panose="020B0503020204020204" charset="-122"/>
                <a:cs typeface="Arial" panose="020B0604020202020204"/>
                <a:sym typeface="+mn-ea"/>
              </a:rPr>
              <a:t>Какие затраты можно возместить</a:t>
            </a:r>
            <a:endParaRPr lang="ru-RU" altLang="en-US" sz="4000" b="1" cap="all" dirty="0">
              <a:solidFill>
                <a:srgbClr val="F04247"/>
              </a:solidFill>
              <a:uFillTx/>
              <a:latin typeface="Bahnschrift SemiBold" panose="020B0502040204020203" pitchFamily="34" charset="0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617538" y="1042702"/>
            <a:ext cx="11239102" cy="4680521"/>
          </a:xfrm>
          <a:prstGeom prst="round2DiagRect">
            <a:avLst/>
          </a:prstGeom>
          <a:solidFill>
            <a:srgbClr val="FCE0E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>
              <a:buClrTx/>
              <a:buSzTx/>
            </a:pPr>
            <a:r>
              <a:rPr lang="ru-RU" sz="2800" b="1" dirty="0">
                <a:latin typeface="+mn-lt"/>
              </a:rPr>
              <a:t>Возмещение части затрат, связанных с </a:t>
            </a:r>
            <a:r>
              <a:rPr lang="ru-RU" sz="2800" b="1" dirty="0">
                <a:solidFill>
                  <a:srgbClr val="C00000"/>
                </a:solidFill>
                <a:latin typeface="+mn-lt"/>
              </a:rPr>
              <a:t>приобретением торгового оборудования для объектов товаропроводящей сети</a:t>
            </a:r>
            <a:r>
              <a:rPr lang="ru-RU" sz="2800" b="1" dirty="0">
                <a:latin typeface="+mn-lt"/>
              </a:rPr>
              <a:t>:</a:t>
            </a:r>
          </a:p>
          <a:p>
            <a:pPr marL="457200" indent="-457200" algn="ctr">
              <a:buClrTx/>
              <a:buSzTx/>
              <a:buFontTx/>
              <a:buChar char="-"/>
            </a:pPr>
            <a:endParaRPr lang="ru-RU" sz="2400" dirty="0">
              <a:latin typeface="+mn-lt"/>
            </a:endParaRPr>
          </a:p>
          <a:p>
            <a:pPr>
              <a:buClrTx/>
              <a:buSzTx/>
            </a:pPr>
            <a:r>
              <a:rPr lang="ru-RU" sz="2400" dirty="0">
                <a:latin typeface="+mn-lt"/>
              </a:rPr>
              <a:t>Документы:</a:t>
            </a:r>
          </a:p>
          <a:p>
            <a:pPr marL="457200" indent="-457200">
              <a:buClrTx/>
              <a:buSzTx/>
              <a:buFontTx/>
              <a:buChar char="-"/>
            </a:pPr>
            <a:r>
              <a:rPr lang="ru-RU" sz="2400" dirty="0">
                <a:latin typeface="+mn-lt"/>
              </a:rPr>
              <a:t>договоры и платежные документы, подтверждающие оплату торгового оборудования (платежные поручения с отметкой банка, а также счета и(или) счета-фактуры);</a:t>
            </a:r>
          </a:p>
          <a:p>
            <a:pPr marL="457200" indent="-457200">
              <a:buClrTx/>
              <a:buSzTx/>
              <a:buFontTx/>
              <a:buChar char="-"/>
            </a:pPr>
            <a:r>
              <a:rPr lang="ru-RU" sz="2400" dirty="0">
                <a:latin typeface="+mn-lt"/>
              </a:rPr>
              <a:t>документы, подтверждающие прием-передачу торгового оборудования.</a:t>
            </a:r>
          </a:p>
        </p:txBody>
      </p:sp>
    </p:spTree>
    <p:extLst>
      <p:ext uri="{BB962C8B-B14F-4D97-AF65-F5344CB8AC3E}">
        <p14:creationId xmlns:p14="http://schemas.microsoft.com/office/powerpoint/2010/main" val="3518926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altLang="en-US" sz="4000" b="1" cap="all" dirty="0">
                <a:solidFill>
                  <a:srgbClr val="F04247"/>
                </a:solidFill>
                <a:latin typeface="+mn-lt"/>
                <a:ea typeface="Microsoft YaHei" panose="020B0503020204020204" charset="-122"/>
                <a:cs typeface="Arial" panose="020B0604020202020204"/>
                <a:sym typeface="+mn-ea"/>
              </a:rPr>
              <a:t>Какие затраты можно возместить</a:t>
            </a:r>
            <a:endParaRPr lang="ru-RU" altLang="en-US" sz="4000" b="1" cap="all" dirty="0">
              <a:solidFill>
                <a:srgbClr val="F04247"/>
              </a:solidFill>
              <a:uFillTx/>
              <a:latin typeface="Bahnschrift SemiBold" panose="020B0502040204020203" pitchFamily="34" charset="0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617538" y="1340768"/>
            <a:ext cx="11239102" cy="4464496"/>
          </a:xfrm>
          <a:prstGeom prst="round2DiagRect">
            <a:avLst/>
          </a:prstGeom>
          <a:solidFill>
            <a:srgbClr val="52C11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>
              <a:buClrTx/>
              <a:buSzTx/>
            </a:pPr>
            <a:r>
              <a:rPr lang="ru-RU" sz="2800" b="1" dirty="0">
                <a:solidFill>
                  <a:schemeClr val="bg1"/>
                </a:solidFill>
                <a:latin typeface="+mn-lt"/>
              </a:rPr>
              <a:t>Возмещение части затрат, </a:t>
            </a:r>
            <a:r>
              <a:rPr lang="ru-RU" sz="2800" b="1" dirty="0">
                <a:solidFill>
                  <a:srgbClr val="C00000"/>
                </a:solidFill>
                <a:latin typeface="+mn-lt"/>
              </a:rPr>
              <a:t>связанных с регистрацией прав интеллектуальной собственности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:</a:t>
            </a:r>
          </a:p>
          <a:p>
            <a:pPr>
              <a:buClrTx/>
              <a:buSzTx/>
            </a:pPr>
            <a:endParaRPr lang="ru-RU" sz="2800" b="1" dirty="0">
              <a:solidFill>
                <a:schemeClr val="bg1"/>
              </a:solidFill>
              <a:latin typeface="+mn-lt"/>
            </a:endParaRPr>
          </a:p>
          <a:p>
            <a:pPr>
              <a:buClrTx/>
              <a:buSzTx/>
            </a:pPr>
            <a:r>
              <a:rPr lang="ru-RU" sz="2400" dirty="0">
                <a:solidFill>
                  <a:schemeClr val="bg1"/>
                </a:solidFill>
                <a:latin typeface="+mn-lt"/>
              </a:rPr>
              <a:t>Документы:</a:t>
            </a:r>
          </a:p>
          <a:p>
            <a:pPr marL="457200" indent="-457200">
              <a:buClrTx/>
              <a:buSzTx/>
              <a:buFontTx/>
              <a:buChar char="-"/>
            </a:pPr>
            <a:r>
              <a:rPr lang="ru-RU" sz="2400" dirty="0">
                <a:solidFill>
                  <a:schemeClr val="bg1"/>
                </a:solidFill>
                <a:latin typeface="+mn-lt"/>
              </a:rPr>
              <a:t>документ, подтверждающий получение исключительного права на интеллектуальную собственность;</a:t>
            </a:r>
          </a:p>
          <a:p>
            <a:pPr marL="457200" indent="-457200">
              <a:buClrTx/>
              <a:buSzTx/>
              <a:buFontTx/>
              <a:buChar char="-"/>
            </a:pPr>
            <a:r>
              <a:rPr lang="ru-RU" sz="2400" dirty="0">
                <a:solidFill>
                  <a:schemeClr val="bg1"/>
                </a:solidFill>
                <a:latin typeface="+mn-lt"/>
              </a:rPr>
              <a:t>документы, подтверждающие произведенные затраты на регистрацию прав интеллектуальной собственности (договор, платежные документы).</a:t>
            </a:r>
          </a:p>
        </p:txBody>
      </p:sp>
    </p:spTree>
    <p:extLst>
      <p:ext uri="{BB962C8B-B14F-4D97-AF65-F5344CB8AC3E}">
        <p14:creationId xmlns:p14="http://schemas.microsoft.com/office/powerpoint/2010/main" val="3518926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altLang="en-US" sz="4000" b="1" cap="all" dirty="0">
                <a:solidFill>
                  <a:srgbClr val="F04247"/>
                </a:solidFill>
                <a:latin typeface="+mn-lt"/>
                <a:ea typeface="Microsoft YaHei" panose="020B0503020204020204" charset="-122"/>
                <a:cs typeface="Arial" panose="020B0604020202020204"/>
                <a:sym typeface="+mn-ea"/>
              </a:rPr>
              <a:t>Какие затраты можно возместить</a:t>
            </a:r>
            <a:endParaRPr lang="ru-RU" altLang="en-US" sz="4000" b="1" cap="all" dirty="0">
              <a:solidFill>
                <a:srgbClr val="F04247"/>
              </a:solidFill>
              <a:uFillTx/>
              <a:latin typeface="+mn-lt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617538" y="1007530"/>
            <a:ext cx="11239102" cy="5544616"/>
          </a:xfrm>
          <a:prstGeom prst="round2DiagRect">
            <a:avLst/>
          </a:prstGeom>
          <a:solidFill>
            <a:srgbClr val="9BDCF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>
              <a:buClrTx/>
              <a:buSzTx/>
            </a:pPr>
            <a:r>
              <a:rPr lang="ru-RU" sz="2400" b="1" dirty="0">
                <a:latin typeface="+mn-lt"/>
              </a:rPr>
              <a:t>Возмещение части затрат, связанных с </a:t>
            </a:r>
            <a:r>
              <a:rPr lang="ru-RU" sz="2400" b="1" dirty="0">
                <a:solidFill>
                  <a:srgbClr val="C00000"/>
                </a:solidFill>
                <a:latin typeface="+mn-lt"/>
              </a:rPr>
              <a:t>поставкой на экспорт готовой продукции, произведенной участником отбора</a:t>
            </a:r>
            <a:r>
              <a:rPr lang="ru-RU" sz="2400" b="1" dirty="0">
                <a:latin typeface="+mn-lt"/>
              </a:rPr>
              <a:t>, а именно: </a:t>
            </a:r>
            <a:r>
              <a:rPr lang="ru-RU" sz="2400" b="1" dirty="0">
                <a:solidFill>
                  <a:srgbClr val="C00000"/>
                </a:solidFill>
                <a:latin typeface="+mn-lt"/>
              </a:rPr>
              <a:t>упаковкой, маркировкой, перевозкой (транспортировкой), погрузкой, разгрузкой или перегрузкой товаров, страхованием и таможенным декларированием</a:t>
            </a:r>
            <a:r>
              <a:rPr lang="ru-RU" sz="2400" b="1" dirty="0">
                <a:latin typeface="+mn-lt"/>
              </a:rPr>
              <a:t>:</a:t>
            </a:r>
          </a:p>
          <a:p>
            <a:pPr>
              <a:buClrTx/>
              <a:buSzTx/>
            </a:pPr>
            <a:endParaRPr lang="ru-RU" sz="2400" b="1" dirty="0">
              <a:latin typeface="+mn-lt"/>
            </a:endParaRPr>
          </a:p>
          <a:p>
            <a:pPr>
              <a:buClrTx/>
              <a:buSzTx/>
            </a:pPr>
            <a:r>
              <a:rPr lang="ru-RU" sz="2400" dirty="0">
                <a:latin typeface="+mn-lt"/>
              </a:rPr>
              <a:t>Документы:</a:t>
            </a:r>
          </a:p>
          <a:p>
            <a:pPr marL="457200" indent="-457200">
              <a:buClrTx/>
              <a:buSzTx/>
              <a:buFontTx/>
              <a:buChar char="-"/>
            </a:pPr>
            <a:r>
              <a:rPr lang="ru-RU" sz="2400" dirty="0">
                <a:latin typeface="+mn-lt"/>
              </a:rPr>
              <a:t>договоры с организациями, которые оказали услуги, выполнили работы по упаковке и маркировке, перевозке (транспортировке), погрузке, разгрузке или перегрузке товаров, страхованию и таможенному декларированию;</a:t>
            </a:r>
          </a:p>
          <a:p>
            <a:pPr marL="457200" indent="-457200">
              <a:buClrTx/>
              <a:buSzTx/>
              <a:buFontTx/>
              <a:buChar char="-"/>
            </a:pPr>
            <a:r>
              <a:rPr lang="ru-RU" sz="2400" dirty="0">
                <a:latin typeface="+mn-lt"/>
              </a:rPr>
              <a:t>документы, подтверждающие произведенную оплату на упаковку, маркировку, перевозку (транспортировку), погрузку, разгрузку или перегрузку товаров, страхование и таможенное декларирование.</a:t>
            </a:r>
          </a:p>
        </p:txBody>
      </p:sp>
    </p:spTree>
    <p:extLst>
      <p:ext uri="{BB962C8B-B14F-4D97-AF65-F5344CB8AC3E}">
        <p14:creationId xmlns:p14="http://schemas.microsoft.com/office/powerpoint/2010/main" val="35189268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Arial"/>
      </a:majorFont>
      <a:minorFont>
        <a:latin typeface="Calibri"/>
        <a:ea typeface="Microsoft YaHei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Arial"/>
      </a:majorFont>
      <a:minorFont>
        <a:latin typeface="Calibri"/>
        <a:ea typeface="Microsoft YaHei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1745</TotalTime>
  <Words>914</Words>
  <Application>Microsoft Office PowerPoint</Application>
  <PresentationFormat>Широкоэкранный</PresentationFormat>
  <Paragraphs>98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6" baseType="lpstr">
      <vt:lpstr>Microsoft YaHei</vt:lpstr>
      <vt:lpstr>Arial</vt:lpstr>
      <vt:lpstr>Bahnschrift SemiBold</vt:lpstr>
      <vt:lpstr>Bahnschrift SemiLight</vt:lpstr>
      <vt:lpstr>Calibri</vt:lpstr>
      <vt:lpstr>DejaVu Sans</vt:lpstr>
      <vt:lpstr>Panton SemiBold</vt:lpstr>
      <vt:lpstr>Segoe UI</vt:lpstr>
      <vt:lpstr>Times New Roman</vt:lpstr>
      <vt:lpstr>Wingdings</vt:lpstr>
      <vt:lpstr>Тема Office</vt:lpstr>
      <vt:lpstr>Тема Office</vt:lpstr>
      <vt:lpstr>Презентация PowerPoint</vt:lpstr>
      <vt:lpstr>ОБЩАЯ ИНФОРМАЦИЯ</vt:lpstr>
      <vt:lpstr>УСЛОВИЯ ОТБОРА  ПОЛУЧАТЕЛЕЙ СУБСИДИИ</vt:lpstr>
      <vt:lpstr>ПОДАЧА ЗАЯВКИ 20- 31 мая 2026, комиссия – 5 июня 2026 </vt:lpstr>
      <vt:lpstr>ТРЕБОВАНИЯ К СОИСКАТЕЛЮ</vt:lpstr>
      <vt:lpstr>Какие затраты можно возместить</vt:lpstr>
      <vt:lpstr>Какие затраты можно возместить</vt:lpstr>
      <vt:lpstr>Какие затраты можно возместить</vt:lpstr>
      <vt:lpstr>Какие затраты можно возместить</vt:lpstr>
      <vt:lpstr>РАСЧЕТ СУБСИДИИ</vt:lpstr>
      <vt:lpstr> ОТВЕТСТВЕННОСТЬ И ОБЯЗАТЕЛЬСТВА ПРЕДПРИНИМАТЕЛЯ </vt:lpstr>
      <vt:lpstr> ОТВЕТСТВЕННОСТЬ И ОБЯЗАТЕЛЬСТВА ПРЕДПРИНИМАТЕЛЯ </vt:lpstr>
      <vt:lpstr>отчётность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  «О ходе подготовки образовательных организаций  к новому 2022-2023 учебному году»</dc:title>
  <dc:creator>Иванова Вероника Вадимовна</dc:creator>
  <cp:lastModifiedBy>Григорьева Анна Михайловна</cp:lastModifiedBy>
  <cp:revision>451</cp:revision>
  <cp:lastPrinted>2026-05-06T06:19:41Z</cp:lastPrinted>
  <dcterms:created xsi:type="dcterms:W3CDTF">2022-07-23T06:53:00Z</dcterms:created>
  <dcterms:modified xsi:type="dcterms:W3CDTF">2026-05-08T06:49:20Z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Notes">
    <vt:i4>3</vt:i4>
  </property>
  <property fmtid="{D5CDD505-2E9C-101B-9397-08002B2CF9AE}" pid="4" name="PresentationFormat">
    <vt:lpwstr>������������</vt:lpwstr>
  </property>
  <property fmtid="{D5CDD505-2E9C-101B-9397-08002B2CF9AE}" pid="5" name="Slides">
    <vt:i4>8</vt:i4>
  </property>
  <property fmtid="{D5CDD505-2E9C-101B-9397-08002B2CF9AE}" pid="6" name="ICV">
    <vt:lpwstr>B5A9F8DD5F3B41B391CA20A72B5B8838</vt:lpwstr>
  </property>
  <property fmtid="{D5CDD505-2E9C-101B-9397-08002B2CF9AE}" pid="7" name="KSOProductBuildVer">
    <vt:lpwstr>1033-12.2.0.13472</vt:lpwstr>
  </property>
</Properties>
</file>