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handoutMasterIdLst>
    <p:handoutMasterId r:id="rId11"/>
  </p:handoutMasterIdLst>
  <p:sldIdLst>
    <p:sldId id="256" r:id="rId3"/>
    <p:sldId id="284" r:id="rId4"/>
    <p:sldId id="285" r:id="rId5"/>
    <p:sldId id="287" r:id="rId6"/>
    <p:sldId id="288" r:id="rId7"/>
    <p:sldId id="289" r:id="rId8"/>
    <p:sldId id="283" r:id="rId9"/>
  </p:sldIdLst>
  <p:sldSz cx="12192000" cy="6858000"/>
  <p:notesSz cx="9926638" cy="6797675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1" userDrawn="1">
          <p15:clr>
            <a:srgbClr val="A4A3A4"/>
          </p15:clr>
        </p15:guide>
        <p15:guide id="2" pos="2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247"/>
    <a:srgbClr val="79442A"/>
    <a:srgbClr val="EE2128"/>
    <a:srgbClr val="243D99"/>
    <a:srgbClr val="455AA8"/>
    <a:srgbClr val="F1575E"/>
    <a:srgbClr val="F9BDBD"/>
    <a:srgbClr val="3494CE"/>
    <a:srgbClr val="9BDCF3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6" d="100"/>
          <a:sy n="96" d="100"/>
        </p:scale>
        <p:origin x="-1116" y="-408"/>
      </p:cViewPr>
      <p:guideLst>
        <p:guide orient="horz" pos="2131"/>
        <p:guide pos="2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800"/>
            </a:lvl1pPr>
          </a:lstStyle>
          <a:p>
            <a:fld id="{696C064A-D61B-4B21-B757-51A9B82445B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8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2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2D3B4F6D-707C-4006-A44A-D7A2ADEC61D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2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525" y="3343275"/>
            <a:ext cx="12182475" cy="351409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 err="1" smtClean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</a:t>
            </a:r>
            <a:r>
              <a:rPr lang="ru-RU" sz="5400" b="1" dirty="0" smtClean="0">
                <a:solidFill>
                  <a:srgbClr val="003EBA"/>
                </a:solidFill>
                <a:latin typeface="Calibri" panose="020F0502020204030204"/>
                <a:cs typeface="DejaVu Sans"/>
              </a:rPr>
              <a:t> на </a:t>
            </a: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8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</a:t>
            </a:r>
            <a:r>
              <a:rPr lang="ru-RU" sz="2800" b="1" dirty="0" smtClean="0">
                <a:solidFill>
                  <a:srgbClr val="003EBA"/>
                </a:solidFill>
                <a:latin typeface="Calibri" panose="020F0502020204030204"/>
                <a:cs typeface="DejaVu Sans"/>
              </a:rPr>
              <a:t>озмещение </a:t>
            </a:r>
            <a:r>
              <a:rPr lang="ru-RU" sz="28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части </a:t>
            </a:r>
            <a:r>
              <a:rPr lang="ru-RU" sz="2800" b="1" dirty="0" smtClean="0">
                <a:solidFill>
                  <a:srgbClr val="003EBA"/>
                </a:solidFill>
                <a:latin typeface="Calibri" panose="020F0502020204030204"/>
                <a:cs typeface="DejaVu Sans"/>
              </a:rPr>
              <a:t>затрат</a:t>
            </a:r>
            <a:r>
              <a:rPr lang="ru-RU" sz="28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 </a:t>
            </a:r>
            <a:r>
              <a:rPr lang="ru-RU" sz="2800" b="1" dirty="0" smtClean="0">
                <a:solidFill>
                  <a:srgbClr val="003EBA"/>
                </a:solidFill>
                <a:latin typeface="Calibri" panose="020F0502020204030204"/>
                <a:cs typeface="DejaVu Sans"/>
              </a:rPr>
              <a:t>Порядку №226 от 03.04.2024</a:t>
            </a:r>
            <a:endParaRPr lang="ru-RU" sz="28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800" b="1" dirty="0">
                <a:solidFill>
                  <a:srgbClr val="F04247"/>
                </a:solidFill>
                <a:latin typeface="Calibri" panose="020F0502020204030204"/>
                <a:sym typeface="+mn-ea"/>
              </a:rPr>
              <a:t>(с изменениями на </a:t>
            </a:r>
            <a:r>
              <a:rPr lang="ru-RU" sz="2800" b="1" dirty="0" smtClean="0">
                <a:solidFill>
                  <a:srgbClr val="F04247"/>
                </a:solidFill>
                <a:latin typeface="Calibri" panose="020F0502020204030204"/>
                <a:sym typeface="+mn-ea"/>
              </a:rPr>
              <a:t>20 </a:t>
            </a:r>
            <a:r>
              <a:rPr lang="ru-RU" sz="2800" b="1" dirty="0">
                <a:solidFill>
                  <a:srgbClr val="F04247"/>
                </a:solidFill>
                <a:latin typeface="Calibri" panose="020F0502020204030204"/>
                <a:sym typeface="+mn-ea"/>
              </a:rPr>
              <a:t>марта 2026 года)</a:t>
            </a:r>
            <a:endParaRPr lang="ru-RU" sz="2800" b="1" dirty="0">
              <a:solidFill>
                <a:srgbClr val="F04247"/>
              </a:solidFill>
              <a:latin typeface="Calibri" panose="020F0502020204030204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28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algn="ctr" defTabSz="914400" eaLnBrk="1" fontAlgn="auto" latinLnBrk="0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 smtClean="0">
                <a:solidFill>
                  <a:srgbClr val="003EBA"/>
                </a:solidFill>
                <a:latin typeface="Calibri" panose="020F0502020204030204"/>
                <a:ea typeface="DejaVu Sans"/>
              </a:rPr>
              <a:t>2026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0" y="2077085"/>
            <a:ext cx="12181840" cy="80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650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</a:t>
            </a:r>
          </a:p>
          <a:p>
            <a:pPr marL="374650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marL="374650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8900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ОБЯЗАТЕЛЬСТВА ПОЛУЧАТЕЛЯ</a:t>
            </a:r>
          </a:p>
        </p:txBody>
      </p:sp>
      <p:sp>
        <p:nvSpPr>
          <p:cNvPr id="2" name="TextBox 3"/>
          <p:cNvSpPr txBox="1"/>
          <p:nvPr/>
        </p:nvSpPr>
        <p:spPr bwMode="auto">
          <a:xfrm>
            <a:off x="593090" y="1556792"/>
            <a:ext cx="2406566" cy="4752528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noAutofit/>
          </a:bodyPr>
          <a:lstStyle/>
          <a:p>
            <a:pPr marL="342900" indent="-201930">
              <a:buFontTx/>
              <a:buChar char="-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существление деятельности в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течение 3-х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лет с момента получения субсидии</a:t>
            </a:r>
          </a:p>
          <a:p>
            <a:pPr marL="140970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201930">
              <a:buFontTx/>
              <a:buChar char="-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увеличение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выручки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менее чем на 4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  <a:p>
            <a:pPr marL="140970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201930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сохранение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ССЧ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уровне не менее 90%  </a:t>
            </a:r>
          </a:p>
          <a:p>
            <a:pPr marL="342900" indent="-201930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797" y="1025209"/>
            <a:ext cx="3024337" cy="581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3200" b="1" cap="all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Осталось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359696" y="1556792"/>
            <a:ext cx="8568952" cy="4752528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noAutofit/>
          </a:bodyPr>
          <a:lstStyle/>
          <a:p>
            <a:r>
              <a:rPr lang="ru-RU" sz="2000" b="1" dirty="0" smtClean="0">
                <a:solidFill>
                  <a:srgbClr val="F04247"/>
                </a:solidFill>
              </a:rPr>
              <a:t>Увеличение </a:t>
            </a:r>
            <a:r>
              <a:rPr lang="ru-RU" sz="2000" b="1" dirty="0">
                <a:solidFill>
                  <a:srgbClr val="F04247"/>
                </a:solidFill>
              </a:rPr>
              <a:t>роста доходов на 1 работника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**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i="1" dirty="0">
                <a:solidFill>
                  <a:srgbClr val="243D99"/>
                </a:solidFill>
              </a:rPr>
              <a:t>Не менее 4% </a:t>
            </a:r>
            <a:r>
              <a:rPr lang="ru-RU" sz="2000" b="1" i="1" dirty="0" smtClean="0">
                <a:solidFill>
                  <a:srgbClr val="243D99"/>
                </a:solidFill>
              </a:rPr>
              <a:t>с учетом фактического индекса </a:t>
            </a:r>
            <a:r>
              <a:rPr lang="ru-RU" sz="2000" b="1" i="1" dirty="0">
                <a:solidFill>
                  <a:srgbClr val="243D99"/>
                </a:solidFill>
              </a:rPr>
              <a:t>потребительских </a:t>
            </a:r>
            <a:r>
              <a:rPr lang="ru-RU" sz="2000" b="1" i="1" dirty="0" smtClean="0">
                <a:solidFill>
                  <a:srgbClr val="243D99"/>
                </a:solidFill>
              </a:rPr>
              <a:t>цен за текущий год – год получения субсидии </a:t>
            </a:r>
            <a:endParaRPr lang="ru-RU" sz="2000" b="1" i="1" dirty="0">
              <a:solidFill>
                <a:srgbClr val="243D99"/>
              </a:solidFill>
            </a:endParaRPr>
          </a:p>
          <a:p>
            <a:r>
              <a:rPr lang="ru-RU" sz="1800" b="1" i="1" dirty="0"/>
              <a:t>Расчет: </a:t>
            </a: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по налоговой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(УСН, книга доходов при ПСН)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число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КНД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1151006 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 = строка 010 + строка 020</a:t>
            </a:r>
          </a:p>
          <a:p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КНД 1152017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Раздел 2.1.1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113 или  Раздел 2.2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строка 213</a:t>
            </a:r>
          </a:p>
          <a:p>
            <a:r>
              <a:rPr 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патенту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рассчитывается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книге учёта доходов и расходов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i="1" dirty="0" smtClean="0">
                <a:solidFill>
                  <a:srgbClr val="F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</a:t>
            </a:r>
            <a:r>
              <a:rPr lang="ru-RU" altLang="en-US" sz="1800" i="1" dirty="0" smtClean="0">
                <a:solidFill>
                  <a:srgbClr val="F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Число работников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количество физлиц, с выплат и иных вознаграждений которым исчислены страховые взносы за IV квартал отчетного года: строка 020 «Всего с начала расчетного периода» подраздела 1.1 раздела 1 Формы расчетов по страховым взносам (форма КНД 1151111)</a:t>
            </a:r>
            <a:endParaRPr lang="ru-RU" sz="1800" dirty="0">
              <a:solidFill>
                <a:srgbClr val="243D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i="1" dirty="0" smtClean="0">
                <a:solidFill>
                  <a:srgbClr val="F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</a:t>
            </a:r>
            <a:r>
              <a:rPr lang="ru-RU" altLang="en-US" sz="1800" i="1" dirty="0" smtClean="0">
                <a:solidFill>
                  <a:srgbClr val="FA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Индекс потребительских цен: 2025-2026 год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107,58</a:t>
            </a:r>
            <a:endParaRPr lang="ru-RU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2023-2024 год – </a:t>
            </a: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107,25</a:t>
            </a:r>
            <a:endParaRPr lang="ru-RU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2024-2025 год –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109,42</a:t>
            </a:r>
          </a:p>
          <a:p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638699" y="1025209"/>
            <a:ext cx="2880811" cy="6115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3200" b="1" cap="all" dirty="0" smtClean="0">
                <a:solidFill>
                  <a:srgbClr val="F04247"/>
                </a:solidFill>
                <a:latin typeface="+mn-lt"/>
              </a:rPr>
              <a:t>Добавили</a:t>
            </a:r>
          </a:p>
          <a:p>
            <a:endParaRPr lang="ru-RU" sz="3200" b="1" cap="all" dirty="0" smtClean="0">
              <a:solidFill>
                <a:srgbClr val="F04247"/>
              </a:solidFill>
              <a:latin typeface="+mn-lt"/>
            </a:endParaRPr>
          </a:p>
          <a:p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7408" y="6453336"/>
            <a:ext cx="9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** - кроме субсидии для социальных предприятий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8900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КРИТЕРИИ ОЦЕНКИ ЗАЯВОК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368" y="1146519"/>
            <a:ext cx="5760640" cy="1631216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243D99"/>
                </a:solidFill>
                <a:latin typeface="+mn-lt"/>
              </a:rPr>
              <a:t>Темп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роста дохода на одного работника в отчетном периоде 4%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+ индекс потребительских цен –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>
                <a:solidFill>
                  <a:srgbClr val="F04247"/>
                </a:solidFill>
                <a:latin typeface="+mn-lt"/>
              </a:rPr>
              <a:t>100 баллов</a:t>
            </a:r>
            <a:br>
              <a:rPr lang="ru-RU" sz="2000" dirty="0">
                <a:solidFill>
                  <a:srgbClr val="F04247"/>
                </a:solidFill>
                <a:latin typeface="+mn-lt"/>
              </a:rPr>
            </a:br>
            <a:r>
              <a:rPr lang="ru-RU" sz="2000" dirty="0">
                <a:solidFill>
                  <a:srgbClr val="F04247"/>
                </a:solidFill>
                <a:latin typeface="+mn-lt"/>
              </a:rPr>
              <a:t>В</a:t>
            </a:r>
            <a:r>
              <a:rPr lang="ru-RU" dirty="0">
                <a:solidFill>
                  <a:srgbClr val="F04247"/>
                </a:solidFill>
              </a:rPr>
              <a:t>ес - 20</a:t>
            </a:r>
            <a:r>
              <a:rPr lang="ru-RU" dirty="0" smtClean="0">
                <a:solidFill>
                  <a:srgbClr val="F04247"/>
                </a:solidFill>
              </a:rPr>
              <a:t>%</a:t>
            </a:r>
            <a:endParaRPr lang="ru-RU" sz="1000" dirty="0">
              <a:solidFill>
                <a:srgbClr val="F04247"/>
              </a:solidFill>
            </a:endParaRPr>
          </a:p>
          <a:p>
            <a:pPr algn="ctr"/>
            <a:r>
              <a:rPr lang="ru-RU" sz="1000" b="1" i="1" dirty="0" smtClean="0">
                <a:solidFill>
                  <a:srgbClr val="F04247"/>
                </a:solidFill>
              </a:rPr>
              <a:t>* Не имеющих наемных работников, показатель рассчитывается по темпу роста  доходов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6526295" y="1146518"/>
            <a:ext cx="5260975" cy="1562401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noAutofit/>
          </a:bodyPr>
          <a:lstStyle/>
          <a:p>
            <a:pPr indent="0" algn="ctr"/>
            <a:r>
              <a:rPr lang="ru-RU" sz="2000" b="1" dirty="0">
                <a:solidFill>
                  <a:srgbClr val="F04247"/>
                </a:solidFill>
                <a:latin typeface="+mn-lt"/>
              </a:rPr>
              <a:t>2.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План темпа роста 4% + план индекса потребительских цен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– </a:t>
            </a:r>
            <a:r>
              <a:rPr lang="ru-RU" sz="2000" dirty="0">
                <a:solidFill>
                  <a:srgbClr val="F04247"/>
                </a:solidFill>
                <a:latin typeface="+mn-lt"/>
              </a:rPr>
              <a:t>100 баллов</a:t>
            </a:r>
            <a:br>
              <a:rPr lang="ru-RU" sz="2000" dirty="0">
                <a:solidFill>
                  <a:srgbClr val="F04247"/>
                </a:solidFill>
                <a:latin typeface="+mn-lt"/>
              </a:rPr>
            </a:br>
            <a:r>
              <a:rPr lang="ru-RU" sz="2000" dirty="0">
                <a:solidFill>
                  <a:srgbClr val="F04247"/>
                </a:solidFill>
                <a:latin typeface="+mn-lt"/>
              </a:rPr>
              <a:t>Вес - 35% </a:t>
            </a:r>
            <a:endParaRPr lang="ru-RU" sz="2000" dirty="0" smtClean="0">
              <a:solidFill>
                <a:srgbClr val="F04247"/>
              </a:solidFill>
              <a:latin typeface="+mn-lt"/>
            </a:endParaRPr>
          </a:p>
          <a:p>
            <a:pPr lvl="0" algn="ctr"/>
            <a:endParaRPr lang="ru-RU" sz="1000" b="1" i="1" dirty="0" smtClean="0">
              <a:solidFill>
                <a:srgbClr val="F04247"/>
              </a:solidFill>
            </a:endParaRPr>
          </a:p>
          <a:p>
            <a:pPr lvl="0" algn="ctr"/>
            <a:r>
              <a:rPr lang="ru-RU" sz="1000" b="1" i="1" dirty="0" smtClean="0">
                <a:solidFill>
                  <a:srgbClr val="F04247"/>
                </a:solidFill>
              </a:rPr>
              <a:t>* </a:t>
            </a:r>
            <a:r>
              <a:rPr lang="ru-RU" sz="1000" b="1" i="1" dirty="0">
                <a:solidFill>
                  <a:srgbClr val="F04247"/>
                </a:solidFill>
              </a:rPr>
              <a:t>Не имеющих наемных работников, показатель рассчитывается по темпу роста  доходов</a:t>
            </a:r>
          </a:p>
          <a:p>
            <a:pPr indent="0" algn="ctr"/>
            <a:endParaRPr lang="ru-RU" sz="2000" dirty="0">
              <a:solidFill>
                <a:srgbClr val="F04247"/>
              </a:solidFill>
              <a:latin typeface="+mn-lt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07368" y="2961005"/>
            <a:ext cx="5760640" cy="1322070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04247"/>
                </a:solidFill>
                <a:latin typeface="+mn-lt"/>
              </a:rPr>
              <a:t>3.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Сумма баллов</a:t>
            </a:r>
          </a:p>
          <a:p>
            <a:pPr algn="ctr"/>
            <a:r>
              <a:rPr lang="ru-RU" sz="2000" b="1" dirty="0">
                <a:solidFill>
                  <a:srgbClr val="243D99"/>
                </a:solidFill>
                <a:latin typeface="+mn-lt"/>
              </a:rPr>
              <a:t>по ЭКГ-рейтингу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(</a:t>
            </a:r>
            <a:r>
              <a:rPr lang="ru-RU" sz="2000" u="sng" dirty="0" err="1">
                <a:solidFill>
                  <a:srgbClr val="243D99"/>
                </a:solidFill>
                <a:latin typeface="+mn-lt"/>
              </a:rPr>
              <a:t>экг-рейтинг.рф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)</a:t>
            </a:r>
          </a:p>
          <a:p>
            <a:pPr algn="ctr"/>
            <a:r>
              <a:rPr lang="ru-RU" sz="2000" b="1" dirty="0">
                <a:solidFill>
                  <a:srgbClr val="243D99"/>
                </a:solidFill>
                <a:latin typeface="+mn-lt"/>
              </a:rPr>
              <a:t>и КПД-рейтингу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(</a:t>
            </a:r>
            <a:r>
              <a:rPr lang="ru-RU" sz="2000" u="sng" dirty="0">
                <a:solidFill>
                  <a:srgbClr val="243D99"/>
                </a:solidFill>
                <a:latin typeface="+mn-lt"/>
              </a:rPr>
              <a:t>кпд-</a:t>
            </a:r>
            <a:r>
              <a:rPr lang="ru-RU" sz="2000" u="sng" dirty="0" err="1">
                <a:solidFill>
                  <a:srgbClr val="243D99"/>
                </a:solidFill>
                <a:latin typeface="+mn-lt"/>
              </a:rPr>
              <a:t>рейтинг.рф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)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F04247"/>
                </a:solidFill>
                <a:latin typeface="+mn-lt"/>
              </a:rPr>
              <a:t>Вес - 20%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483862" y="2942962"/>
            <a:ext cx="5261011" cy="1938020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04247"/>
                </a:solidFill>
                <a:latin typeface="+mn-lt"/>
              </a:rPr>
              <a:t>4.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Среднемесячные выплаты работникам</a:t>
            </a:r>
            <a:r>
              <a:rPr lang="en-US" sz="2000" b="1" dirty="0">
                <a:solidFill>
                  <a:srgbClr val="243D99"/>
                </a:solidFill>
                <a:latin typeface="+mn-lt"/>
              </a:rPr>
              <a:t>: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243D99"/>
                </a:solidFill>
                <a:latin typeface="+mn-lt"/>
              </a:rPr>
            </a:br>
            <a:r>
              <a:rPr lang="en-US" sz="2000" dirty="0">
                <a:solidFill>
                  <a:srgbClr val="243D99"/>
                </a:solidFill>
                <a:latin typeface="+mn-lt"/>
              </a:rPr>
              <a:t>&lt; 2 </a:t>
            </a:r>
            <a:r>
              <a:rPr lang="ru-RU" sz="2000" dirty="0">
                <a:solidFill>
                  <a:srgbClr val="243D99"/>
                </a:solidFill>
                <a:latin typeface="+mn-lt"/>
              </a:rPr>
              <a:t>МРОТ – 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2 МРОТ – 50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3 МРОТ – 75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243D99"/>
                </a:solidFill>
                <a:latin typeface="+mn-lt"/>
              </a:rPr>
              <a:t>от 4 МРОТ – 100 баллов</a:t>
            </a:r>
            <a:br>
              <a:rPr lang="ru-RU" sz="2000" dirty="0">
                <a:solidFill>
                  <a:srgbClr val="243D99"/>
                </a:solidFill>
                <a:latin typeface="+mn-lt"/>
              </a:rPr>
            </a:br>
            <a:r>
              <a:rPr lang="ru-RU" sz="2000" dirty="0">
                <a:solidFill>
                  <a:srgbClr val="F04247"/>
                </a:solidFill>
                <a:latin typeface="+mn-lt"/>
              </a:rPr>
              <a:t>Вес - 15%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05104" y="4454843"/>
            <a:ext cx="5760640" cy="1938020"/>
          </a:xfrm>
          <a:prstGeom prst="rect">
            <a:avLst/>
          </a:prstGeom>
          <a:solidFill>
            <a:srgbClr val="9BDCF3"/>
          </a:solidFill>
          <a:ln>
            <a:solidFill>
              <a:srgbClr val="9BDCF3"/>
            </a:solidFill>
          </a:ln>
        </p:spPr>
        <p:txBody>
          <a:bodyPr wrap="square" rtlCol="0">
            <a:spAutoFit/>
          </a:bodyPr>
          <a:lstStyle/>
          <a:p>
            <a:pPr marL="0" indent="13970" algn="ctr"/>
            <a:r>
              <a:rPr lang="ru-RU" sz="2000" b="1" dirty="0">
                <a:solidFill>
                  <a:srgbClr val="F04247"/>
                </a:solidFill>
                <a:latin typeface="+mn-lt"/>
              </a:rPr>
              <a:t>5.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Нахождение в одном из реестров</a:t>
            </a:r>
            <a:r>
              <a:rPr lang="en-US" sz="2000" b="1" dirty="0">
                <a:solidFill>
                  <a:srgbClr val="243D99"/>
                </a:solidFill>
                <a:latin typeface="+mn-lt"/>
              </a:rPr>
              <a:t>: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pPr marL="0" indent="1397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 реестр продукции российского производства</a:t>
            </a:r>
          </a:p>
          <a:p>
            <a:pPr marL="0" indent="1397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 реестр малых технологических компаний</a:t>
            </a:r>
          </a:p>
          <a:p>
            <a:pPr marL="0" indent="1397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 реестр социальных предприятий</a:t>
            </a:r>
          </a:p>
          <a:p>
            <a:pPr marL="0" indent="13970" algn="ctr">
              <a:buFontTx/>
              <a:buChar char="-"/>
            </a:pPr>
            <a:r>
              <a:rPr lang="ru-RU" sz="2000" dirty="0">
                <a:solidFill>
                  <a:srgbClr val="243D99"/>
                </a:solidFill>
                <a:latin typeface="+mn-lt"/>
              </a:rPr>
              <a:t> реестр креативных индустрий</a:t>
            </a:r>
          </a:p>
          <a:p>
            <a:pPr algn="ctr"/>
            <a:r>
              <a:rPr lang="ru-RU" sz="2000" dirty="0">
                <a:solidFill>
                  <a:srgbClr val="F04247"/>
                </a:solidFill>
                <a:latin typeface="+mn-lt"/>
              </a:rPr>
              <a:t>50 баллов 	Вес - 10%  </a:t>
            </a:r>
            <a:r>
              <a:rPr lang="ru-RU" sz="2000" dirty="0">
                <a:solidFill>
                  <a:srgbClr val="FA0000"/>
                </a:solidFill>
                <a:latin typeface="+mn-lt"/>
              </a:rPr>
              <a:t> 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6483862" y="5172174"/>
            <a:ext cx="5238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>
                <a:solidFill>
                  <a:srgbClr val="00B0F0"/>
                </a:solidFill>
                <a:latin typeface="+mn-lt"/>
              </a:rPr>
              <a:t>Понижающих коэффициентов НЕТ!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8900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СВЕДЕНИЯ О РЕЗУЛЬТАТАХ </a:t>
            </a:r>
            <a:r>
              <a:rPr lang="ru-RU" sz="4000" b="1" dirty="0" smtClean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ДЕЯТЕЛЬНОСТИ</a:t>
            </a:r>
            <a:br>
              <a:rPr lang="ru-RU" sz="4000" b="1" dirty="0" smtClean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</a:br>
            <a:r>
              <a:rPr lang="ru-RU" sz="3600" b="1" i="1" dirty="0" smtClean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пример расчета по </a:t>
            </a:r>
            <a:r>
              <a:rPr lang="ru-RU" sz="3600" b="1" i="1" dirty="0" err="1" smtClean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испонению</a:t>
            </a:r>
            <a:r>
              <a:rPr lang="ru-RU" sz="3600" b="1" i="1" dirty="0" smtClean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обязательств</a:t>
            </a:r>
            <a:endParaRPr lang="ru-RU" sz="3600" b="1" i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0736497"/>
              </p:ext>
            </p:extLst>
          </p:nvPr>
        </p:nvGraphicFramePr>
        <p:xfrm>
          <a:off x="615084" y="1412776"/>
          <a:ext cx="11228070" cy="4538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645"/>
                <a:gridCol w="4731239"/>
                <a:gridCol w="1406036"/>
                <a:gridCol w="1448435"/>
                <a:gridCol w="1682033"/>
                <a:gridCol w="1498682"/>
              </a:tblGrid>
              <a:tr h="106680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увеличиваемого показателя</a:t>
                      </a: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ru-RU" altLang="en-US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Единицы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значений</a:t>
                      </a:r>
                    </a:p>
                    <a:p>
                      <a:pPr algn="ctr">
                        <a:buNone/>
                      </a:pPr>
                      <a:r>
                        <a:rPr lang="ru-RU" altLang="en-US" sz="500">
                          <a:effectLst/>
                        </a:rPr>
                        <a:t> </a:t>
                      </a:r>
                      <a:endParaRPr lang="ru-RU" sz="500">
                        <a:effectLst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За год,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</a:p>
                    <a:p>
                      <a:pPr algn="ctr">
                        <a:buNone/>
                      </a:pPr>
                      <a:r>
                        <a:rPr lang="ru-RU" altLang="en-US" sz="1400" b="1" dirty="0">
                          <a:solidFill>
                            <a:srgbClr val="243D99"/>
                          </a:solidFill>
                          <a:effectLst/>
                        </a:rPr>
                        <a:t>2024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За </a:t>
                      </a:r>
                      <a:r>
                        <a:rPr lang="ru-RU" sz="1400" b="0" u="sng" dirty="0">
                          <a:solidFill>
                            <a:srgbClr val="243D99"/>
                          </a:solidFill>
                          <a:effectLst/>
                        </a:rPr>
                        <a:t>отчетный год </a:t>
                      </a: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(год,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году подачи заявки)</a:t>
                      </a:r>
                    </a:p>
                    <a:p>
                      <a:pPr algn="ctr">
                        <a:buNone/>
                      </a:pPr>
                      <a:r>
                        <a:rPr lang="ru-RU" altLang="en-US" sz="1400" b="1" dirty="0">
                          <a:solidFill>
                            <a:srgbClr val="243D99"/>
                          </a:solidFill>
                          <a:effectLst/>
                        </a:rPr>
                        <a:t>2025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В году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предоставления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0" dirty="0">
                          <a:solidFill>
                            <a:srgbClr val="243D99"/>
                          </a:solidFill>
                          <a:effectLst/>
                        </a:rPr>
                        <a:t>субсидии (план)</a:t>
                      </a:r>
                    </a:p>
                    <a:p>
                      <a:pPr algn="ctr">
                        <a:buNone/>
                      </a:pPr>
                      <a:r>
                        <a:rPr lang="ru-RU" altLang="en-US" sz="1400" b="1" dirty="0">
                          <a:solidFill>
                            <a:srgbClr val="243D99"/>
                          </a:solidFill>
                          <a:effectLst/>
                        </a:rPr>
                        <a:t>2026</a:t>
                      </a:r>
                      <a:endParaRPr lang="ru-RU" sz="1400" b="1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</a:tr>
              <a:tr h="3738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10 000 000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</a:rPr>
                        <a:t>11 000 000</a:t>
                      </a: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8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</a:rPr>
                        <a:t>25 000 000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tx2"/>
                          </a:solidFill>
                          <a:effectLst/>
                        </a:rPr>
                        <a:t>11 000 000 +</a:t>
                      </a:r>
                      <a:r>
                        <a:rPr lang="ru-RU" sz="80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2"/>
                          </a:solidFill>
                          <a:effectLst/>
                        </a:rPr>
                        <a:t>4%=11 </a:t>
                      </a:r>
                      <a:r>
                        <a:rPr lang="ru-RU" sz="800" smtClean="0">
                          <a:solidFill>
                            <a:schemeClr val="tx2"/>
                          </a:solidFill>
                          <a:effectLst/>
                        </a:rPr>
                        <a:t>440 000</a:t>
                      </a:r>
                      <a:endParaRPr lang="ru-RU" sz="800" dirty="0" smtClean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</a:tr>
              <a:tr h="276860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2.1.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Доход в соответствии с налоговой декларацией (Д)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 smtClean="0">
                          <a:effectLst/>
                        </a:rPr>
                        <a:t>10 000 000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</a:rPr>
                        <a:t>11 000  000</a:t>
                      </a:r>
                    </a:p>
                    <a:p>
                      <a:pPr algn="ctr">
                        <a:buNone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</a:rPr>
                        <a:t>25 000 000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</a:rPr>
                        <a:t>11 440 000</a:t>
                      </a:r>
                    </a:p>
                    <a:p>
                      <a:pPr algn="ctr">
                        <a:buNone/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</a:tr>
              <a:tr h="49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2.2.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Доход в соответствии с налоговой декларацией</a:t>
                      </a:r>
                    </a:p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с учетом ИПЦ (Д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)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Х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</a:rPr>
                        <a:t>11 000  000/109,42*100=</a:t>
                      </a:r>
                    </a:p>
                    <a:p>
                      <a:pPr algn="ctr">
                        <a:buNone/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</a:rPr>
                        <a:t>10 053 006,76</a:t>
                      </a:r>
                    </a:p>
                    <a:p>
                      <a:pPr algn="ctr">
                        <a:buNone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</a:rPr>
                        <a:t>25 000 000/109,42*100=22 847 742,65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</a:rPr>
                        <a:t>11 440 000/107,58*100=10633946,83</a:t>
                      </a:r>
                    </a:p>
                    <a:p>
                      <a:pPr algn="ctr">
                        <a:buNone/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</a:tr>
              <a:tr h="49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2.3.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 Число работников субъекта малого и среднего предпринимательства за отчетный период (ЧР)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</a:t>
                      </a: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 smtClean="0">
                          <a:effectLst/>
                        </a:rPr>
                        <a:t>4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 smtClean="0">
                          <a:effectLst/>
                        </a:rPr>
                        <a:t>4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</a:tr>
              <a:tr h="49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2.4.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Доход на одного работника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 на</a:t>
                      </a:r>
                    </a:p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1 работника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 smtClean="0">
                          <a:effectLst/>
                        </a:rPr>
                        <a:t>10</a:t>
                      </a:r>
                      <a:r>
                        <a:rPr lang="ru-RU" sz="800" baseline="0" dirty="0" smtClean="0">
                          <a:effectLst/>
                        </a:rPr>
                        <a:t> 00</a:t>
                      </a:r>
                      <a:r>
                        <a:rPr lang="ru-RU" sz="800" dirty="0" smtClean="0">
                          <a:effectLst/>
                        </a:rPr>
                        <a:t>0 000/4 = 2 500 000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</a:rPr>
                        <a:t> 10053006,76/4=</a:t>
                      </a:r>
                      <a:r>
                        <a:rPr lang="ru-RU" sz="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2 513 251,69</a:t>
                      </a:r>
                      <a:endParaRPr lang="ru-RU" sz="8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</a:rPr>
                        <a:t>22 847 742,65/4=5 711 935,67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</a:rPr>
                        <a:t>10633946,83/4=2658486,71</a:t>
                      </a:r>
                    </a:p>
                    <a:p>
                      <a:pPr algn="ctr">
                        <a:buNone/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</a:rPr>
                        <a:t>2.5.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Темп роста дохода на 1 работника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800" dirty="0">
                        <a:solidFill>
                          <a:srgbClr val="FF0000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</a:rPr>
                        <a:t>2 513 251,69/2 500 000*100-100=(0,53%</a:t>
                      </a:r>
                      <a:r>
                        <a:rPr lang="ru-RU" sz="8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buNone/>
                      </a:pPr>
                      <a:r>
                        <a:rPr lang="ru-RU" sz="800" dirty="0" smtClean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</a:rPr>
                        <a:t>5 711 935,67/2</a:t>
                      </a:r>
                      <a:r>
                        <a:rPr lang="ru-RU" sz="800" baseline="0" dirty="0" smtClean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</a:rPr>
                        <a:t> 50</a:t>
                      </a:r>
                      <a:r>
                        <a:rPr lang="ru-RU" sz="800" dirty="0" smtClean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</a:rPr>
                        <a:t>0 000*100-100=128%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</a:rPr>
                        <a:t>2 658486,71/(</a:t>
                      </a:r>
                      <a:r>
                        <a:rPr lang="ru-RU" sz="800" u="sng" dirty="0" smtClean="0">
                          <a:solidFill>
                            <a:srgbClr val="FF0000"/>
                          </a:solidFill>
                          <a:effectLst/>
                        </a:rPr>
                        <a:t>11000000/4</a:t>
                      </a: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</a:rPr>
                        <a:t>)*100-100=-3,33%</a:t>
                      </a:r>
                    </a:p>
                    <a:p>
                      <a:pPr algn="ctr">
                        <a:buNone/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buNone/>
                      </a:pP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</a:t>
                      </a: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</a:tr>
              <a:tr h="4902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среднемесячных выплат и иных вознаграждений работникам, начисленных за отчетный финансовый год </a:t>
                      </a:r>
                      <a:r>
                        <a:rPr lang="ru-RU" sz="1400" baseline="30000" dirty="0">
                          <a:solidFill>
                            <a:srgbClr val="243D99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800" baseline="0" dirty="0" smtClean="0">
                          <a:effectLst/>
                        </a:rPr>
                        <a:t>4 000 000/12/3=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111 111,12</a:t>
                      </a: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4 000 </a:t>
                      </a: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000/12/4=</a:t>
                      </a: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83 333,34</a:t>
                      </a:r>
                      <a:endParaRPr kumimoji="0" lang="ru-RU" sz="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effectLst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4 000 000/12/4= 83 333,34</a:t>
                      </a:r>
                      <a:endParaRPr kumimoji="0" lang="ru-RU" sz="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19374" marR="19374" marT="31873" marB="31873" anchor="ctr">
                    <a:solidFill>
                      <a:srgbClr val="D1E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5919941"/>
              </p:ext>
            </p:extLst>
          </p:nvPr>
        </p:nvGraphicFramePr>
        <p:xfrm>
          <a:off x="767080" y="1052830"/>
          <a:ext cx="10513695" cy="5088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3695"/>
              </a:tblGrid>
              <a:tr h="5088890">
                <a:tc>
                  <a:txBody>
                    <a:bodyPr/>
                    <a:lstStyle/>
                    <a:p>
                      <a:pPr indent="445135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1. 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Доход за отчетный период (Д)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- </a:t>
                      </a:r>
                      <a:r>
                        <a:rPr lang="ru-RU" sz="1400" dirty="0" smtClean="0">
                          <a:solidFill>
                            <a:srgbClr val="243D99"/>
                          </a:solidFill>
                          <a:effectLst/>
                        </a:rPr>
                        <a:t>сумма доходов субъекта малого и среднего предпринимательства, полученных от осуществления предпринимательской деятельности, по данным налоговой отчетности за отчетный календарный год. При совмещении разных систем налогообложения объем доходов определяется по совокупности данных о полученном доходе в соответствии с применяемыми участником отбора системами налогообложения. Индивидуальные предприниматели, применяющие патентную систему налогообложения, определяют доход на основании строки "Итого доходов" книги учета доходов за год, предшествующий году предоставления субсидии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45135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2. 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Доход (Д</a:t>
                      </a:r>
                      <a:r>
                        <a:rPr lang="ru-RU" sz="2000" baseline="-25000" dirty="0">
                          <a:solidFill>
                            <a:srgbClr val="243D99"/>
                          </a:solidFill>
                          <a:effectLst/>
                        </a:rPr>
                        <a:t>ИПЦ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243D99"/>
                          </a:solidFill>
                          <a:effectLst/>
                        </a:rPr>
                        <a:t>с учетом индекса потребительских цен (ИПЦ) рассчитывается за соответствующий отчетный период в следующем порядке: ДИПЦ = Д / ИПЦ *100,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где</a:t>
                      </a:r>
                    </a:p>
                    <a:p>
                      <a:pPr indent="45720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ИПЦ - </a:t>
                      </a:r>
                      <a:r>
                        <a:rPr lang="ru-RU" sz="1400" dirty="0" smtClean="0">
                          <a:solidFill>
                            <a:srgbClr val="243D99"/>
                          </a:solidFill>
                          <a:effectLst/>
                        </a:rPr>
                        <a:t>индекс потребительских цен на товары и услуги за период с начала года к соответствующему периоду предыдущего года, в процентах. Компонент ИПЦ разрабатывается Федеральной службой государственной статистики в соответствии с Федеральным планом статистических работ и публикуется в информационно-телекоммуникационной сети "Интернет" на официальном сайте Службы в разделе "Статистика/Официальная статистика/Цены, инфляция/Потребительские цены/Индексы потребительских цен на товары и услуги/WEB (ЕМИСС)/Показатели/Индексы потребительских цен на товары и услуги (Виды показателя - "Период с начала года к соответствующему периоду предыдущего года"; Виды товаров и услуг - "Все товары и услуги")"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57200" algn="just">
                        <a:buNone/>
                      </a:pPr>
                      <a:r>
                        <a:rPr lang="ru-RU" sz="1400" dirty="0" smtClean="0">
                          <a:solidFill>
                            <a:srgbClr val="243D99"/>
                          </a:solidFill>
                          <a:effectLst/>
                        </a:rPr>
                        <a:t>3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. 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Число работников (ЧР)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243D99"/>
                          </a:solidFill>
                          <a:effectLst/>
                        </a:rPr>
                        <a:t>субъекта малого и среднего предпринимательства за отчетный период - количество физических лиц, с выплат и иных вознаграждений которым исчислены страховые взносы в соответствии с применяемым тарифом страховых взносов за IV квартал отчетного года. Определяется на основании значения  строки 020 «Количество физических лиц, с выплат которым исчислены  страховые  взносы, всего (чел.) в столбце «Всего с начала расчетного периода» подраздела 1.1 раздела 1 Формы расчетов по страховым взносам (Форма по КНД 1151111)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457200" algn="just">
                        <a:buNone/>
                      </a:pPr>
                      <a:r>
                        <a:rPr lang="ru-RU" sz="1400" dirty="0" smtClean="0">
                          <a:solidFill>
                            <a:srgbClr val="243D99"/>
                          </a:solidFill>
                          <a:effectLst/>
                        </a:rPr>
                        <a:t>4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. 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Доход на 1 работника (P)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 рассчитывается по формуле: </a:t>
                      </a:r>
                      <a:r>
                        <a:rPr lang="ru-RU" sz="1400" dirty="0" smtClean="0">
                          <a:solidFill>
                            <a:srgbClr val="243D99"/>
                          </a:solidFill>
                          <a:effectLst/>
                        </a:rPr>
                        <a:t>Р= ДИПЦ /ЧР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  <a:latin typeface="Calibri" panose="020F0502020204030204" charset="0"/>
                        <a:ea typeface="Times New Roman" panose="02020603050405020304" pitchFamily="18" charset="0"/>
                      </a:endParaRPr>
                    </a:p>
                  </a:txBody>
                  <a:tcPr marL="34207" marR="34207" marT="56275" marB="56275">
                    <a:solidFill>
                      <a:srgbClr val="D1EB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0"/>
          <p:cNvSpPr>
            <a:spLocks noGrp="1"/>
          </p:cNvSpPr>
          <p:nvPr/>
        </p:nvSpPr>
        <p:spPr bwMode="auto">
          <a:xfrm>
            <a:off x="0" y="188595"/>
            <a:ext cx="12192000" cy="889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2pPr>
            <a:lvl3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3pPr>
            <a:lvl4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4pPr>
            <a:lvl5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5pPr>
            <a:lvl6pPr marL="25146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6pPr>
            <a:lvl7pPr marL="29718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7pPr>
            <a:lvl8pPr marL="34290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8pPr>
            <a:lvl9pPr marL="38862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9pPr>
          </a:lstStyle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справочная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/>
          </p:cNvSpPr>
          <p:nvPr/>
        </p:nvSpPr>
        <p:spPr bwMode="auto">
          <a:xfrm>
            <a:off x="0" y="188595"/>
            <a:ext cx="12192000" cy="889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2pPr>
            <a:lvl3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3pPr>
            <a:lvl4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4pPr>
            <a:lvl5pPr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5pPr>
            <a:lvl6pPr marL="25146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6pPr>
            <a:lvl7pPr marL="29718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7pPr>
            <a:lvl8pPr marL="34290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8pPr>
            <a:lvl9pPr marL="3886200" indent="-228600" algn="l">
              <a:lnSpc>
                <a:spcPct val="8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Calibri" panose="020F0502020204030204"/>
                <a:ea typeface="Microsoft YaHei" panose="020B0503020204020204" charset="-122"/>
              </a:defRPr>
            </a:lvl9pPr>
          </a:lstStyle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справочная информация</a:t>
            </a:r>
          </a:p>
        </p:txBody>
      </p:sp>
      <p:graphicFrame>
        <p:nvGraphicFramePr>
          <p:cNvPr id="5" name="Таблица 2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911225" y="1125220"/>
          <a:ext cx="10513695" cy="450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3695"/>
              </a:tblGrid>
              <a:tr h="4508500">
                <a:tc>
                  <a:txBody>
                    <a:bodyPr/>
                    <a:lstStyle/>
                    <a:p>
                      <a:pPr indent="429895"/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5. 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Темп роста дохода на 1 работника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»</a:t>
                      </a: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(ТРД)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рассчитывается по формуле: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90043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ТРД=Р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о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/ </a:t>
                      </a: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Р</a:t>
                      </a:r>
                      <a:r>
                        <a:rPr lang="ru-RU" sz="1400" baseline="-25000" dirty="0" err="1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п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, где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900430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Р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о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– Доход на 1 работника за отчетный период;</a:t>
                      </a: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900430" algn="just">
                        <a:buNone/>
                      </a:pPr>
                      <a:r>
                        <a:rPr lang="ru-RU" sz="1400" dirty="0" err="1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Р</a:t>
                      </a:r>
                      <a:r>
                        <a:rPr lang="ru-RU" sz="1400" baseline="-25000" dirty="0" err="1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п</a:t>
                      </a:r>
                      <a:r>
                        <a:rPr lang="ru-RU" sz="1400" baseline="-250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 – Доход на 1 работника за период, предшествующий отчетному периоду.</a:t>
                      </a:r>
                    </a:p>
                    <a:p>
                      <a:pPr indent="900430" algn="just">
                        <a:buNone/>
                      </a:pP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  <a:p>
                      <a:pPr indent="438785" algn="just">
                        <a:buNone/>
                      </a:pPr>
                      <a:r>
                        <a:rPr lang="ru-RU" sz="1400" dirty="0">
                          <a:solidFill>
                            <a:srgbClr val="243D99"/>
                          </a:solidFill>
                          <a:effectLst/>
                          <a:sym typeface="+mn-ea"/>
                        </a:rPr>
                        <a:t>6. 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Среднесписочная численность работников (ССЧ)</a:t>
                      </a: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определяется на основании сведений по ССЧ в годовом отчете по форме ЕФС-1.</a:t>
                      </a:r>
                    </a:p>
                    <a:p>
                      <a:pPr indent="438785" algn="just">
                        <a:buNone/>
                      </a:pPr>
                      <a:endParaRPr lang="ru-RU" sz="1400" b="1" dirty="0">
                        <a:solidFill>
                          <a:srgbClr val="243D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438785" algn="just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Величина среднемесячных выплат и иных вознаграждений работникам (ЗП)</a:t>
                      </a: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начисленных за отчетный финансовый год определяется на основании значений суммы выплат и иных вознаграждений, начисленных в пользу физических лиц (работников), и ССЧ согласно отчету по форме ЕФС-1 по формуле:</a:t>
                      </a:r>
                    </a:p>
                    <a:p>
                      <a:pPr indent="179705" algn="just">
                        <a:buNone/>
                      </a:pPr>
                      <a:r>
                        <a:rPr lang="ru-RU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 = ОВ / 12 / ССЧ, </a:t>
                      </a:r>
                      <a:r>
                        <a:rPr lang="en-US" altLang="en-US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где:</a:t>
                      </a:r>
                    </a:p>
                    <a:p>
                      <a:pPr indent="179705" algn="just">
                        <a:buNone/>
                      </a:pPr>
                      <a:r>
                        <a:rPr lang="en-US" altLang="en-US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 - значение среднемесячных выплат и иных вознаграждений работникам;</a:t>
                      </a:r>
                    </a:p>
                    <a:p>
                      <a:pPr indent="179705" algn="just">
                        <a:buNone/>
                      </a:pPr>
                      <a:r>
                        <a:rPr lang="en-US" altLang="en-US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 - значение суммы выплат и иных вознаграждений, начисленных за отчетный финансовый год (определяется на основании значения "Базы для исчисления страховых взносов" раздела "Сведения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заболеваний") согласно годовому отчету по форме ЕФС-1;</a:t>
                      </a:r>
                    </a:p>
                    <a:p>
                      <a:pPr indent="179705" algn="just">
                        <a:buNone/>
                      </a:pPr>
                      <a:r>
                        <a:rPr lang="en-US" altLang="en-US" sz="1400" b="1" dirty="0">
                          <a:solidFill>
                            <a:srgbClr val="243D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ССЧ - значение ССЧ получателя субсидии в отчетном году согласно годовому отчету по форме ЕФС-1.</a:t>
                      </a:r>
                    </a:p>
                    <a:p>
                      <a:pPr indent="179705" algn="just">
                        <a:buNone/>
                      </a:pPr>
                      <a:endParaRPr lang="ru-RU" sz="1400" dirty="0">
                        <a:solidFill>
                          <a:srgbClr val="243D99"/>
                        </a:solidFill>
                        <a:effectLst/>
                      </a:endParaRPr>
                    </a:p>
                  </a:txBody>
                  <a:tcPr marL="34207" marR="34207" marT="56275" marB="56275">
                    <a:solidFill>
                      <a:srgbClr val="D1E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7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35" y="3838575"/>
            <a:ext cx="12191365" cy="2440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/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smtClean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msp.lenreg.ru</a:t>
            </a:r>
            <a:r>
              <a:rPr lang="ru-RU" sz="2800" b="1" cap="none" spc="0" dirty="0" smtClean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448310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89*162"/>
  <p:tag name="TABLE_ENDDRAG_RECT" val="36*99*889*1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85*400"/>
  <p:tag name="TABLE_ENDDRAG_RECT" val="37*83*885*4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27*355"/>
  <p:tag name="TABLE_ENDDRAG_RECT" val="71*88*827*355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811</Words>
  <Application>Microsoft Office PowerPoint</Application>
  <PresentationFormat>Произвольный</PresentationFormat>
  <Paragraphs>147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Тема Office</vt:lpstr>
      <vt:lpstr>Презентация PowerPoint</vt:lpstr>
      <vt:lpstr>ОБЯЗАТЕЛЬСТВА ПОЛУЧАТЕЛЯ</vt:lpstr>
      <vt:lpstr>КРИТЕРИИ ОЦЕНКИ ЗАЯВОК</vt:lpstr>
      <vt:lpstr>СВЕДЕНИЯ О РЕЗУЛЬТАТАХ ДЕЯТЕЛЬНОСТИ пример расчета по испонению обязательств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Стерхова Альбина Валентиновна</cp:lastModifiedBy>
  <cp:revision>415</cp:revision>
  <cp:lastPrinted>2026-03-23T12:03:46Z</cp:lastPrinted>
  <dcterms:created xsi:type="dcterms:W3CDTF">2022-07-23T06:53:00Z</dcterms:created>
  <dcterms:modified xsi:type="dcterms:W3CDTF">2026-03-24T16:05:18Z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AB0E4430823C4882BF02678B2AE979B4_13</vt:lpwstr>
  </property>
  <property fmtid="{D5CDD505-2E9C-101B-9397-08002B2CF9AE}" pid="7" name="KSOProductBuildVer">
    <vt:lpwstr>1033-12.2.0.23197</vt:lpwstr>
  </property>
</Properties>
</file>