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68" r:id="rId4"/>
    <p:sldId id="272" r:id="rId5"/>
    <p:sldId id="264" r:id="rId6"/>
    <p:sldId id="257" r:id="rId7"/>
    <p:sldId id="265" r:id="rId8"/>
    <p:sldId id="266" r:id="rId9"/>
    <p:sldId id="267" r:id="rId10"/>
    <p:sldId id="277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63" r:id="rId19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64"/>
    <a:srgbClr val="243D99"/>
    <a:srgbClr val="455AA8"/>
    <a:srgbClr val="3494CE"/>
    <a:srgbClr val="EE2128"/>
    <a:srgbClr val="F1575E"/>
    <a:srgbClr val="F9BDBD"/>
    <a:srgbClr val="F04247"/>
    <a:srgbClr val="9BD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08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8775" y="335617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Субсидия </a:t>
            </a:r>
            <a:r>
              <a:rPr lang="ru-RU" sz="72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«Сертификаты»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Возмещение части затрат, связанных                                                                      с получением сертификатов</a:t>
            </a:r>
            <a:r>
              <a:rPr lang="ru-RU" sz="32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 </a:t>
            </a:r>
            <a:endParaRPr lang="ru-RU" sz="3200" b="1" dirty="0">
              <a:solidFill>
                <a:srgbClr val="3494CE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3600" b="1" dirty="0">
              <a:solidFill>
                <a:srgbClr val="3494CE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3494CE"/>
                </a:solidFill>
                <a:latin typeface="Calibri" panose="020F0502020204030204"/>
                <a:ea typeface="DejaVu Sans"/>
              </a:rPr>
              <a:t>2026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1257" y="3931633"/>
            <a:ext cx="926728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455AA8"/>
                </a:solidFill>
                <a:latin typeface="+mn-lt"/>
              </a:rPr>
              <a:t>К возмещению принимаются затраты, </a:t>
            </a:r>
          </a:p>
          <a:p>
            <a:pPr algn="ctr"/>
            <a:r>
              <a:rPr lang="ru-RU" sz="28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</a:p>
          <a:p>
            <a:pPr algn="ctr"/>
            <a:r>
              <a:rPr lang="ru-RU" sz="28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28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70617" y="1249505"/>
            <a:ext cx="9531985" cy="1080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Увеличение выручки –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не менее 4%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48261" y="3710012"/>
            <a:ext cx="9531985" cy="98510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Сохранение среднесписочной численности –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90%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8261" y="4849957"/>
            <a:ext cx="9531985" cy="113157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</a:rPr>
              <a:t>Заработная плата не ниже МРОТ в Ленинградской области                              в 2026 году </a:t>
            </a:r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–</a:t>
            </a:r>
            <a:r>
              <a:rPr lang="ru-RU" alt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</a:rPr>
              <a:t>27 440 рублей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1348261" y="2474895"/>
            <a:ext cx="9531985" cy="1080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Осуществление деятельности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в течение 3 лет </a:t>
            </a:r>
          </a:p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субсидии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</a:t>
            </a: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 года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90 % от затрат,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но не более 1,0 млн рублей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2025 году по отношению к уровню 2024 года: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01118"/>
              </p:ext>
            </p:extLst>
          </p:nvPr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Единицы значений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За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предшествующий отчетному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За 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(год, предшествующий году подачи заявки)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16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рассчитывается                     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    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78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                                   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455AA8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, где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значение среднемесячной заработной платы;     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 сумма выплат  за отчетный год согласно форме ЕФС-1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17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r>
              <a:rPr lang="en-US" alt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alt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03100" cy="74041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0" y="1109647"/>
            <a:ext cx="11017224" cy="564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2026 году выделено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5 000 000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90% затрат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1 000 000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-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*прием заявок</a:t>
            </a:r>
            <a:r>
              <a:rPr lang="ru-RU" altLang="ru-RU" sz="32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 февраля – 24 февраля 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Комиссия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26 февраля 2026</a:t>
            </a:r>
            <a:r>
              <a:rPr lang="en-US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alt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 и критериям отбора (п. 2.7)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</a:t>
            </a:r>
            <a:r>
              <a:rPr lang="ru-RU" sz="2400" kern="100" dirty="0">
                <a:solidFill>
                  <a:srgbClr val="C00000"/>
                </a:solidFill>
                <a:latin typeface="Calibri" panose="020F0502020204030204"/>
                <a:cs typeface="Arial" panose="020B0604020202020204"/>
              </a:rPr>
              <a:t>Приложения 8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к Порядку «Дополнительные условия на возмещение затрат по сертификатам»)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19319" y="508480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25475" y="1499235"/>
            <a:ext cx="11222355" cy="395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допустимая</a:t>
            </a: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затраты, связанные с получением/продлением сертификатов                                                                             или деклараций о соответствии:</a:t>
            </a:r>
            <a:endParaRPr lang="ru-RU" altLang="en-US" sz="2800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30007" y="1959353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связанные с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обязательным подтверждением соответствия                 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продукции или иных объектов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79669" y="2888877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связанные с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добровольным подтверждением соответствия            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продукции или иных объектов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79669" y="3830664"/>
            <a:ext cx="9531985" cy="104226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связанные с получением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международных сертификатов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соответствия,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внедрением системы менеджмента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в соответствии с международными стандартами 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79669" y="4968081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затраты на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прохождение процедур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, связанных с подтверждением соответствия </a:t>
            </a:r>
            <a:endParaRPr lang="ru-RU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ound Diagonal Corner Rectangle 11"/>
          <p:cNvSpPr/>
          <p:nvPr/>
        </p:nvSpPr>
        <p:spPr bwMode="auto">
          <a:xfrm>
            <a:off x="1344146" y="5895351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связанные с получением/продлением </a:t>
            </a:r>
            <a:r>
              <a:rPr lang="ru-RU" sz="2400" dirty="0">
                <a:solidFill>
                  <a:srgbClr val="FF0000"/>
                </a:solidFill>
                <a:effectLst/>
                <a:latin typeface="+mn-lt"/>
                <a:ea typeface="Calibri" panose="020F0502020204030204" charset="0"/>
              </a:rPr>
              <a:t>сертификата происхождения</a:t>
            </a:r>
            <a:endParaRPr lang="ru-RU" altLang="en-US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Сертификат соответствия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Сертификат соответствия или декларация о соответствии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sz="28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должны быть действующими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 на дату подачи заявки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L="45720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Принимаются затраты, произведенные </a:t>
            </a:r>
            <a:r>
              <a:rPr lang="ru-RU" sz="28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не ранее 2025 года</a:t>
            </a: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b="1" kern="100" spc="-100" dirty="0">
                <a:solidFill>
                  <a:srgbClr val="3494CE"/>
                </a:solidFill>
                <a:latin typeface="Calibri" panose="020F0502020204030204"/>
                <a:cs typeface="Arial" panose="020B0604020202020204"/>
              </a:rPr>
              <a:t>!!! Минимальная сумма затрат для участия в отборе – </a:t>
            </a: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b="1" kern="100" spc="-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100 тысяч рублей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5710" y="1142805"/>
            <a:ext cx="9720000" cy="720000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</a:p>
        </p:txBody>
      </p:sp>
      <p:sp>
        <p:nvSpPr>
          <p:cNvPr id="16" name="Pentagon 15"/>
          <p:cNvSpPr/>
          <p:nvPr/>
        </p:nvSpPr>
        <p:spPr>
          <a:xfrm>
            <a:off x="1271464" y="3064592"/>
            <a:ext cx="9720000" cy="1327475"/>
          </a:xfrm>
          <a:prstGeom prst="homePlate">
            <a:avLst>
              <a:gd name="adj" fmla="val 27262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indent="34290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копия договора с организацией, уполномоченной выдавать (продлевать) сертификаты соответствия и регистрировать декларации о соответствии </a:t>
            </a:r>
          </a:p>
        </p:txBody>
      </p:sp>
      <p:sp>
        <p:nvSpPr>
          <p:cNvPr id="17" name="Pentagon 16"/>
          <p:cNvSpPr/>
          <p:nvPr/>
        </p:nvSpPr>
        <p:spPr>
          <a:xfrm>
            <a:off x="1271464" y="4581128"/>
            <a:ext cx="9720000" cy="720000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 </a:t>
            </a:r>
            <a:r>
              <a:rPr lang="ru-RU" altLang="en-US" sz="2400" b="1" dirty="0">
                <a:sym typeface="+mn-ea"/>
              </a:rPr>
              <a:t>и первичных документов, подтверждающих затраты</a:t>
            </a:r>
            <a:endParaRPr lang="ru-RU" altLang="en-US" sz="2400" b="1" dirty="0"/>
          </a:p>
        </p:txBody>
      </p:sp>
      <p:sp>
        <p:nvSpPr>
          <p:cNvPr id="18" name="Pentagon 17"/>
          <p:cNvSpPr/>
          <p:nvPr/>
        </p:nvSpPr>
        <p:spPr>
          <a:xfrm>
            <a:off x="1221204" y="5445224"/>
            <a:ext cx="9720000" cy="838025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>
                <a:effectLst/>
                <a:ea typeface="Calibri" panose="020F0502020204030204" charset="0"/>
              </a:rPr>
              <a:t>копия действующего сертификата соответствия/декларации</a:t>
            </a:r>
            <a:endParaRPr lang="ru-RU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35710" y="2090217"/>
            <a:ext cx="9720000" cy="720000"/>
          </a:xfrm>
          <a:prstGeom prst="homePlate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/>
              <a:t>реестр затрат по форме согласно приложению к Порядку</a:t>
            </a:r>
            <a:endParaRPr lang="ru-RU" alt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ФОРМА - РЕЕСТР ЗАТРАТ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67348"/>
              </p:ext>
            </p:extLst>
          </p:nvPr>
        </p:nvGraphicFramePr>
        <p:xfrm>
          <a:off x="695400" y="1196752"/>
          <a:ext cx="10300278" cy="5532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5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8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 ЗАТРАТ </a:t>
                      </a: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1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N п/п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Статья расходов в соответствии с п. 2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приложения 8 к Порядку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Описание произведенных затрат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Сумма, руб.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Номер, дата платежных документов, подтверждающих расходы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9B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1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Затраты, связанные с добровольным подтверждением соответствия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продукции или иных объектов, процессов проектирования (включая изыскания), производства, строительства,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монтажа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наладки, эксплуатации, хранения, перевозки, реализации и утилизации, выполнения работ или оказания услуг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требованиям технических регламентов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положениям стандартов, сводов правил или условиям договоров, в форме получения и(или) продления сертификата соответствия и(или) принятия декларации о соответствии</a:t>
                      </a:r>
                      <a:endParaRPr lang="ru-RU" sz="1400" kern="100" dirty="0"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Затраты, связанные с добровольным подтверждением соответствия монтажа (указать, какого) требованиям технических регламентов (указать, каких)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договору № 1 от 01.10.2025, акт № 1 от 25.12.2025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КАЖДОМУ СЕРТИФИКАТУ ОТДЕЛЬНО!</a:t>
                      </a: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100 000</a:t>
                      </a: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ПП № 3 от 01.12.2025, ПП № 2 от 01.11.2025 и т.д.</a:t>
                      </a: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2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rgbClr val="F3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1193</Words>
  <Application>Microsoft Office PowerPoint</Application>
  <PresentationFormat>Широкоэкранный</PresentationFormat>
  <Paragraphs>164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  ВОЗМЕЩАЮТСЯ затратЫ   затраты, связанные с получением/продлением сертификатов                                                                             или деклараций о соответствии:</vt:lpstr>
      <vt:lpstr>Сертификат соответствия</vt:lpstr>
      <vt:lpstr>комплект документов</vt:lpstr>
      <vt:lpstr> ФОРМА - РЕЕСТР ЗАТРАТ 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421</cp:revision>
  <dcterms:created xsi:type="dcterms:W3CDTF">2022-07-23T06:53:00Z</dcterms:created>
  <dcterms:modified xsi:type="dcterms:W3CDTF">2026-02-20T09:35:58Z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1033-12.2.0.20348</vt:lpwstr>
  </property>
</Properties>
</file>