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1"/>
  </p:notesMasterIdLst>
  <p:sldIdLst>
    <p:sldId id="256" r:id="rId4"/>
    <p:sldId id="268" r:id="rId5"/>
    <p:sldId id="290" r:id="rId6"/>
    <p:sldId id="272" r:id="rId7"/>
    <p:sldId id="264" r:id="rId8"/>
    <p:sldId id="257" r:id="rId9"/>
    <p:sldId id="265" r:id="rId10"/>
    <p:sldId id="266" r:id="rId11"/>
    <p:sldId id="267" r:id="rId12"/>
    <p:sldId id="269" r:id="rId13"/>
    <p:sldId id="292" r:id="rId14"/>
    <p:sldId id="293" r:id="rId15"/>
    <p:sldId id="295" r:id="rId16"/>
    <p:sldId id="296" r:id="rId17"/>
    <p:sldId id="297" r:id="rId18"/>
    <p:sldId id="298" r:id="rId19"/>
    <p:sldId id="263" r:id="rId20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247"/>
    <a:srgbClr val="EE2128"/>
    <a:srgbClr val="D1EBFF"/>
    <a:srgbClr val="9BDCF3"/>
    <a:srgbClr val="BFF5FF"/>
    <a:srgbClr val="243D99"/>
    <a:srgbClr val="455AA8"/>
    <a:srgbClr val="F1575E"/>
    <a:srgbClr val="F9BDBD"/>
    <a:srgbClr val="349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08"/>
      </p:cViewPr>
      <p:guideLst>
        <p:guide orient="horz" pos="21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  <a:endParaRPr lang="en-GB"/>
          </a:p>
          <a:p>
            <a:pPr lvl="1">
              <a:defRPr/>
            </a:pPr>
            <a:r>
              <a:rPr lang="en-GB"/>
              <a:t>Второй уровень структуры</a:t>
            </a:r>
            <a:endParaRPr lang="en-GB"/>
          </a:p>
          <a:p>
            <a:pPr lvl="2">
              <a:defRPr/>
            </a:pPr>
            <a:r>
              <a:rPr lang="en-GB"/>
              <a:t>Третий уровень структуры</a:t>
            </a:r>
            <a:endParaRPr lang="en-GB"/>
          </a:p>
          <a:p>
            <a:pPr lvl="3">
              <a:defRPr/>
            </a:pPr>
            <a:r>
              <a:rPr lang="en-GB"/>
              <a:t>Четвёртый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Пятый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Шестой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Седьмой уровень структуры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2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2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 lang="en-GB"/>
          </a:p>
          <a:p>
            <a:pPr lvl="1">
              <a:defRPr/>
            </a:pPr>
            <a:r>
              <a:rPr lang="en-GB"/>
              <a:t>Second level</a:t>
            </a:r>
            <a:endParaRPr lang="en-GB"/>
          </a:p>
          <a:p>
            <a:pPr lvl="2">
              <a:defRPr/>
            </a:pPr>
            <a:r>
              <a:rPr lang="en-GB"/>
              <a:t>Third level</a:t>
            </a:r>
            <a:endParaRPr lang="en-GB"/>
          </a:p>
          <a:p>
            <a:pPr lvl="3">
              <a:defRPr/>
            </a:pPr>
            <a:r>
              <a:rPr lang="en-GB"/>
              <a:t>Fourth level</a:t>
            </a:r>
            <a:endParaRPr lang="en-GB"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hyperlink" Target="https://login.consultant.ru/link/?req=doc&amp;base=LAW&amp;n=524560&amp;dst=101424" TargetMode="Externa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160" y="3363595"/>
            <a:ext cx="12181840" cy="349504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Субсидия «Модернизация»</a:t>
            </a:r>
            <a:endParaRPr lang="ru-RU" sz="54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28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Возмещение части затрат,</a:t>
            </a:r>
            <a:endParaRPr lang="ru-RU" sz="28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28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связанных с приобретением оборудования</a:t>
            </a:r>
            <a:endParaRPr lang="ru-RU" sz="28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2800" b="1" dirty="0">
              <a:solidFill>
                <a:srgbClr val="003EBA"/>
              </a:solidFill>
              <a:latin typeface="Calibri" panose="020F0502020204030204"/>
            </a:endParaRPr>
          </a:p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2800" b="1" dirty="0">
                <a:solidFill>
                  <a:srgbClr val="F04247"/>
                </a:solidFill>
                <a:latin typeface="Calibri" panose="020F0502020204030204"/>
              </a:rPr>
              <a:t>(с изменениями на 3 марта 2026 года)</a:t>
            </a:r>
            <a:endParaRPr lang="ru-RU" sz="2800" b="1" dirty="0">
              <a:solidFill>
                <a:srgbClr val="F04247"/>
              </a:solidFill>
              <a:latin typeface="Calibri" panose="020F0502020204030204"/>
            </a:endParaRPr>
          </a:p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2800" b="1" dirty="0">
              <a:solidFill>
                <a:srgbClr val="003EBA"/>
              </a:solidFill>
              <a:latin typeface="Calibri" panose="020F0502020204030204"/>
              <a:ea typeface="DejaVu Sans"/>
              <a:sym typeface="+mn-ea"/>
            </a:endParaRPr>
          </a:p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ea typeface="DejaVu Sans"/>
                <a:sym typeface="+mn-ea"/>
              </a:rPr>
              <a:t>2026</a:t>
            </a:r>
            <a:endParaRPr lang="ru-RU" sz="5400" b="1" dirty="0">
              <a:solidFill>
                <a:srgbClr val="003EBA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167755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1210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</a:t>
            </a:r>
            <a:endParaRPr lang="ru-RU" sz="3200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8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К возмещению принимаются затраты,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360" y="538030"/>
            <a:ext cx="11449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n-lt"/>
              </a:rPr>
              <a:t>ОБЯЗАТЕЛЬСТВА ПОЛУЧАТЕЛЯ 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847528" y="1000991"/>
            <a:ext cx="8154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        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93090" y="1910080"/>
            <a:ext cx="3530600" cy="3937635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noAutofit/>
          </a:bodyPr>
          <a:lstStyle/>
          <a:p>
            <a:pPr marL="342900" indent="-201930">
              <a:buFontTx/>
              <a:buChar char="-"/>
            </a:pPr>
            <a:r>
              <a:rPr lang="ru-RU" sz="2000" dirty="0">
                <a:solidFill>
                  <a:srgbClr val="243D99"/>
                </a:solidFill>
              </a:rPr>
              <a:t>увеличение выручки</a:t>
            </a:r>
            <a:br>
              <a:rPr lang="ru-RU" sz="2000" dirty="0">
                <a:solidFill>
                  <a:srgbClr val="243D99"/>
                </a:solidFill>
              </a:rPr>
            </a:br>
            <a:r>
              <a:rPr lang="ru-RU" sz="2000" dirty="0">
                <a:solidFill>
                  <a:srgbClr val="243D99"/>
                </a:solidFill>
              </a:rPr>
              <a:t>не менее чем на 4%</a:t>
            </a:r>
            <a:endParaRPr lang="ru-RU" sz="2000" dirty="0">
              <a:solidFill>
                <a:srgbClr val="243D99"/>
              </a:solidFill>
            </a:endParaRPr>
          </a:p>
          <a:p>
            <a:pPr marL="342900" indent="-201930"/>
            <a:r>
              <a:rPr lang="ru-RU" sz="2000" dirty="0">
                <a:solidFill>
                  <a:srgbClr val="243D99"/>
                </a:solidFill>
              </a:rPr>
              <a:t> </a:t>
            </a:r>
            <a:endParaRPr lang="ru-RU" sz="2000" dirty="0">
              <a:solidFill>
                <a:srgbClr val="243D99"/>
              </a:solidFill>
            </a:endParaRPr>
          </a:p>
          <a:p>
            <a:pPr marL="342900" indent="-201930">
              <a:buFontTx/>
              <a:buChar char="-"/>
            </a:pPr>
            <a:r>
              <a:rPr lang="ru-RU" sz="2000" dirty="0">
                <a:solidFill>
                  <a:srgbClr val="243D99"/>
                </a:solidFill>
              </a:rPr>
              <a:t>сохранение ССЧ</a:t>
            </a:r>
            <a:br>
              <a:rPr lang="ru-RU" sz="2000" dirty="0">
                <a:solidFill>
                  <a:srgbClr val="243D99"/>
                </a:solidFill>
              </a:rPr>
            </a:br>
            <a:r>
              <a:rPr lang="ru-RU" sz="2000" dirty="0">
                <a:solidFill>
                  <a:srgbClr val="243D99"/>
                </a:solidFill>
              </a:rPr>
              <a:t>на уровне не менее 90%  </a:t>
            </a:r>
            <a:endParaRPr lang="ru-RU" sz="2000" dirty="0">
              <a:solidFill>
                <a:srgbClr val="243D99"/>
              </a:solidFill>
            </a:endParaRPr>
          </a:p>
          <a:p>
            <a:pPr marL="342900" indent="-201930"/>
            <a:endParaRPr lang="ru-RU" sz="2000" dirty="0">
              <a:solidFill>
                <a:srgbClr val="243D99"/>
              </a:solidFill>
            </a:endParaRPr>
          </a:p>
          <a:p>
            <a:pPr marL="342900" indent="-201930">
              <a:buFontTx/>
              <a:buChar char="-"/>
            </a:pPr>
            <a:r>
              <a:rPr lang="ru-RU" sz="2000" dirty="0">
                <a:solidFill>
                  <a:srgbClr val="243D99"/>
                </a:solidFill>
              </a:rPr>
              <a:t>заработная плата</a:t>
            </a:r>
            <a:br>
              <a:rPr lang="ru-RU" sz="2000" dirty="0">
                <a:solidFill>
                  <a:srgbClr val="243D99"/>
                </a:solidFill>
              </a:rPr>
            </a:br>
            <a:r>
              <a:rPr lang="ru-RU" sz="2000" dirty="0">
                <a:solidFill>
                  <a:srgbClr val="243D99"/>
                </a:solidFill>
              </a:rPr>
              <a:t>не ниже МРОТ</a:t>
            </a:r>
            <a:endParaRPr lang="ru-RU" sz="2000" dirty="0">
              <a:solidFill>
                <a:srgbClr val="243D99"/>
              </a:solidFill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43D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5460" y="1293495"/>
            <a:ext cx="1274445" cy="5816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3200" b="1" cap="all" dirty="0">
                <a:solidFill>
                  <a:srgbClr val="FF0000"/>
                </a:solidFill>
                <a:latin typeface="+mn-lt"/>
              </a:rPr>
              <a:t>было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408805" y="1910080"/>
            <a:ext cx="7340600" cy="3968750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Темп роста доходов на 1 работника 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i="1" dirty="0">
                <a:solidFill>
                  <a:srgbClr val="243D99"/>
                </a:solidFill>
              </a:rPr>
              <a:t>Не менее 4% + индекс потребительских цен</a:t>
            </a:r>
            <a:endParaRPr lang="ru-RU" sz="2000" b="1" i="1" dirty="0">
              <a:solidFill>
                <a:srgbClr val="243D99"/>
              </a:solidFill>
            </a:endParaRPr>
          </a:p>
          <a:p>
            <a:r>
              <a:rPr lang="ru-RU" sz="1800" b="1" i="1" dirty="0"/>
              <a:t>Расчет: </a:t>
            </a:r>
            <a:endParaRPr lang="ru-RU" sz="1800" b="1" i="1" dirty="0"/>
          </a:p>
          <a:p>
            <a:r>
              <a:rPr lang="ru-RU" sz="1800" i="1" dirty="0">
                <a:latin typeface="+mn-lt"/>
              </a:rPr>
              <a:t>Доходы по налоговой декларации / число работников</a:t>
            </a:r>
            <a:endParaRPr lang="ru-RU" sz="1800" i="1" dirty="0">
              <a:latin typeface="+mn-lt"/>
            </a:endParaRPr>
          </a:p>
          <a:p>
            <a:endParaRPr lang="en-US" sz="1800" i="1" dirty="0">
              <a:solidFill>
                <a:srgbClr val="FA0000"/>
              </a:solidFill>
              <a:latin typeface="+mn-lt"/>
              <a:sym typeface="+mn-ea"/>
            </a:endParaRPr>
          </a:p>
          <a:p>
            <a:r>
              <a:rPr lang="en-US" sz="1800" i="1" dirty="0">
                <a:solidFill>
                  <a:srgbClr val="FA0000"/>
                </a:solidFill>
                <a:latin typeface="+mn-lt"/>
                <a:sym typeface="+mn-ea"/>
              </a:rPr>
              <a:t>*</a:t>
            </a:r>
            <a:r>
              <a:rPr lang="ru-RU" altLang="en-US" sz="1800" i="1" dirty="0">
                <a:solidFill>
                  <a:srgbClr val="FA0000"/>
                </a:solidFill>
                <a:latin typeface="+mn-lt"/>
                <a:sym typeface="+mn-ea"/>
              </a:rPr>
              <a:t> </a:t>
            </a:r>
            <a:r>
              <a:rPr lang="ru-RU" sz="1800" b="1" i="1" dirty="0">
                <a:latin typeface="+mn-lt"/>
                <a:sym typeface="+mn-ea"/>
              </a:rPr>
              <a:t>Число работников </a:t>
            </a:r>
            <a:r>
              <a:rPr lang="ru-RU" sz="1800" i="1" dirty="0">
                <a:latin typeface="+mn-lt"/>
                <a:sym typeface="+mn-ea"/>
              </a:rPr>
              <a:t>- количество физлиц, с выплат и иных вознаграждений которым исчислены страховые взносы за IV квартал отчетного года: строка 020 «Всего с начала расчетного периода» подраздела 1.1 раздела 1 Формы расчетов по страховым взносам (форма КНД 1151111)</a:t>
            </a:r>
            <a:endParaRPr lang="ru-RU" sz="1800" dirty="0">
              <a:solidFill>
                <a:srgbClr val="243D99"/>
              </a:solidFill>
            </a:endParaRPr>
          </a:p>
          <a:p>
            <a:endParaRPr lang="ru-RU" sz="1800" i="1" dirty="0">
              <a:latin typeface="+mn-lt"/>
            </a:endParaRPr>
          </a:p>
          <a:p>
            <a:r>
              <a:rPr lang="en-US" sz="1800" i="1" dirty="0">
                <a:solidFill>
                  <a:srgbClr val="FA0000"/>
                </a:solidFill>
                <a:sym typeface="+mn-ea"/>
              </a:rPr>
              <a:t>*</a:t>
            </a:r>
            <a:r>
              <a:rPr lang="ru-RU" altLang="en-US" sz="1800" i="1" dirty="0">
                <a:solidFill>
                  <a:srgbClr val="FA0000"/>
                </a:solidFill>
                <a:sym typeface="+mn-ea"/>
              </a:rPr>
              <a:t> </a:t>
            </a:r>
            <a:r>
              <a:rPr lang="ru-RU" sz="1800" b="1" i="1" dirty="0">
                <a:latin typeface="+mn-lt"/>
                <a:sym typeface="+mn-ea"/>
              </a:rPr>
              <a:t>Индекс потребительских цен: 2025-2026 год - 107</a:t>
            </a:r>
            <a:endParaRPr lang="ru-RU" sz="1800" b="1" i="1" dirty="0">
              <a:latin typeface="+mn-lt"/>
            </a:endParaRPr>
          </a:p>
          <a:p>
            <a:r>
              <a:rPr lang="ru-RU" sz="1800" i="1" dirty="0">
                <a:latin typeface="+mn-lt"/>
                <a:sym typeface="+mn-ea"/>
              </a:rPr>
              <a:t>2023-2024 год – 107,25</a:t>
            </a:r>
            <a:endParaRPr lang="ru-RU" sz="1800" i="1" dirty="0">
              <a:latin typeface="+mn-lt"/>
            </a:endParaRPr>
          </a:p>
          <a:p>
            <a:r>
              <a:rPr lang="ru-RU" sz="1800" i="1" dirty="0">
                <a:latin typeface="+mn-lt"/>
                <a:sym typeface="+mn-ea"/>
              </a:rPr>
              <a:t>2024-2025 год – 109,42</a:t>
            </a:r>
            <a:endParaRPr lang="ru-RU" sz="1800" dirty="0">
              <a:solidFill>
                <a:srgbClr val="243D99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319645" y="1272540"/>
            <a:ext cx="1390015" cy="6115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3200" b="1" cap="all" dirty="0">
                <a:solidFill>
                  <a:srgbClr val="FF0000"/>
                </a:solidFill>
                <a:latin typeface="+mn-lt"/>
              </a:rPr>
              <a:t>стало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71464" y="46860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n-lt"/>
              </a:rPr>
              <a:t>КРИТЕРИИ ОЦЕНКИ ЗАЯВОК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68" y="1311746"/>
            <a:ext cx="5760640" cy="1323439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A0000"/>
                </a:solidFill>
                <a:latin typeface="+mn-lt"/>
              </a:rPr>
              <a:t>1</a:t>
            </a:r>
            <a:r>
              <a:rPr lang="ru-RU" sz="2000" b="1" dirty="0">
                <a:solidFill>
                  <a:srgbClr val="FA0000"/>
                </a:solidFill>
                <a:latin typeface="+mn-lt"/>
              </a:rPr>
              <a:t>.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Темп роста дохода на одного работника в отчетном периоде 4%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+ индекс потребительских цен –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>
                <a:solidFill>
                  <a:srgbClr val="FA0000"/>
                </a:solidFill>
                <a:latin typeface="+mn-lt"/>
              </a:rPr>
              <a:t>100 баллов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solidFill>
                  <a:srgbClr val="FA0000"/>
                </a:solidFill>
                <a:latin typeface="+mn-lt"/>
              </a:rPr>
              <a:t>В</a:t>
            </a:r>
            <a:r>
              <a:rPr lang="ru-RU" dirty="0">
                <a:solidFill>
                  <a:srgbClr val="FA0000"/>
                </a:solidFill>
              </a:rPr>
              <a:t>ес - 20%</a:t>
            </a:r>
            <a:endParaRPr lang="ru-RU" dirty="0">
              <a:solidFill>
                <a:srgbClr val="FA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3195" y="1311910"/>
            <a:ext cx="5260975" cy="1318260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noAutofit/>
          </a:bodyPr>
          <a:lstStyle/>
          <a:p>
            <a:pPr indent="0" algn="ctr"/>
            <a:r>
              <a:rPr lang="ru-RU" sz="2000" b="1" dirty="0">
                <a:solidFill>
                  <a:srgbClr val="FA0000"/>
                </a:solidFill>
                <a:latin typeface="+mn-lt"/>
              </a:rPr>
              <a:t>2.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План темпа роста 4% + план индекса потребительских цен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– </a:t>
            </a:r>
            <a:r>
              <a:rPr lang="ru-RU" sz="2000" dirty="0">
                <a:solidFill>
                  <a:srgbClr val="FA0000"/>
                </a:solidFill>
                <a:latin typeface="+mn-lt"/>
              </a:rPr>
              <a:t>100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FA0000"/>
                </a:solidFill>
                <a:latin typeface="+mn-lt"/>
              </a:rPr>
              <a:t>Вес - 35% </a:t>
            </a:r>
            <a:endParaRPr lang="ru-RU" sz="2000" dirty="0">
              <a:solidFill>
                <a:srgbClr val="FA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8" y="2757594"/>
            <a:ext cx="5760640" cy="1322070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A0000"/>
                </a:solidFill>
                <a:latin typeface="+mn-lt"/>
              </a:rPr>
              <a:t>3.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Сумма баллов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sz="2000" b="1" dirty="0">
                <a:solidFill>
                  <a:srgbClr val="243D99"/>
                </a:solidFill>
                <a:latin typeface="+mn-lt"/>
              </a:rPr>
              <a:t>по ЭКГ-рейтингу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(</a:t>
            </a:r>
            <a:r>
              <a:rPr lang="ru-RU" sz="2000" u="sng" dirty="0" err="1">
                <a:solidFill>
                  <a:srgbClr val="243D99"/>
                </a:solidFill>
                <a:latin typeface="+mn-lt"/>
              </a:rPr>
              <a:t>экг-рейтинг.рф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)</a:t>
            </a:r>
            <a:endParaRPr lang="ru-RU" sz="20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sz="2000" b="1" dirty="0">
                <a:solidFill>
                  <a:srgbClr val="243D99"/>
                </a:solidFill>
                <a:latin typeface="+mn-lt"/>
              </a:rPr>
              <a:t>и КПД-рейтингу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(</a:t>
            </a:r>
            <a:r>
              <a:rPr lang="ru-RU" sz="2000" u="sng" dirty="0">
                <a:solidFill>
                  <a:srgbClr val="243D99"/>
                </a:solidFill>
                <a:latin typeface="+mn-lt"/>
              </a:rPr>
              <a:t>кпд-</a:t>
            </a:r>
            <a:r>
              <a:rPr lang="ru-RU" sz="2000" u="sng" dirty="0" err="1">
                <a:solidFill>
                  <a:srgbClr val="243D99"/>
                </a:solidFill>
                <a:latin typeface="+mn-lt"/>
              </a:rPr>
              <a:t>рейтинг.рф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)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FA0000"/>
                </a:solidFill>
                <a:latin typeface="+mn-lt"/>
              </a:rPr>
              <a:t>Вес - 20%</a:t>
            </a:r>
            <a:endParaRPr lang="ru-RU" sz="2000" dirty="0">
              <a:solidFill>
                <a:srgbClr val="FA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513274" y="2757743"/>
            <a:ext cx="5261011" cy="1938020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+mn-lt"/>
              </a:rPr>
              <a:t>4.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Среднемесячные выплаты работникам</a:t>
            </a:r>
            <a:r>
              <a:rPr lang="en-US" sz="2000" b="1" dirty="0">
                <a:solidFill>
                  <a:srgbClr val="243D99"/>
                </a:solidFill>
                <a:latin typeface="+mn-lt"/>
              </a:rPr>
              <a:t>:</a:t>
            </a:r>
            <a:br>
              <a:rPr lang="ru-RU" sz="2000" b="1" dirty="0">
                <a:solidFill>
                  <a:srgbClr val="243D99"/>
                </a:solidFill>
                <a:latin typeface="+mn-lt"/>
              </a:rPr>
            </a:br>
            <a:r>
              <a:rPr lang="en-US" sz="2000" dirty="0">
                <a:solidFill>
                  <a:srgbClr val="243D99"/>
                </a:solidFill>
                <a:latin typeface="+mn-lt"/>
              </a:rPr>
              <a:t>&lt; 2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МРОТ – 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243D99"/>
                </a:solidFill>
                <a:latin typeface="+mn-lt"/>
              </a:rPr>
              <a:t>от 2 МРОТ – 50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243D99"/>
                </a:solidFill>
                <a:latin typeface="+mn-lt"/>
              </a:rPr>
              <a:t>от 3 МРОТ – 75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243D99"/>
                </a:solidFill>
                <a:latin typeface="+mn-lt"/>
              </a:rPr>
              <a:t>от 4 МРОТ – 100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FA0000"/>
                </a:solidFill>
                <a:latin typeface="+mn-lt"/>
              </a:rPr>
              <a:t>Вес - 15%</a:t>
            </a:r>
            <a:endParaRPr lang="ru-RU" sz="2000" dirty="0">
              <a:solidFill>
                <a:srgbClr val="FA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05104" y="4203164"/>
            <a:ext cx="5760640" cy="1938020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marL="0" indent="13970" algn="ctr"/>
            <a:r>
              <a:rPr lang="ru-RU" sz="2000" b="1" dirty="0">
                <a:solidFill>
                  <a:srgbClr val="FA0000"/>
                </a:solidFill>
                <a:latin typeface="+mn-lt"/>
              </a:rPr>
              <a:t>5.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 Нахождение в одном из реестров</a:t>
            </a:r>
            <a:r>
              <a:rPr lang="en-US" sz="2000" b="1" dirty="0">
                <a:solidFill>
                  <a:srgbClr val="243D99"/>
                </a:solidFill>
                <a:latin typeface="+mn-lt"/>
              </a:rPr>
              <a:t>: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pPr marL="0" indent="1397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 реестр продукции российского производства</a:t>
            </a:r>
            <a:endParaRPr lang="ru-RU" sz="2000" dirty="0">
              <a:solidFill>
                <a:srgbClr val="243D99"/>
              </a:solidFill>
              <a:latin typeface="+mn-lt"/>
            </a:endParaRPr>
          </a:p>
          <a:p>
            <a:pPr marL="0" indent="1397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 реестр малых технологических компаний</a:t>
            </a:r>
            <a:endParaRPr lang="ru-RU" sz="2000" dirty="0">
              <a:solidFill>
                <a:srgbClr val="243D99"/>
              </a:solidFill>
              <a:latin typeface="+mn-lt"/>
            </a:endParaRPr>
          </a:p>
          <a:p>
            <a:pPr marL="0" indent="1397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 реестр социальных предприятий</a:t>
            </a:r>
            <a:endParaRPr lang="ru-RU" sz="2000" dirty="0">
              <a:solidFill>
                <a:srgbClr val="243D99"/>
              </a:solidFill>
              <a:latin typeface="+mn-lt"/>
            </a:endParaRPr>
          </a:p>
          <a:p>
            <a:pPr marL="0" indent="1397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 реестр креативных индустрий</a:t>
            </a:r>
            <a:endParaRPr lang="ru-RU" sz="20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sz="2000" dirty="0">
                <a:solidFill>
                  <a:srgbClr val="FA0000"/>
                </a:solidFill>
                <a:latin typeface="+mn-lt"/>
              </a:rPr>
              <a:t>50 баллов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	</a:t>
            </a:r>
            <a:r>
              <a:rPr lang="ru-RU" sz="2000" dirty="0">
                <a:solidFill>
                  <a:srgbClr val="FA0000"/>
                </a:solidFill>
                <a:latin typeface="+mn-lt"/>
              </a:rPr>
              <a:t>Вес - 10%    </a:t>
            </a:r>
            <a:endParaRPr lang="ru-RU" sz="2000" dirty="0">
              <a:solidFill>
                <a:srgbClr val="FA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6055" y="5157470"/>
            <a:ext cx="5238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>
                <a:solidFill>
                  <a:srgbClr val="243D99"/>
                </a:solidFill>
                <a:latin typeface="+mn-lt"/>
              </a:rPr>
              <a:t>Понижающих коэффициентов </a:t>
            </a:r>
            <a:r>
              <a:rPr lang="ru-RU" sz="2400" b="1" i="1" u="sng" dirty="0">
                <a:solidFill>
                  <a:srgbClr val="243D99"/>
                </a:solidFill>
                <a:latin typeface="+mn-lt"/>
              </a:rPr>
              <a:t>НЕТ!  </a:t>
            </a:r>
            <a:endParaRPr lang="ru-RU" b="1" i="1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A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ОБЯЗАТЕЛЬСТВА ПОЛУЧАТЕЛЯ</a:t>
            </a:r>
            <a:endParaRPr lang="ru-RU" sz="4000" b="1" dirty="0">
              <a:solidFill>
                <a:srgbClr val="FA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17538" y="1159194"/>
            <a:ext cx="10951069" cy="52322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kern="100" spc="-100" dirty="0">
                <a:solidFill>
                  <a:srgbClr val="CBFFFF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Осуществлять деятельность </a:t>
            </a:r>
            <a:r>
              <a:rPr lang="ru-RU" sz="2800" kern="100" spc="-100" dirty="0">
                <a:solidFill>
                  <a:srgbClr val="CBFFFF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течение 3-х лет с даты получения субсидии</a:t>
            </a:r>
            <a:endParaRPr lang="ru-RU" altLang="en-US" sz="28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17538" y="1834920"/>
            <a:ext cx="10951069" cy="95410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kern="100" spc="-100" dirty="0">
                <a:solidFill>
                  <a:srgbClr val="CBFFFF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</a:t>
            </a:r>
            <a:r>
              <a:rPr lang="ru-RU" sz="2800" b="1" kern="100" spc="-100" dirty="0">
                <a:solidFill>
                  <a:srgbClr val="CBFFFF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е отчуждать субсидированное имущество</a:t>
            </a:r>
            <a:r>
              <a:rPr lang="ru-RU" sz="2800" kern="100" spc="-100" dirty="0">
                <a:solidFill>
                  <a:srgbClr val="CBFFFF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, не предоставлять имущество в аренду/лизинг в течение </a:t>
            </a:r>
            <a:r>
              <a:rPr lang="ru-RU" sz="2800" kern="100" spc="-100" dirty="0">
                <a:solidFill>
                  <a:srgbClr val="CBFFFF"/>
                </a:solidFill>
                <a:ea typeface="Microsoft YaHei" panose="020B0503020204020204" charset="-122"/>
                <a:sym typeface="+mn-ea"/>
              </a:rPr>
              <a:t>3-х лет с даты получения субсидии</a:t>
            </a:r>
            <a:r>
              <a:rPr lang="ru-RU" sz="2800" kern="100" spc="-100" dirty="0">
                <a:solidFill>
                  <a:srgbClr val="CBFFFF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 </a:t>
            </a:r>
            <a:endParaRPr lang="ru-RU" altLang="en-US" sz="2800" b="1" kern="100" spc="-100" dirty="0">
              <a:solidFill>
                <a:srgbClr val="CBFFFF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17538" y="4048146"/>
            <a:ext cx="10951068" cy="95410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Обеспечить достижение показателей </a:t>
            </a:r>
            <a:r>
              <a:rPr lang="ru-RU" sz="28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соответствии с Соглашением/договором</a:t>
            </a:r>
            <a:endParaRPr lang="ru-RU" sz="28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17538" y="2941533"/>
            <a:ext cx="10951068" cy="95410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b="1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Предоставлять отчетность</a:t>
            </a:r>
            <a:r>
              <a:rPr lang="ru-RU" altLang="en-US" sz="28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, предусмотренную Соглашением/договором о предоставлении субсидии</a:t>
            </a:r>
            <a:endParaRPr lang="ru-RU" altLang="en-US" sz="28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 Box 6"/>
          <p:cNvSpPr txBox="1"/>
          <p:nvPr/>
        </p:nvSpPr>
        <p:spPr bwMode="auto">
          <a:xfrm>
            <a:off x="617538" y="5135287"/>
            <a:ext cx="10951068" cy="138499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sym typeface="+mn-ea"/>
              </a:rPr>
              <a:t>Направлять по запросу комитета документы </a:t>
            </a:r>
            <a:r>
              <a:rPr lang="ru-RU" sz="28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sym typeface="+mn-ea"/>
              </a:rPr>
              <a:t>и информацию, необходимые для контроля за соблюдением порядка и условий предоставления </a:t>
            </a:r>
            <a:endParaRPr lang="ru-RU" sz="2800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Microsoft YaHei" panose="020B0503020204020204" charset="-122"/>
              <a:sym typeface="+mn-ea"/>
            </a:endParaRPr>
          </a:p>
          <a:p>
            <a:pPr algn="ctr"/>
            <a:r>
              <a:rPr lang="ru-RU" sz="28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sym typeface="+mn-ea"/>
              </a:rPr>
              <a:t>Субсидии в течение 5 рабочих дней</a:t>
            </a:r>
            <a:endParaRPr lang="ru-RU" sz="28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9425" y="1412240"/>
          <a:ext cx="11228070" cy="4135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645"/>
                <a:gridCol w="5027930"/>
                <a:gridCol w="1109345"/>
                <a:gridCol w="1448435"/>
                <a:gridCol w="1830705"/>
                <a:gridCol w="1350010"/>
              </a:tblGrid>
              <a:tr h="106680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N п/п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Наименование 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увеличиваемого показателя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Единицы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значений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За год,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 отчетному году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400" b="1" dirty="0">
                          <a:solidFill>
                            <a:srgbClr val="243D99"/>
                          </a:solidFill>
                          <a:effectLst/>
                        </a:rPr>
                        <a:t>2024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За отчетный год (год,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году подачи заявки)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400" b="1" dirty="0">
                          <a:solidFill>
                            <a:srgbClr val="243D99"/>
                          </a:solidFill>
                          <a:effectLst/>
                        </a:rPr>
                        <a:t>2025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В году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предоставления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субсидии (план)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400" b="1" dirty="0">
                          <a:solidFill>
                            <a:srgbClr val="243D99"/>
                          </a:solidFill>
                          <a:effectLst/>
                        </a:rPr>
                        <a:t>2026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Объем годовой выручки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  <a:tr h="276860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2.1.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Доход в соответствии с налоговой декларацией (Д)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  <a:tr h="49022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2.2.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Доход в соответствии с налоговой декларацией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с учетом ИПЦ (Д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ИПЦ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)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  <a:tr h="49022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2.3.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 Число работников субъекта малого и среднего предпринимательства за отчетный период (ЧР)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  <a:tr h="49022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2.4.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Доход на одного работника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 на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1 работника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2.5.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Темп роста дохода на 1 работника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Среднесписочная численность работников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6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  <a:tr h="4902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Величина среднемесячных выплат и иных вознаграждений работникам, начисленных за отчетный финансовый год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7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690245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32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СПРАВОЧНАЯ ИНФОРМАЦИЯ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9425" y="1057910"/>
          <a:ext cx="11241405" cy="5088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41405"/>
              </a:tblGrid>
              <a:tr h="5088890">
                <a:tc>
                  <a:txBody>
                    <a:bodyPr/>
                    <a:lstStyle/>
                    <a:p>
                      <a:pPr indent="445135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1. </a:t>
                      </a: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Доход за отчетный период (Д)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- сумма доходов субъекта малого и среднего предпринимательства, полученных от осуществления предпринимательской деятельности, по данным налоговой отчетности за отчетный календарный год. При совмещении разных систем налогообложения объем доходов определяется по совокупности данных о полученном доходе в соответствии с применяемыми участником отбора системами налогообложения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179705" algn="just"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445135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2. 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Доход (Д</a:t>
                      </a:r>
                      <a:r>
                        <a:rPr lang="ru-RU" sz="2000" baseline="-25000" dirty="0">
                          <a:solidFill>
                            <a:srgbClr val="243D99"/>
                          </a:solidFill>
                          <a:effectLst/>
                        </a:rPr>
                        <a:t>ИПЦ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)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в соответствии с налоговой декларацией с учетом индекса потребительских цен (ИПЦ) рассчитывается за соответствующий отчетный период в следующем порядке: Д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ИПЦ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= Д / ИПЦ *100, где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45720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ИПЦ - индекс потребительских цен на товары и услуги за период с начала года к соответствующему периоду предыдущего года, в процентах. Компонент ИПЦ разрабатывается Федеральной службой государственной статистики в соответствии с Федеральным </a:t>
                      </a:r>
                      <a:r>
                        <a:rPr lang="ru-RU" sz="1400" u="none" strike="noStrike" dirty="0">
                          <a:solidFill>
                            <a:srgbClr val="243D99"/>
                          </a:solidFill>
                          <a:effectLst/>
                          <a:hlinkClick r:id="rId2"/>
                        </a:rPr>
                        <a:t>планом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статистических работ и публикуется в информационно-телекоммуникационной сети "Интернет" на официальном сайте Службы в разделе "Статистика/Официальная статистика/Цены, инфляция/Потребительские цены/Индексы потребительских цен на товары и услуги/WEB (ЕМИСС)/Показатели/Индексы потребительских цен на товары и услуги (Виды показателя - "Период с начала года к соответствующему периоду предыдущего года"; Виды товаров и услуг - "Все товары и услуги").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457200" algn="just"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45720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3. 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Число работников (ЧР)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субъекта малого и среднего предпринимательства за отчетный период - количество физических лиц, с выплат и иных вознаграждений которым исчислены страховые взносы в соответствии с применяемым тарифом страховых взносов за IV квартал отчетного года. Определяется на основании значения  строки 020 «Количество физических лиц, с выплат которым исчислены  страховые  </a:t>
                      </a:r>
                      <a:r>
                        <a:rPr lang="ru-RU" sz="1400" dirty="0" err="1">
                          <a:solidFill>
                            <a:srgbClr val="243D99"/>
                          </a:solidFill>
                          <a:effectLst/>
                        </a:rPr>
                        <a:t>взносы,всего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(чел.) в столбце «Всего с начала расчетного период» подраздела 1.1 раздела 1 Формы расчетов по страховым взносам (Форма по КНД 1151111).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457200" algn="just"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45720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4. 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Доход на 1 работника (P)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рассчитывается по формуле: Р= Д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ИПЦ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/ЧР*100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34207" marR="34207" marT="56275" marB="56275">
                    <a:solidFill>
                      <a:srgbClr val="D1E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737235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32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СПРАВОЧНАЯ ИНФОРМАЦИЯ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9425" y="1059180"/>
          <a:ext cx="11233150" cy="481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3150"/>
              </a:tblGrid>
              <a:tr h="4815840">
                <a:tc>
                  <a:txBody>
                    <a:bodyPr/>
                    <a:lstStyle/>
                    <a:p>
                      <a:pPr indent="429895"/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5. 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Темп роста дохода на 1 работника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»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(ТРД)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рассчитывается по формуле: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90043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ТРД=Р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о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/ </a:t>
                      </a:r>
                      <a:r>
                        <a:rPr lang="ru-RU" sz="1400" dirty="0" err="1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Р</a:t>
                      </a:r>
                      <a:r>
                        <a:rPr lang="ru-RU" sz="1400" baseline="-25000" dirty="0" err="1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п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, где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90043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Р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– Доход на 1 работника за отчетный период;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900430" algn="just">
                        <a:buNone/>
                      </a:pPr>
                      <a:r>
                        <a:rPr lang="ru-RU" sz="1400" dirty="0" err="1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Р</a:t>
                      </a:r>
                      <a:r>
                        <a:rPr lang="ru-RU" sz="1400" baseline="-25000" dirty="0" err="1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п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– Доход на 1 работника за период, предшествующий отчетному периоду.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sym typeface="+mn-ea"/>
                      </a:endParaRPr>
                    </a:p>
                    <a:p>
                      <a:pPr indent="900430" algn="just">
                        <a:buNone/>
                      </a:pP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  <a:p>
                      <a:pPr indent="438785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6. </a:t>
                      </a: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Среднесписочная численность работников (ССЧ)</a:t>
                      </a: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определяется на основании сведений по ССЧ в годовом отчете по форме ЕФС-1.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438785" algn="just">
                        <a:buNone/>
                      </a:pP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438785" algn="just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Величина среднемесячных выплат и иных вознаграждений работникам (ЗП)</a:t>
                      </a: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начисленных за отчетный финансовый год определяется на основании значений суммы выплат и иных вознаграждений, начисленных в пользу физических лиц (работников), и ССЧ согласно отчету по форме ЕФС-1 по формуле: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79705" algn="just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ЗП = ОВ / 12 / ССЧ, </a:t>
                      </a:r>
                      <a:r>
                        <a:rPr lang="en-US" altLang="en-US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где:</a:t>
                      </a:r>
                      <a:endParaRPr lang="en-US" altLang="en-US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79705" algn="just">
                        <a:buNone/>
                      </a:pPr>
                      <a:r>
                        <a:rPr lang="en-US" altLang="en-US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ЗП - значение среднемесячных выплат и иных вознаграждений работникам;</a:t>
                      </a:r>
                      <a:endParaRPr lang="en-US" altLang="en-US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79705" algn="just">
                        <a:buNone/>
                      </a:pPr>
                      <a:r>
                        <a:rPr lang="en-US" altLang="en-US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 - значение суммы выплат и иных вознаграждений, начисленных за отчетный финансовый год (определяется на основании значения "Базы для исчисления страховых взносов" раздела "Сведения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заболеваний") согласно годовому отчету по форме ЕФС-1;</a:t>
                      </a:r>
                      <a:endParaRPr lang="en-US" altLang="en-US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79705" algn="just">
                        <a:buNone/>
                      </a:pPr>
                      <a:r>
                        <a:rPr lang="en-US" altLang="en-US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ССЧ - значение ССЧ получателя субсидии в отчетном году согласно годовому отчету по форме ЕФС-1.</a:t>
                      </a:r>
                      <a:endParaRPr lang="en-US" altLang="en-US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79705" algn="just"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34207" marR="34207" marT="56275" marB="56275">
                    <a:solidFill>
                      <a:srgbClr val="D1E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635" y="4004945"/>
            <a:ext cx="12192000" cy="2853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Информация о датах приема заявок и порядке предоставления субсидий </a:t>
            </a:r>
            <a:br>
              <a:rPr lang="ru-RU" sz="28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</a:br>
            <a:r>
              <a:rPr lang="en-US" sz="2800" b="1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msp.lenobl.ru</a:t>
            </a:r>
            <a:r>
              <a:rPr lang="ru-RU" sz="2800" b="1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    и    81</a:t>
            </a:r>
            <a:r>
              <a:rPr lang="en-US" sz="2800" b="1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Консультации ГКУ «ЛОЦПП»</a:t>
            </a:r>
            <a:r>
              <a:rPr lang="ru-RU" sz="2800" b="1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8 </a:t>
            </a:r>
            <a:r>
              <a:rPr lang="en-US" sz="2800" b="1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(812) </a:t>
            </a:r>
            <a:r>
              <a:rPr lang="ru-RU" sz="2800" b="1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576-64-06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22859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13765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  <a:endParaRPr lang="ru-RU" sz="4000" b="1" cap="all" dirty="0">
              <a:solidFill>
                <a:srgbClr val="FF000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 bwMode="auto">
          <a:xfrm>
            <a:off x="0" y="1072515"/>
            <a:ext cx="12197080" cy="5777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700" marR="0" lvl="3" indent="0" algn="ctr" defTabSz="914400" eaLnBrk="1" fontAlgn="auto" latinLnBrk="0" hangingPunct="1">
              <a:lnSpc>
                <a:spcPct val="13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 в 2026 году выделено средств</a:t>
            </a:r>
            <a:r>
              <a:rPr lang="ru-RU" sz="2800" b="1" kern="100" dirty="0">
                <a:solidFill>
                  <a:srgbClr val="00206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 </a:t>
            </a:r>
            <a:r>
              <a:rPr lang="ru-RU" sz="2800" b="1" kern="100" dirty="0">
                <a:solidFill>
                  <a:srgbClr val="F04247"/>
                </a:solidFill>
                <a:latin typeface="Calibri" panose="020F0502020204030204"/>
                <a:cs typeface="Arial" panose="020B0604020202020204"/>
                <a:sym typeface="+mn-ea"/>
              </a:rPr>
              <a:t>135 млн </a:t>
            </a:r>
            <a:r>
              <a:rPr lang="ru-RU" sz="2800" b="1" kern="100" dirty="0">
                <a:solidFill>
                  <a:srgbClr val="F04247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рублей</a:t>
            </a:r>
            <a:endParaRPr lang="ru-RU" sz="2800" b="1" kern="100" dirty="0">
              <a:solidFill>
                <a:srgbClr val="F04247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2700" marR="0" lvl="3" indent="0" algn="ctr" defTabSz="914400" eaLnBrk="1" fontAlgn="auto" latinLnBrk="0" hangingPunct="1">
              <a:lnSpc>
                <a:spcPct val="13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 возмещается 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</a:t>
            </a:r>
            <a:r>
              <a:rPr lang="ru-RU" sz="2800" b="1" kern="100" dirty="0">
                <a:solidFill>
                  <a:srgbClr val="00206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800" b="1" kern="100" dirty="0">
                <a:solidFill>
                  <a:srgbClr val="F04247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50% затрат</a:t>
            </a:r>
            <a:endParaRPr lang="ru-RU" sz="2800" b="1" kern="100" dirty="0">
              <a:solidFill>
                <a:srgbClr val="FF0000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2700" marR="0" lvl="3" indent="0" algn="ctr" defTabSz="914400" eaLnBrk="1" fontAlgn="auto" latinLnBrk="0" hangingPunct="1">
              <a:lnSpc>
                <a:spcPct val="13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 максимальная сумма субсидии</a:t>
            </a:r>
            <a:r>
              <a:rPr lang="ru-RU" altLang="ru-RU" sz="2800" b="1" kern="100" dirty="0">
                <a:solidFill>
                  <a:srgbClr val="00206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</a:t>
            </a:r>
            <a:r>
              <a:rPr lang="ru-RU" altLang="ru-RU" sz="2800" b="1" kern="100" dirty="0">
                <a:solidFill>
                  <a:srgbClr val="00206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800" b="1" kern="100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3 500 000 рублей</a:t>
            </a:r>
            <a:endParaRPr lang="ru-RU" altLang="ru-RU" sz="2800" b="1" kern="100" dirty="0">
              <a:solidFill>
                <a:srgbClr val="FF000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12700" lvl="3" indent="0" algn="ctr">
              <a:lnSpc>
                <a:spcPct val="13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*минимальная сумма затрат 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</a:t>
            </a:r>
            <a:r>
              <a:rPr lang="ru-RU" altLang="ru-RU" sz="2800" b="1" kern="100" dirty="0">
                <a:solidFill>
                  <a:srgbClr val="00206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800" b="1" kern="100" dirty="0">
                <a:solidFill>
                  <a:srgbClr val="F04247"/>
                </a:solidFill>
                <a:latin typeface="Calibri" panose="020F0502020204030204"/>
                <a:cs typeface="Arial" panose="020B0604020202020204"/>
              </a:rPr>
              <a:t>500 000 рублей</a:t>
            </a:r>
            <a:endParaRPr lang="ru-RU" altLang="ru-RU" sz="2800" b="1" kern="100" dirty="0">
              <a:solidFill>
                <a:srgbClr val="F04247"/>
              </a:solidFill>
              <a:latin typeface="Calibri" panose="020F0502020204030204"/>
              <a:cs typeface="Arial" panose="020B0604020202020204"/>
            </a:endParaRPr>
          </a:p>
          <a:p>
            <a:pPr marL="12700" lvl="3" indent="0" algn="ctr">
              <a:lnSpc>
                <a:spcPct val="13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altLang="ru-RU" sz="2800" b="1" kern="100" dirty="0">
              <a:solidFill>
                <a:srgbClr val="FF0000"/>
              </a:solidFill>
              <a:latin typeface="Calibri" panose="020F0502020204030204"/>
              <a:cs typeface="Arial" panose="020B0604020202020204"/>
            </a:endParaRPr>
          </a:p>
          <a:p>
            <a:pPr marL="12700" lvl="3" algn="ctr">
              <a:lnSpc>
                <a:spcPct val="130000"/>
              </a:lnSpc>
              <a:spcAft>
                <a:spcPts val="600"/>
              </a:spcAft>
              <a:buClr>
                <a:srgbClr val="2D2DB9"/>
              </a:buClr>
              <a:buSzTx/>
              <a:buFontTx/>
              <a:defRPr/>
            </a:pPr>
            <a:r>
              <a:rPr lang="ru-RU" altLang="ru-RU" sz="2800" b="1" u="sng" kern="100" dirty="0">
                <a:solidFill>
                  <a:srgbClr val="7030A0"/>
                </a:solidFill>
                <a:uFillTx/>
                <a:latin typeface="Calibri" panose="020F0502020204030204"/>
                <a:cs typeface="Arial" panose="020B0604020202020204"/>
              </a:rPr>
              <a:t>КОНКУРСНЫЙ ОТБОР!</a:t>
            </a:r>
            <a:endParaRPr lang="ru-RU" altLang="ru-RU" sz="2800" b="1" u="sng" kern="100" dirty="0">
              <a:solidFill>
                <a:srgbClr val="7030A0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12700" lvl="3" indent="0" algn="ctr">
              <a:lnSpc>
                <a:spcPct val="13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B0F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Прием заявок</a:t>
            </a:r>
            <a:r>
              <a:rPr lang="ru-RU" altLang="ru-RU" sz="2800" b="1" kern="100" dirty="0">
                <a:solidFill>
                  <a:srgbClr val="00206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800" b="1" kern="100" dirty="0">
                <a:solidFill>
                  <a:srgbClr val="7030A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17 марта - 12 апреля 2026 года</a:t>
            </a:r>
            <a:endParaRPr lang="ru-RU" altLang="ru-RU" sz="2800" b="1" kern="100" dirty="0">
              <a:solidFill>
                <a:srgbClr val="7030A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12700" lvl="3" indent="0" algn="ctr">
              <a:lnSpc>
                <a:spcPct val="13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Комиссия</a:t>
            </a:r>
            <a:r>
              <a:rPr lang="ru-RU" altLang="ru-RU" sz="2800" b="1" kern="100" dirty="0">
                <a:solidFill>
                  <a:srgbClr val="00206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altLang="ru-RU" sz="2800" b="1" kern="100" dirty="0">
                <a:solidFill>
                  <a:srgbClr val="7030A0"/>
                </a:solidFill>
                <a:latin typeface="Calibri" panose="020F0502020204030204"/>
                <a:cs typeface="Arial" panose="020B0604020202020204"/>
              </a:rPr>
              <a:t>14 апреля 2026 года</a:t>
            </a:r>
            <a:endParaRPr lang="ru-RU" altLang="ru-RU" sz="2800" b="1" kern="100" dirty="0">
              <a:solidFill>
                <a:srgbClr val="7030A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7408" y="453028"/>
            <a:ext cx="1000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В 2026 ГОДУ – ВВЕДЕНИЕ КОНКУРСНОГО ОТБОРА</a:t>
            </a:r>
            <a:endParaRPr lang="ru-RU" sz="3600" b="1" cap="all" dirty="0">
              <a:solidFill>
                <a:srgbClr val="FA0000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812" y="1310070"/>
            <a:ext cx="4536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    </a:t>
            </a:r>
            <a:r>
              <a:rPr lang="ru-RU" sz="2800" b="1" cap="all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Было</a:t>
            </a:r>
            <a:endParaRPr lang="ru-RU" sz="2800" b="1" cap="all" dirty="0">
              <a:solidFill>
                <a:schemeClr val="accent6"/>
              </a:solidFill>
              <a:latin typeface="Calibri" panose="020F0502020204030204"/>
              <a:cs typeface="Arial" panose="020B0604020202020204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Возмещение затрат </a:t>
            </a:r>
            <a:endParaRPr lang="ru-RU" sz="2800" b="1" cap="all" dirty="0">
              <a:solidFill>
                <a:srgbClr val="FA0000"/>
              </a:solidFill>
              <a:latin typeface="Calibri" panose="020F0502020204030204"/>
              <a:cs typeface="Arial" panose="020B0604020202020204"/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Проценты по кредитам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Лизинг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Модернизация оборудования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Субсидия социальным предприятиям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9558" y="1271597"/>
            <a:ext cx="5320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    </a:t>
            </a:r>
            <a:r>
              <a:rPr lang="ru-RU" sz="2800" b="1" cap="all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стало</a:t>
            </a:r>
            <a:endParaRPr lang="ru-RU" sz="2800" b="1" cap="all" dirty="0">
              <a:solidFill>
                <a:schemeClr val="accent6"/>
              </a:solidFill>
              <a:latin typeface="Calibri" panose="020F0502020204030204"/>
              <a:cs typeface="Arial" panose="020B0604020202020204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</a:rPr>
              <a:t>Возмещение затрат </a:t>
            </a:r>
            <a:endParaRPr lang="ru-RU" sz="2800" b="1" cap="all" dirty="0">
              <a:solidFill>
                <a:srgbClr val="FA0000"/>
              </a:solidFill>
              <a:latin typeface="Calibri" panose="020F0502020204030204"/>
            </a:endParaRPr>
          </a:p>
          <a:p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    конкурсный отбор </a:t>
            </a:r>
            <a:endParaRPr lang="ru-RU" sz="2800" b="1" cap="all" dirty="0">
              <a:solidFill>
                <a:srgbClr val="FA0000"/>
              </a:solidFill>
              <a:latin typeface="Calibri" panose="020F0502020204030204"/>
              <a:cs typeface="Arial" panose="020B0604020202020204"/>
            </a:endParaRPr>
          </a:p>
          <a:p>
            <a:r>
              <a:rPr lang="ru-RU" sz="2000" dirty="0"/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Конкурсный отбор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- Прием заявок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–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не менее 30 дней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с даты объявления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- Оценка заявок по 5 критериям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812" y="4465537"/>
            <a:ext cx="43263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Возмещение затрат </a:t>
            </a:r>
            <a:endParaRPr lang="ru-RU" sz="2800" b="1" cap="all" dirty="0">
              <a:solidFill>
                <a:srgbClr val="FA0000"/>
              </a:solidFill>
              <a:latin typeface="Calibri" panose="020F0502020204030204"/>
              <a:cs typeface="Arial" panose="020B0604020202020204"/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Сертификаты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Участие в выставочно-ярмарочных мероприятиях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694" y="4388593"/>
            <a:ext cx="39754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</a:rPr>
              <a:t>Запрос предложений в порядке очереди</a:t>
            </a:r>
            <a:endParaRPr lang="ru-RU" sz="2800" b="1" cap="all" dirty="0">
              <a:solidFill>
                <a:srgbClr val="FA0000"/>
              </a:solidFill>
              <a:latin typeface="Calibri" panose="020F0502020204030204"/>
            </a:endParaRPr>
          </a:p>
          <a:p>
            <a:br>
              <a:rPr lang="ru-RU" sz="1800" dirty="0"/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Приём заявок – 10 дней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5101119" y="1759166"/>
            <a:ext cx="811324" cy="43640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>
              <a:solidFill>
                <a:srgbClr val="FA0000"/>
              </a:solidFill>
            </a:endParaRPr>
          </a:p>
        </p:txBody>
      </p:sp>
      <p:sp>
        <p:nvSpPr>
          <p:cNvPr id="9" name="Стрелка вправо 12"/>
          <p:cNvSpPr/>
          <p:nvPr/>
        </p:nvSpPr>
        <p:spPr bwMode="auto">
          <a:xfrm>
            <a:off x="5083941" y="4578506"/>
            <a:ext cx="811324" cy="43640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>
              <a:solidFill>
                <a:srgbClr val="FA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120"/>
            <a:ext cx="12192000" cy="1387475"/>
          </a:xfrm>
        </p:spPr>
        <p:txBody>
          <a:bodyPr/>
          <a:lstStyle/>
          <a:p>
            <a:pPr algn="ctr"/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850" y="1772285"/>
            <a:ext cx="11371580" cy="389509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категориям,</a:t>
            </a:r>
            <a:b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</a:b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предусмотренным Порядком (п. 2.6)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</a:t>
            </a:r>
            <a:b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</a:b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(п. 2 Приложения 4 к Порядку (дополнительные условия по модернизации)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lnSpc>
                <a:spcPct val="2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en-US" sz="24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!</a:t>
            </a:r>
            <a:r>
              <a:rPr lang="en-US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/>
                <a:sym typeface="+mn-ea"/>
              </a:rPr>
              <a:t>в соответствии с суммой набранных баллов</a:t>
            </a:r>
            <a:endParaRPr lang="ru-RU" sz="2400" b="1" dirty="0">
              <a:solidFill>
                <a:srgbClr val="FF0000"/>
              </a:solidFill>
              <a:latin typeface="Calibri" panose="020F0502020204030204"/>
              <a:sym typeface="+mn-ea"/>
            </a:endParaRPr>
          </a:p>
          <a:p>
            <a:pPr marL="716280" marR="0" lvl="1" indent="0" defTabSz="914400" eaLnBrk="1" fontAlgn="auto" latinLnBrk="0" hangingPunct="1">
              <a:lnSpc>
                <a:spcPct val="2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None/>
              <a:defRPr/>
            </a:pP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при соблюдении данных требований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endParaRPr lang="ru-RU" sz="4000" b="1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  <a:endParaRPr lang="ru-RU" sz="2800" kern="100" spc="-100" dirty="0">
              <a:solidFill>
                <a:schemeClr val="bg1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  <a:endParaRPr lang="ru-RU" sz="2800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  <a:endParaRPr lang="ru-RU" altLang="en-US" sz="2800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  <a:endParaRPr lang="ru-RU" sz="4000" b="1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55295" y="1412875"/>
            <a:ext cx="1127379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9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9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9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опустимая</a:t>
            </a: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30 000 рублей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9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основной ОКВЭД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производство товаров и(или) сбор, обработка и утилизации отходов и(или) обработке вторичного сырья 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основной ОКВЭД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лесозаготовки </a:t>
            </a: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+ дополнительный ОКВЭД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производство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</a:t>
            </a:r>
            <a:r>
              <a:rPr lang="ru-RU" sz="2400" kern="100" spc="-9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за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2025 год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от </a:t>
            </a:r>
            <a:r>
              <a:rPr lang="ru-RU" sz="2400" b="1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5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единиц на территории ЛО</a:t>
            </a:r>
            <a:endParaRPr lang="ru-RU" sz="2400" b="1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9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43025" y="1485265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buClrTx/>
              <a:buSzTx/>
              <a:buFontTx/>
            </a:pP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затраты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2024-202</a:t>
            </a:r>
            <a:r>
              <a:rPr lang="en-US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6</a:t>
            </a: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 годов</a:t>
            </a: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04247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43025" y="2781300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по 1 договору, </a:t>
            </a:r>
            <a:r>
              <a:rPr lang="ru-RU" altLang="en-US" sz="2800" u="sng" dirty="0">
                <a:solidFill>
                  <a:srgbClr val="F04247"/>
                </a:solidFill>
                <a:latin typeface="+mn-lt"/>
                <a:sym typeface="+mn-ea"/>
              </a:rPr>
              <a:t>заключенному не ранее 202</a:t>
            </a:r>
            <a:r>
              <a:rPr lang="en-US" altLang="en-US" sz="2800" u="sng" dirty="0">
                <a:solidFill>
                  <a:srgbClr val="F04247"/>
                </a:solidFill>
                <a:latin typeface="+mn-lt"/>
                <a:sym typeface="+mn-ea"/>
              </a:rPr>
              <a:t>4</a:t>
            </a:r>
            <a:r>
              <a:rPr lang="ru-RU" altLang="en-US" sz="2800" u="sng" dirty="0">
                <a:solidFill>
                  <a:srgbClr val="F04247"/>
                </a:solidFill>
                <a:latin typeface="+mn-lt"/>
                <a:sym typeface="+mn-ea"/>
              </a:rPr>
              <a:t> года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полностью оплачен</a:t>
            </a:r>
            <a:endParaRPr lang="ru-RU" altLang="en-US" sz="2800" b="1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025" y="4077335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амортизационная группа оборудования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</a:rPr>
              <a:t>2-я и выше </a:t>
            </a:r>
            <a:endParaRPr lang="ru-RU" altLang="en-US" sz="2800" b="1" dirty="0">
              <a:solidFill>
                <a:srgbClr val="F04247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52" y="5559762"/>
            <a:ext cx="616521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Постановление Правительства РФ от 01.01.2002 № 1 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«О классификации основных средств, включаемых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в амортизационные группы»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ОБОРУДОВАНИЕ</a:t>
            </a:r>
            <a:endParaRPr lang="ru-RU" sz="4000" b="1" cap="all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985" y="1499235"/>
            <a:ext cx="12185015" cy="4892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устройства, механизмы, станки, приборы,</a:t>
            </a:r>
            <a:b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</a:b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аппараты, агрегаты, установки, машины,</a:t>
            </a:r>
            <a:b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</a:b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технологическая оснастка к оборудованию, пресс-формы</a:t>
            </a:r>
            <a:endParaRPr lang="ru-RU" altLang="ru-RU" sz="2800" b="1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defRPr/>
            </a:pPr>
            <a:endParaRPr lang="ru-RU" altLang="ru-RU" sz="2800" b="1" kern="100" spc="-100" dirty="0">
              <a:solidFill>
                <a:srgbClr val="00B0F0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defRPr/>
            </a:pPr>
            <a:r>
              <a:rPr lang="ru-RU" altLang="ru-RU" sz="2800" b="1" kern="100" spc="-100" dirty="0">
                <a:solidFill>
                  <a:srgbClr val="00B0F0"/>
                </a:solidFill>
                <a:uFillTx/>
                <a:latin typeface="Calibri" panose="020F0502020204030204"/>
                <a:cs typeface="Arial" panose="020B0604020202020204"/>
              </a:rPr>
              <a:t>- должно использоваться в технологическом процессе</a:t>
            </a:r>
            <a:endParaRPr lang="ru-RU" altLang="ru-RU" sz="2800" b="1" kern="100" spc="-100" dirty="0">
              <a:solidFill>
                <a:srgbClr val="00B0F0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defRPr/>
            </a:pPr>
            <a:r>
              <a:rPr lang="ru-RU" altLang="ru-RU" sz="2800" b="1" kern="100" spc="-100" dirty="0">
                <a:solidFill>
                  <a:srgbClr val="00B0F0"/>
                </a:solidFill>
                <a:uFillTx/>
                <a:latin typeface="Calibri" panose="020F0502020204030204"/>
                <a:cs typeface="Arial" panose="020B0604020202020204"/>
              </a:rPr>
              <a:t>производства продукции</a:t>
            </a:r>
            <a:endParaRPr lang="ru-RU" altLang="ru-RU" sz="2800" b="1" kern="100" spc="-100" dirty="0">
              <a:solidFill>
                <a:srgbClr val="00B0F0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defRPr/>
            </a:pPr>
            <a:r>
              <a:rPr lang="ru-RU" altLang="ru-RU" sz="2800" b="1" kern="100" spc="-100" dirty="0">
                <a:solidFill>
                  <a:srgbClr val="00B0F0"/>
                </a:solidFill>
                <a:uFillTx/>
                <a:latin typeface="Calibri" panose="020F0502020204030204"/>
                <a:cs typeface="Arial" panose="020B0604020202020204"/>
              </a:rPr>
              <a:t>- должно быть приобретено у производителя, дилера,</a:t>
            </a:r>
            <a:endParaRPr lang="ru-RU" altLang="ru-RU" sz="2800" b="1" kern="100" spc="-100" dirty="0">
              <a:solidFill>
                <a:srgbClr val="00B0F0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defRPr/>
            </a:pPr>
            <a:r>
              <a:rPr lang="ru-RU" altLang="ru-RU" sz="2800" b="1" kern="100" spc="-100" dirty="0">
                <a:solidFill>
                  <a:srgbClr val="00B0F0"/>
                </a:solidFill>
                <a:uFillTx/>
                <a:latin typeface="Calibri" panose="020F0502020204030204"/>
                <a:cs typeface="Arial" panose="020B0604020202020204"/>
              </a:rPr>
              <a:t>субдилера или дистрибьютора</a:t>
            </a:r>
            <a:endParaRPr lang="ru-RU" altLang="ru-RU" sz="2800" b="1" kern="100" spc="-100" dirty="0">
              <a:solidFill>
                <a:srgbClr val="00B0F0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b="1" kern="100" spc="-100" dirty="0">
              <a:solidFill>
                <a:srgbClr val="FF0000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800" b="1" kern="100" spc="-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ОБОРУДОВАНИЕ ДОЛЖНО БЫТЬ НОВЫМ!</a:t>
            </a:r>
            <a:endParaRPr lang="ru-RU" altLang="ru-RU" sz="2800" b="1" kern="100" spc="-100" dirty="0">
              <a:solidFill>
                <a:srgbClr val="FF0000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83285" y="4869180"/>
            <a:ext cx="10542905" cy="86487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spc="-100" dirty="0">
                <a:solidFill>
                  <a:schemeClr val="accent3"/>
                </a:solidFill>
                <a:uFillTx/>
              </a:rPr>
              <a:t>Копия техпаспорта или иного документа на оборудование, </a:t>
            </a:r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в том числе</a:t>
            </a:r>
            <a:endParaRPr lang="ru-RU" altLang="en-US" sz="2400" spc="-100" dirty="0">
              <a:solidFill>
                <a:schemeClr val="accent3"/>
              </a:solidFill>
              <a:uFillTx/>
            </a:endParaRPr>
          </a:p>
          <a:p>
            <a:pPr algn="ctr" eaLnBrk="1" fontAlgn="ctr" latinLnBrk="0" hangingPunct="1"/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фото </a:t>
            </a:r>
            <a:r>
              <a:rPr lang="ru-RU" altLang="en-US" sz="2400" spc="-100" dirty="0" err="1">
                <a:solidFill>
                  <a:schemeClr val="accent3"/>
                </a:solidFill>
                <a:uFillTx/>
              </a:rPr>
              <a:t>шильды </a:t>
            </a:r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 с заводским идентификационным (уникальным) номером</a:t>
            </a:r>
            <a:endParaRPr lang="ru-RU" altLang="en-US" sz="2400" spc="-100" dirty="0">
              <a:solidFill>
                <a:schemeClr val="accent3"/>
              </a:solidFill>
              <a:uFillTx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914400" y="1143000"/>
            <a:ext cx="10513060" cy="72009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Заявление</a:t>
            </a:r>
            <a:r>
              <a:rPr lang="ru-RU" altLang="en-US" sz="2400" dirty="0"/>
              <a:t> по форме (формируется в системе)</a:t>
            </a:r>
            <a:endParaRPr lang="ru-RU" altLang="en-US" sz="2400" dirty="0"/>
          </a:p>
        </p:txBody>
      </p:sp>
      <p:sp>
        <p:nvSpPr>
          <p:cNvPr id="16" name="Pentagon 15"/>
          <p:cNvSpPr/>
          <p:nvPr/>
        </p:nvSpPr>
        <p:spPr>
          <a:xfrm>
            <a:off x="913765" y="3020695"/>
            <a:ext cx="10513695" cy="72009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документов, </a:t>
            </a:r>
            <a:r>
              <a:rPr lang="ru-RU" altLang="en-US" sz="2400" dirty="0">
                <a:sym typeface="+mn-ea"/>
              </a:rPr>
              <a:t>подтверждающих передачу оборудования</a:t>
            </a:r>
            <a:endParaRPr lang="ru-RU" altLang="en-US" sz="2400" dirty="0"/>
          </a:p>
        </p:txBody>
      </p:sp>
      <p:sp>
        <p:nvSpPr>
          <p:cNvPr id="17" name="Pentagon 16"/>
          <p:cNvSpPr/>
          <p:nvPr/>
        </p:nvSpPr>
        <p:spPr>
          <a:xfrm>
            <a:off x="883285" y="3959225"/>
            <a:ext cx="10543540" cy="72009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платежных поручений</a:t>
            </a:r>
            <a:r>
              <a:rPr lang="ru-RU" altLang="en-US" sz="2400" dirty="0">
                <a:sym typeface="+mn-ea"/>
              </a:rPr>
              <a:t> по договору на оборудование</a:t>
            </a:r>
            <a:endParaRPr lang="ru-RU" altLang="en-US" sz="2400" dirty="0"/>
          </a:p>
        </p:txBody>
      </p:sp>
      <p:sp>
        <p:nvSpPr>
          <p:cNvPr id="2" name="Pentagon 14"/>
          <p:cNvSpPr/>
          <p:nvPr/>
        </p:nvSpPr>
        <p:spPr bwMode="auto">
          <a:xfrm>
            <a:off x="914400" y="2090420"/>
            <a:ext cx="10511155" cy="72009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Копия 1 договора </a:t>
            </a:r>
            <a:r>
              <a:rPr lang="ru-RU" altLang="en-US" sz="2400" dirty="0">
                <a:sym typeface="+mn-ea"/>
              </a:rPr>
              <a:t>на оборудование</a:t>
            </a:r>
            <a:endParaRPr lang="ru-RU" altLang="en-US" sz="24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89*162"/>
  <p:tag name="TABLE_ENDDRAG_RECT" val="36*99*889*162"/>
</p:tagLst>
</file>

<file path=ppt/tags/tag2.xml><?xml version="1.0" encoding="utf-8"?>
<p:tagLst xmlns:p="http://schemas.openxmlformats.org/presentationml/2006/main">
  <p:tag name="TABLE_ENDDRAG_ORIGIN_RECT" val="885*400"/>
  <p:tag name="TABLE_ENDDRAG_RECT" val="37*83*885*400"/>
</p:tagLst>
</file>

<file path=ppt/tags/tag3.xml><?xml version="1.0" encoding="utf-8"?>
<p:tagLst xmlns:p="http://schemas.openxmlformats.org/presentationml/2006/main">
  <p:tag name="TABLE_ENDDRAG_ORIGIN_RECT" val="884*379"/>
  <p:tag name="TABLE_ENDDRAG_RECT" val="37*83*884*379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9819</Words>
  <Application>WPS Presentation</Application>
  <PresentationFormat>Широкоэкранный</PresentationFormat>
  <Paragraphs>355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SimSun</vt:lpstr>
      <vt:lpstr>Wingdings</vt:lpstr>
      <vt:lpstr>Arial</vt:lpstr>
      <vt:lpstr>Microsoft YaHei</vt:lpstr>
      <vt:lpstr>Times New Roman</vt:lpstr>
      <vt:lpstr>Segoe UI</vt:lpstr>
      <vt:lpstr>Calibri</vt:lpstr>
      <vt:lpstr>DejaVu Sans</vt:lpstr>
      <vt:lpstr>Calibri</vt:lpstr>
      <vt:lpstr>Panton SemiBold</vt:lpstr>
      <vt:lpstr>Wingdings</vt:lpstr>
      <vt:lpstr>Times New Roman</vt:lpstr>
      <vt:lpstr>Arial Unicode MS</vt:lpstr>
      <vt:lpstr>Segoe Print</vt:lpstr>
      <vt:lpstr>Тема Office</vt:lpstr>
      <vt:lpstr>Тема Office</vt:lpstr>
      <vt:lpstr>PowerPoint 演示文稿</vt:lpstr>
      <vt:lpstr>ОБЩАЯ ИНФОРМАЦИЯ</vt:lpstr>
      <vt:lpstr>PowerPoint 演示文稿</vt:lpstr>
      <vt:lpstr>УСЛОВИЯ ОТБОРА  ПОЛУЧАТЕЛЕЙ СУБСИДИИ</vt:lpstr>
      <vt:lpstr>ПОДАЧА ЗАЯВКИ</vt:lpstr>
      <vt:lpstr>ТРЕБОВАНИЯ К СОИСКАТЕЛЮ</vt:lpstr>
      <vt:lpstr>ВОЗМЕЩАЮТСЯ затратЫ</vt:lpstr>
      <vt:lpstr>ОБОРУДОВАНИЕ</vt:lpstr>
      <vt:lpstr>комплект документов</vt:lpstr>
      <vt:lpstr> ОТВЕТСТВЕННОСТЬ ПРЕДПРИНИМАТЕЛЯ </vt:lpstr>
      <vt:lpstr>PowerPoint 演示文稿</vt:lpstr>
      <vt:lpstr>PowerPoint 演示文稿</vt:lpstr>
      <vt:lpstr>ОБЯЗАТЕЛЬСТВА ПОЛУЧАТЕЛЯ</vt:lpstr>
      <vt:lpstr> СВЕДЕНИЯ О РЕЗУЛЬТАТАХ ДЕЯТЕЛЬНОСТИ </vt:lpstr>
      <vt:lpstr> СПРАВОЧНАЯ ИНФОРМАЦИЯ </vt:lpstr>
      <vt:lpstr> СПРАВОЧНАЯ ИНФОРМАЦИЯ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Дмитрий</cp:lastModifiedBy>
  <cp:revision>404</cp:revision>
  <dcterms:created xsi:type="dcterms:W3CDTF">2022-07-23T06:53:00Z</dcterms:created>
  <dcterms:modified xsi:type="dcterms:W3CDTF">2026-03-04T11:58:33Z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1033-12.2.0.23197</vt:lpwstr>
  </property>
</Properties>
</file>