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8" r:id="rId5"/>
    <p:sldId id="272" r:id="rId6"/>
    <p:sldId id="264" r:id="rId7"/>
    <p:sldId id="257" r:id="rId8"/>
    <p:sldId id="265" r:id="rId9"/>
    <p:sldId id="266" r:id="rId10"/>
    <p:sldId id="267" r:id="rId11"/>
    <p:sldId id="269" r:id="rId12"/>
    <p:sldId id="284" r:id="rId13"/>
    <p:sldId id="285" r:id="rId14"/>
    <p:sldId id="286" r:id="rId15"/>
    <p:sldId id="287" r:id="rId16"/>
    <p:sldId id="288" r:id="rId17"/>
    <p:sldId id="289" r:id="rId18"/>
    <p:sldId id="283" r:id="rId19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247"/>
    <a:srgbClr val="79442A"/>
    <a:srgbClr val="EE2128"/>
    <a:srgbClr val="243D99"/>
    <a:srgbClr val="455AA8"/>
    <a:srgbClr val="F1575E"/>
    <a:srgbClr val="F9BDBD"/>
    <a:srgbClr val="3494CE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65" d="100"/>
          <a:sy n="165" d="100"/>
        </p:scale>
        <p:origin x="-164" y="172"/>
      </p:cViewPr>
      <p:guideLst>
        <p:guide orient="horz" pos="2131"/>
        <p:guide pos="2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hyperlink" Target="https://login.consultant.ru/link/?req=doc&amp;base=LAW&amp;n=524560&amp;dst=101424" TargetMode="Externa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525" y="3343275"/>
            <a:ext cx="12182475" cy="351409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«Лизинг»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затрат, связанных с заключением</a:t>
            </a:r>
            <a:endParaRPr lang="ru-RU" sz="28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договоров финансовой аренды (лизинга)</a:t>
            </a:r>
            <a:endParaRPr lang="ru-RU" sz="28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28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800" b="1" dirty="0">
                <a:solidFill>
                  <a:srgbClr val="F04247"/>
                </a:solidFill>
                <a:latin typeface="Calibri" panose="020F0502020204030204"/>
                <a:sym typeface="+mn-ea"/>
              </a:rPr>
              <a:t>(с изменениями на 3 марта 2026 года)</a:t>
            </a:r>
            <a:endParaRPr lang="ru-RU" sz="2800" b="1" dirty="0">
              <a:solidFill>
                <a:srgbClr val="F04247"/>
              </a:solidFill>
              <a:latin typeface="Calibri" panose="020F0502020204030204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28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 smtClean="0">
                <a:solidFill>
                  <a:srgbClr val="003EBA"/>
                </a:solidFill>
                <a:latin typeface="Calibri" panose="020F0502020204030204"/>
                <a:ea typeface="DejaVu Sans"/>
              </a:rPr>
              <a:t>2026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0" y="2077085"/>
            <a:ext cx="12181840" cy="80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650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marL="374650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marL="374650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8900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ОБЯЗАТЕЛЬСТВА ПОЛУЧАТЕЛЯ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2" name="TextBox 3"/>
          <p:cNvSpPr txBox="1"/>
          <p:nvPr/>
        </p:nvSpPr>
        <p:spPr bwMode="auto">
          <a:xfrm>
            <a:off x="593090" y="1910080"/>
            <a:ext cx="3530600" cy="3937635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noAutofit/>
          </a:bodyPr>
          <a:lstStyle/>
          <a:p>
            <a:pPr marL="342900" indent="-201930">
              <a:buFontTx/>
              <a:buChar char="-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выручки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менее чем на 4%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0193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01930">
              <a:buFontTx/>
              <a:buChar char="-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сохранение ССЧ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уровне не менее 90% 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01930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01930">
              <a:buFontTx/>
              <a:buChar char="-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заработная плата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ниже МРОТ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5460" y="1293495"/>
            <a:ext cx="1274445" cy="581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было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408805" y="1910080"/>
            <a:ext cx="7340600" cy="396875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F04247"/>
                </a:solidFill>
              </a:rPr>
              <a:t>Темп роста доходов на 1 работника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i="1" dirty="0">
                <a:solidFill>
                  <a:srgbClr val="243D99"/>
                </a:solidFill>
              </a:rPr>
              <a:t>Не менее 4% + индекс потребительских цен</a:t>
            </a:r>
            <a:endParaRPr lang="ru-RU" sz="2000" b="1" i="1" dirty="0">
              <a:solidFill>
                <a:srgbClr val="243D99"/>
              </a:solidFill>
            </a:endParaRPr>
          </a:p>
          <a:p>
            <a:r>
              <a:rPr lang="ru-RU" sz="1800" b="1" i="1" dirty="0"/>
              <a:t>Расчет: </a:t>
            </a:r>
            <a:endParaRPr lang="ru-RU" sz="1800" b="1" i="1" dirty="0"/>
          </a:p>
          <a:p>
            <a:r>
              <a:rPr lang="ru-RU" sz="1800" i="1" dirty="0">
                <a:latin typeface="+mn-lt"/>
              </a:rPr>
              <a:t>Доходы по налоговой декларации / число работников</a:t>
            </a:r>
            <a:endParaRPr lang="ru-RU" sz="1800" i="1" dirty="0">
              <a:latin typeface="+mn-lt"/>
            </a:endParaRPr>
          </a:p>
          <a:p>
            <a:endParaRPr lang="en-US" sz="1800" i="1" dirty="0">
              <a:solidFill>
                <a:srgbClr val="FA0000"/>
              </a:solidFill>
              <a:latin typeface="+mn-lt"/>
              <a:sym typeface="+mn-ea"/>
            </a:endParaRPr>
          </a:p>
          <a:p>
            <a:r>
              <a:rPr lang="en-US" sz="1800" i="1" dirty="0">
                <a:solidFill>
                  <a:srgbClr val="FA0000"/>
                </a:solidFill>
                <a:latin typeface="+mn-lt"/>
                <a:sym typeface="+mn-ea"/>
              </a:rPr>
              <a:t>*</a:t>
            </a:r>
            <a:r>
              <a:rPr lang="ru-RU" altLang="en-US" sz="1800" i="1" dirty="0">
                <a:solidFill>
                  <a:srgbClr val="FA0000"/>
                </a:solidFill>
                <a:latin typeface="+mn-lt"/>
                <a:sym typeface="+mn-ea"/>
              </a:rPr>
              <a:t> </a:t>
            </a:r>
            <a:r>
              <a:rPr lang="ru-RU" sz="1800" b="1" i="1" dirty="0">
                <a:latin typeface="+mn-lt"/>
                <a:sym typeface="+mn-ea"/>
              </a:rPr>
              <a:t>Число работников </a:t>
            </a:r>
            <a:r>
              <a:rPr lang="ru-RU" sz="1800" i="1" dirty="0">
                <a:latin typeface="+mn-lt"/>
                <a:sym typeface="+mn-ea"/>
              </a:rPr>
              <a:t>- количество физлиц, с выплат и иных вознаграждений которым исчислены страховые взносы за IV квартал отчетного года: строка 020 «Всего с начала расчетного периода» подраздела 1.1 раздела 1 Формы расчетов по страховым взносам (форма КНД 1151111)</a:t>
            </a:r>
            <a:endParaRPr lang="ru-RU" sz="1800" dirty="0">
              <a:solidFill>
                <a:srgbClr val="243D99"/>
              </a:solidFill>
            </a:endParaRPr>
          </a:p>
          <a:p>
            <a:endParaRPr lang="ru-RU" sz="1800" i="1" dirty="0">
              <a:latin typeface="+mn-lt"/>
            </a:endParaRPr>
          </a:p>
          <a:p>
            <a:r>
              <a:rPr lang="en-US" sz="1800" i="1" dirty="0">
                <a:solidFill>
                  <a:srgbClr val="FA0000"/>
                </a:solidFill>
                <a:sym typeface="+mn-ea"/>
              </a:rPr>
              <a:t>*</a:t>
            </a:r>
            <a:r>
              <a:rPr lang="ru-RU" altLang="en-US" sz="1800" i="1" dirty="0">
                <a:solidFill>
                  <a:srgbClr val="FA0000"/>
                </a:solidFill>
                <a:sym typeface="+mn-ea"/>
              </a:rPr>
              <a:t> </a:t>
            </a:r>
            <a:r>
              <a:rPr lang="ru-RU" sz="1800" b="1" i="1" dirty="0">
                <a:latin typeface="+mn-lt"/>
                <a:sym typeface="+mn-ea"/>
              </a:rPr>
              <a:t>Индекс потребительских цен: 2025-2026 год - 107</a:t>
            </a:r>
            <a:endParaRPr lang="ru-RU" sz="1800" b="1" i="1" dirty="0">
              <a:latin typeface="+mn-lt"/>
            </a:endParaRPr>
          </a:p>
          <a:p>
            <a:r>
              <a:rPr lang="ru-RU" sz="1800" i="1" dirty="0">
                <a:latin typeface="+mn-lt"/>
                <a:sym typeface="+mn-ea"/>
              </a:rPr>
              <a:t>2023-2024 год – 107,25</a:t>
            </a:r>
            <a:endParaRPr lang="ru-RU" sz="1800" i="1" dirty="0">
              <a:latin typeface="+mn-lt"/>
            </a:endParaRPr>
          </a:p>
          <a:p>
            <a:r>
              <a:rPr lang="ru-RU" sz="1800" i="1" dirty="0">
                <a:latin typeface="+mn-lt"/>
                <a:sym typeface="+mn-ea"/>
              </a:rPr>
              <a:t>2024-2025 год – 109,42</a:t>
            </a:r>
            <a:endParaRPr lang="ru-RU" sz="1800" dirty="0">
              <a:solidFill>
                <a:srgbClr val="243D99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319645" y="1272540"/>
            <a:ext cx="1390015" cy="6115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3200" b="1" cap="all" dirty="0">
                <a:solidFill>
                  <a:srgbClr val="F04247"/>
                </a:solidFill>
                <a:latin typeface="+mn-lt"/>
              </a:rPr>
              <a:t>стало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8900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КРИТЕРИИ ОЦЕНКИ ЗАЯВОК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1311746"/>
            <a:ext cx="5760640" cy="1323439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04247"/>
                </a:solidFill>
                <a:latin typeface="+mn-lt"/>
              </a:rPr>
              <a:t>1</a:t>
            </a:r>
            <a:r>
              <a:rPr lang="ru-RU" sz="2000" b="1" dirty="0">
                <a:solidFill>
                  <a:srgbClr val="F04247"/>
                </a:solidFill>
                <a:latin typeface="+mn-lt"/>
              </a:rPr>
              <a:t>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Темп роста дохода на одного работника в отчетном периоде 4%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+ индекс потребительских цен –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>
                <a:solidFill>
                  <a:srgbClr val="F04247"/>
                </a:solidFill>
                <a:latin typeface="+mn-lt"/>
              </a:rPr>
              <a:t>100 баллов</a:t>
            </a:r>
            <a:br>
              <a:rPr lang="ru-RU" sz="2000" dirty="0">
                <a:solidFill>
                  <a:srgbClr val="F04247"/>
                </a:solidFill>
                <a:latin typeface="+mn-lt"/>
              </a:rPr>
            </a:br>
            <a:r>
              <a:rPr lang="ru-RU" sz="2000" dirty="0">
                <a:solidFill>
                  <a:srgbClr val="F04247"/>
                </a:solidFill>
                <a:latin typeface="+mn-lt"/>
              </a:rPr>
              <a:t>В</a:t>
            </a:r>
            <a:r>
              <a:rPr lang="ru-RU" dirty="0">
                <a:solidFill>
                  <a:srgbClr val="F04247"/>
                </a:solidFill>
              </a:rPr>
              <a:t>ес - 20%</a:t>
            </a:r>
            <a:endParaRPr lang="ru-RU" dirty="0">
              <a:solidFill>
                <a:srgbClr val="F04247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513195" y="1311910"/>
            <a:ext cx="5260975" cy="131826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noAutofit/>
          </a:bodyPr>
          <a:lstStyle/>
          <a:p>
            <a:pPr indent="0" algn="ctr"/>
            <a:r>
              <a:rPr lang="ru-RU" sz="2000" b="1" dirty="0">
                <a:solidFill>
                  <a:srgbClr val="F04247"/>
                </a:solidFill>
                <a:latin typeface="+mn-lt"/>
              </a:rPr>
              <a:t>2.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План темпа роста 4% + план индекса потребительских цен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– </a:t>
            </a:r>
            <a:r>
              <a:rPr lang="ru-RU" sz="2000" dirty="0">
                <a:solidFill>
                  <a:srgbClr val="F04247"/>
                </a:solidFill>
                <a:latin typeface="+mn-lt"/>
              </a:rPr>
              <a:t>100 баллов</a:t>
            </a:r>
            <a:br>
              <a:rPr lang="ru-RU" sz="2000" dirty="0">
                <a:solidFill>
                  <a:srgbClr val="F04247"/>
                </a:solidFill>
                <a:latin typeface="+mn-lt"/>
              </a:rPr>
            </a:br>
            <a:r>
              <a:rPr lang="ru-RU" sz="2000" dirty="0">
                <a:solidFill>
                  <a:srgbClr val="F04247"/>
                </a:solidFill>
                <a:latin typeface="+mn-lt"/>
              </a:rPr>
              <a:t>Вес - 35% </a:t>
            </a:r>
            <a:endParaRPr lang="ru-RU" sz="2000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07368" y="2757594"/>
            <a:ext cx="5760640" cy="132207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04247"/>
                </a:solidFill>
                <a:latin typeface="+mn-lt"/>
              </a:rPr>
              <a:t>3.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Сумма баллов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000" b="1" dirty="0">
                <a:solidFill>
                  <a:srgbClr val="243D99"/>
                </a:solidFill>
                <a:latin typeface="+mn-lt"/>
              </a:rPr>
              <a:t>по ЭКГ-рейтингу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(</a:t>
            </a:r>
            <a:r>
              <a:rPr lang="ru-RU" sz="2000" u="sng" dirty="0" err="1">
                <a:solidFill>
                  <a:srgbClr val="243D99"/>
                </a:solidFill>
                <a:latin typeface="+mn-lt"/>
              </a:rPr>
              <a:t>экг-рейтинг.рф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)</a:t>
            </a: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000" b="1" dirty="0">
                <a:solidFill>
                  <a:srgbClr val="243D99"/>
                </a:solidFill>
                <a:latin typeface="+mn-lt"/>
              </a:rPr>
              <a:t>и КПД-рейтингу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(</a:t>
            </a:r>
            <a:r>
              <a:rPr lang="ru-RU" sz="2000" u="sng" dirty="0">
                <a:solidFill>
                  <a:srgbClr val="243D99"/>
                </a:solidFill>
                <a:latin typeface="+mn-lt"/>
              </a:rPr>
              <a:t>кпд-</a:t>
            </a:r>
            <a:r>
              <a:rPr lang="ru-RU" sz="2000" u="sng" dirty="0" err="1">
                <a:solidFill>
                  <a:srgbClr val="243D99"/>
                </a:solidFill>
                <a:latin typeface="+mn-lt"/>
              </a:rPr>
              <a:t>рейтинг.рф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)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04247"/>
                </a:solidFill>
                <a:latin typeface="+mn-lt"/>
              </a:rPr>
              <a:t>Вес - 20%</a:t>
            </a:r>
            <a:endParaRPr lang="ru-RU" sz="2000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513274" y="2757743"/>
            <a:ext cx="5261011" cy="193802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04247"/>
                </a:solidFill>
                <a:latin typeface="+mn-lt"/>
              </a:rPr>
              <a:t>4.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Среднемесячные выплаты работникам</a:t>
            </a:r>
            <a:r>
              <a:rPr lang="en-US" sz="2000" b="1" dirty="0">
                <a:solidFill>
                  <a:srgbClr val="243D99"/>
                </a:solidFill>
                <a:latin typeface="+mn-lt"/>
              </a:rPr>
              <a:t>:</a:t>
            </a:r>
            <a:br>
              <a:rPr lang="ru-RU" sz="2000" b="1" dirty="0">
                <a:solidFill>
                  <a:srgbClr val="243D99"/>
                </a:solidFill>
                <a:latin typeface="+mn-lt"/>
              </a:rPr>
            </a:br>
            <a:r>
              <a:rPr lang="en-US" sz="2000" dirty="0">
                <a:solidFill>
                  <a:srgbClr val="243D99"/>
                </a:solidFill>
                <a:latin typeface="+mn-lt"/>
              </a:rPr>
              <a:t>&lt; 2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МРОТ – 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2 МРОТ – 50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3 МРОТ – 75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4 МРОТ – 100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04247"/>
                </a:solidFill>
                <a:latin typeface="+mn-lt"/>
              </a:rPr>
              <a:t>Вес - 15%</a:t>
            </a:r>
            <a:endParaRPr lang="ru-RU" sz="2000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05104" y="4203164"/>
            <a:ext cx="5760640" cy="193802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marL="0" indent="13970" algn="ctr"/>
            <a:r>
              <a:rPr lang="ru-RU" sz="2000" b="1" dirty="0">
                <a:solidFill>
                  <a:srgbClr val="F04247"/>
                </a:solidFill>
                <a:latin typeface="+mn-lt"/>
              </a:rPr>
              <a:t>5.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Нахождение в одном из реестров</a:t>
            </a:r>
            <a:r>
              <a:rPr lang="en-US" sz="2000" b="1" dirty="0">
                <a:solidFill>
                  <a:srgbClr val="243D99"/>
                </a:solidFill>
                <a:latin typeface="+mn-lt"/>
              </a:rPr>
              <a:t>: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продукции российского производства</a:t>
            </a: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малых технологических компаний</a:t>
            </a: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социальных предприятий</a:t>
            </a: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креативных индустрий</a:t>
            </a: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000" dirty="0">
                <a:solidFill>
                  <a:srgbClr val="F04247"/>
                </a:solidFill>
                <a:latin typeface="+mn-lt"/>
              </a:rPr>
              <a:t>50 баллов 	Вес - 10%  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  </a:t>
            </a:r>
            <a:endParaRPr lang="ru-RU" sz="2000" dirty="0">
              <a:solidFill>
                <a:srgbClr val="FA0000"/>
              </a:solidFill>
              <a:latin typeface="+mn-lt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6536055" y="5157470"/>
            <a:ext cx="5238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solidFill>
                  <a:srgbClr val="00B0F0"/>
                </a:solidFill>
                <a:latin typeface="+mn-lt"/>
              </a:rPr>
              <a:t>Понижающих коэффициентов НЕТ!  </a:t>
            </a:r>
            <a:endParaRPr lang="ru-RU" sz="2400" b="1" i="1" u="sng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8900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ОБЯЗАТЕЛЬСТВА ПОЛУЧАТЕЛЯ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17538" y="1159194"/>
            <a:ext cx="10951069" cy="46037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Осуществлять деятельность</a:t>
            </a:r>
            <a:r>
              <a:rPr lang="ru-RU" sz="2400" b="1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r>
              <a:rPr lang="ru-RU" sz="24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течение 3-х лет</a:t>
            </a:r>
            <a:r>
              <a:rPr lang="ru-RU" sz="2400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с даты заключения договора</a:t>
            </a:r>
            <a:endParaRPr lang="ru-RU" altLang="en-US" sz="24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22618" y="3380126"/>
            <a:ext cx="10951068" cy="82994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Обеспечить достижение показателей</a:t>
            </a:r>
            <a:endParaRPr lang="ru-RU" sz="24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4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соответствии с договором о </a:t>
            </a:r>
            <a:r>
              <a:rPr lang="ru-RU" altLang="en-US" sz="24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предоставлении субсидии</a:t>
            </a:r>
            <a:endParaRPr lang="ru-RU" sz="24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 Box 6"/>
          <p:cNvSpPr txBox="1"/>
          <p:nvPr/>
        </p:nvSpPr>
        <p:spPr bwMode="auto">
          <a:xfrm>
            <a:off x="614363" y="4365032"/>
            <a:ext cx="10951068" cy="119888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Направлять по запросу комитета документы и информацию</a:t>
            </a:r>
            <a:r>
              <a:rPr lang="ru-RU" sz="24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,</a:t>
            </a:r>
            <a:endParaRPr lang="ru-RU" sz="2400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icrosoft YaHei" panose="020B0503020204020204" charset="-122"/>
              <a:sym typeface="+mn-ea"/>
            </a:endParaRPr>
          </a:p>
          <a:p>
            <a:pPr algn="ctr"/>
            <a:r>
              <a:rPr lang="ru-RU" sz="24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необходимые для контроля за соблюдением порядка и условий предоставления </a:t>
            </a:r>
            <a:endParaRPr lang="ru-RU" sz="2400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icrosoft YaHei" panose="020B0503020204020204" charset="-122"/>
              <a:sym typeface="+mn-ea"/>
            </a:endParaRPr>
          </a:p>
          <a:p>
            <a:pPr algn="ctr"/>
            <a:r>
              <a:rPr lang="ru-RU" sz="24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субсидии в течение 5 рабочих дней</a:t>
            </a:r>
            <a:endParaRPr lang="ru-RU" sz="24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14998" y="1791105"/>
            <a:ext cx="10951069" cy="82994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</a:t>
            </a:r>
            <a:r>
              <a:rPr lang="ru-RU" sz="24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е отчуждать субсидированное имущество</a:t>
            </a:r>
            <a:r>
              <a:rPr lang="ru-RU" sz="2400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, не предоставлять имущество</a:t>
            </a:r>
            <a:endParaRPr lang="ru-RU" sz="2400" kern="100" spc="-100" dirty="0">
              <a:solidFill>
                <a:srgbClr val="CBFFFF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400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аренду/лизинг</a:t>
            </a:r>
            <a:r>
              <a:rPr lang="ru-RU" sz="2400" b="1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r>
              <a:rPr lang="ru-RU" sz="24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течение </a:t>
            </a:r>
            <a:r>
              <a:rPr lang="ru-RU" sz="2400" b="1" kern="100" spc="-100" dirty="0">
                <a:solidFill>
                  <a:schemeClr val="bg1"/>
                </a:solidFill>
                <a:ea typeface="Microsoft YaHei" panose="020B0503020204020204" charset="-122"/>
                <a:sym typeface="+mn-ea"/>
              </a:rPr>
              <a:t>3-х лет</a:t>
            </a:r>
            <a:r>
              <a:rPr lang="ru-RU" sz="2400" kern="100" spc="-100" dirty="0">
                <a:solidFill>
                  <a:schemeClr val="bg1"/>
                </a:solidFill>
                <a:ea typeface="Microsoft YaHei" panose="020B0503020204020204" charset="-122"/>
                <a:sym typeface="+mn-ea"/>
              </a:rPr>
              <a:t> </a:t>
            </a:r>
            <a:r>
              <a:rPr lang="ru-RU" sz="2400" kern="100" spc="-100" dirty="0">
                <a:solidFill>
                  <a:srgbClr val="CBFFFF"/>
                </a:solidFill>
                <a:ea typeface="Microsoft YaHei" panose="020B0503020204020204" charset="-122"/>
                <a:sym typeface="+mn-ea"/>
              </a:rPr>
              <a:t>с даты заключения договора</a:t>
            </a:r>
            <a:endParaRPr lang="ru-RU" altLang="en-US" sz="2400" b="1" kern="100" spc="-100" dirty="0">
              <a:solidFill>
                <a:srgbClr val="CBFFFF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16903" y="2781513"/>
            <a:ext cx="10951068" cy="46037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4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Предоставлять отчетность</a:t>
            </a:r>
            <a:r>
              <a:rPr lang="ru-RU" altLang="en-US" sz="24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, предусмотренную договором о предоставлении субсидии</a:t>
            </a:r>
            <a:endParaRPr lang="ru-RU" altLang="en-US" sz="24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8900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СВЕДЕНИЯ О РЕЗУЛЬТАТАХ ДЕЯТЕЛЬНОСТИ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9425" y="1412240"/>
          <a:ext cx="11228070" cy="413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645"/>
                <a:gridCol w="5027930"/>
                <a:gridCol w="1109345"/>
                <a:gridCol w="1448435"/>
                <a:gridCol w="1830705"/>
                <a:gridCol w="1350010"/>
              </a:tblGrid>
              <a:tr h="10668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Наименование 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увеличиваемого показателя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Единицы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значений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За год,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solidFill>
                            <a:srgbClr val="243D99"/>
                          </a:solidFill>
                          <a:effectLst/>
                        </a:rPr>
                        <a:t>2024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 (год,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году подачи заявки)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solidFill>
                            <a:srgbClr val="243D99"/>
                          </a:solidFill>
                          <a:effectLst/>
                        </a:rPr>
                        <a:t>2025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В году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предоставления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субсидии (план)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solidFill>
                            <a:srgbClr val="243D99"/>
                          </a:solidFill>
                          <a:effectLst/>
                        </a:rPr>
                        <a:t>2026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276860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2.1.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Доход в соответствии с налоговой декларацией (Д)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4902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2.2.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Доход в соответствии с налоговой декларацией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с учетом ИПЦ (Д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)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4902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2.3.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 Число работников субъекта малого и среднего предпринимательства за отчетный период (ЧР)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4902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2.4.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Доход на одного работника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 на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 работника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2.5.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Темп роста дохода на 1 работника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среднемесячных выплат и иных вознаграждений работникам, начисленных за отчетный финансовый год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 anchorCtr="0">
                    <a:solidFill>
                      <a:srgbClr val="D1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767080" y="1052830"/>
          <a:ext cx="10513695" cy="5088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3695"/>
              </a:tblGrid>
              <a:tr h="5088890">
                <a:tc>
                  <a:txBody>
                    <a:bodyPr/>
                    <a:lstStyle/>
                    <a:p>
                      <a:pPr indent="44513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1. 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Доход за отчетный период (Д)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- сумма доходов субъекта малого и среднего предпринимательства, полученных от осуществления предпринимательской деятельности, по данным налоговой отчетности за отчетный календарный год. При совмещении разных систем налогообложения объем доходов определяется по совокупности данных о полученном доходе в соответствии с применяемыми участником отбора системами налогообложения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179705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4513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2.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Доход (Д</a:t>
                      </a:r>
                      <a:r>
                        <a:rPr lang="ru-RU" sz="20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в соответствии с налоговой декларацией с учетом индекса потребительских цен (ИПЦ) рассчитывается за соответствующий отчетный период в следующем порядке: 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= Д / ИПЦ *100, где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ИПЦ - индекс потребительских цен на товары и услуги за период с начала года к соответствующему периоду предыдущего года, в процентах. Компонент ИПЦ разрабатывается Федеральной службой государственной статистики в соответствии с Федеральным 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  <a:hlinkClick r:id="rId2"/>
                        </a:rPr>
                        <a:t>планом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статистических работ и публикуется в информационно-телекоммуникационной сети "Интернет" на официальном сайте Службы в разделе "Статистика/Официальная статистика/Цены, инфляция/Потребительские цены/Индексы потребительских цен на товары и услуги/WEB (ЕМИСС)/Показатели/Индексы потребительских цен на товары и услуги (Виды показателя - "Период с начала года к соответствующему периоду предыдущего года"; Виды товаров и услуг - "Все товары и услуги").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3.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Число работников (ЧР)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субъекта малого и среднего предпринимательства за отчетный период - количество физических лиц, с выплат и иных вознаграждений которым исчислены страховые взносы в соответствии с применяемым тарифом страховых взносов за IV квартал отчетного года. Определяется на основании значения  строки 020 «Количество физических лиц, с выплат которым исчислены  страховые  </a:t>
                      </a: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</a:rPr>
                        <a:t>взносы,всего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(чел.) в столбце «Всего с начала расчетного период» подраздела 1.1 раздела 1 Формы расчетов по страховым взносам (Форма по КНД 1151111).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4.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Доход на 1 работника (P)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рассчитывается по формуле: Р= 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/ЧР*100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34207" marR="34207" marT="56275" marB="56275">
                    <a:solidFill>
                      <a:srgbClr val="D1EB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0"/>
          <p:cNvSpPr>
            <a:spLocks noGrp="1"/>
          </p:cNvSpPr>
          <p:nvPr/>
        </p:nvSpPr>
        <p:spPr bwMode="auto">
          <a:xfrm>
            <a:off x="0" y="188595"/>
            <a:ext cx="12192000" cy="889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2pPr>
            <a:lvl3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3pPr>
            <a:lvl4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4pPr>
            <a:lvl5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5pPr>
            <a:lvl6pPr marL="25146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6pPr>
            <a:lvl7pPr marL="29718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7pPr>
            <a:lvl8pPr marL="34290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8pPr>
            <a:lvl9pPr marL="38862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9pPr>
          </a:lstStyle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справочная информация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/>
          </p:cNvSpPr>
          <p:nvPr/>
        </p:nvSpPr>
        <p:spPr bwMode="auto">
          <a:xfrm>
            <a:off x="0" y="188595"/>
            <a:ext cx="12192000" cy="889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2pPr>
            <a:lvl3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3pPr>
            <a:lvl4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4pPr>
            <a:lvl5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5pPr>
            <a:lvl6pPr marL="25146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6pPr>
            <a:lvl7pPr marL="29718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7pPr>
            <a:lvl8pPr marL="34290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8pPr>
            <a:lvl9pPr marL="38862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9pPr>
          </a:lstStyle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справочная информация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5" name="Таблица 2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911225" y="1125220"/>
          <a:ext cx="10513695" cy="450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3695"/>
              </a:tblGrid>
              <a:tr h="4508500">
                <a:tc>
                  <a:txBody>
                    <a:bodyPr/>
                    <a:lstStyle/>
                    <a:p>
                      <a:pPr indent="429895"/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5.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Темп роста дохода на 1 работника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»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(ТРД)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рассчитывается по формуле: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90043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ТРД=Р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о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/ </a:t>
                      </a: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Р</a:t>
                      </a:r>
                      <a:r>
                        <a:rPr lang="ru-RU" sz="1400" baseline="-250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п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, где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90043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Р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– Доход на 1 работника за отчетный период;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900430" algn="just">
                        <a:buNone/>
                      </a:pP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Р</a:t>
                      </a:r>
                      <a:r>
                        <a:rPr lang="ru-RU" sz="1400" baseline="-250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п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– Доход на 1 работника за период, предшествующий отчетному периоду.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sym typeface="+mn-ea"/>
                      </a:endParaRPr>
                    </a:p>
                    <a:p>
                      <a:pPr indent="900430" algn="just">
                        <a:buNone/>
                      </a:pP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 indent="43878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6. 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Среднесписочная численность работников (ССЧ)</a:t>
                      </a: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определяется на основании сведений по ССЧ в годовом отчете по форме ЕФС-1.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38785" algn="just">
                        <a:buNone/>
                      </a:pP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38785" algn="just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Величина среднемесячных выплат и иных вознаграждений работникам (ЗП)</a:t>
                      </a: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начисленных за отчетный финансовый год определяется на основании значений суммы выплат и иных вознаграждений, начисленных в пользу физических лиц (работников), и ССЧ согласно отчету по форме ЕФС-1 по формуле: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= ОВ / 12 / ССЧ, </a:t>
                      </a: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где:</a:t>
                      </a:r>
                      <a:endParaRPr lang="en-US" altLang="en-US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- значение среднемесячных выплат и иных вознаграждений работникам;</a:t>
                      </a:r>
                      <a:endParaRPr lang="en-US" altLang="en-US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 - значение суммы выплат и иных вознаграждений, начисленных за отчетный финансовый год (определяется на основании значения "Базы для исчисления страховых взносов" раздела "Сведения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заболеваний") согласно годовому отчету по форме ЕФС-1;</a:t>
                      </a:r>
                      <a:endParaRPr lang="en-US" altLang="en-US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ССЧ - значение ССЧ получателя субсидии в отчетном году согласно годовому отчету по форме ЕФС-1.</a:t>
                      </a:r>
                      <a:endParaRPr lang="en-US" altLang="en-US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34207" marR="34207" marT="56275" marB="56275">
                    <a:solidFill>
                      <a:srgbClr val="D1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35" y="3838575"/>
            <a:ext cx="12191365" cy="2440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smtClean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msp.lenreg.ru</a:t>
            </a:r>
            <a:r>
              <a:rPr lang="ru-RU" sz="2800" b="1" cap="none" spc="0" dirty="0" smtClean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448310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0" y="1484630"/>
            <a:ext cx="12192635" cy="4424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alt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kern="100" dirty="0" smtClean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2026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году </a:t>
            </a:r>
            <a:r>
              <a:rPr lang="ru-RU" alt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выделено средств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</a:t>
            </a:r>
            <a:r>
              <a:rPr lang="ru-RU" sz="32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3200" b="1" kern="100" dirty="0" smtClean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80 млн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 возмещается </a:t>
            </a:r>
            <a:r>
              <a:rPr lang="ru-RU" sz="32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  <a:endParaRPr 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 максимальная сумма субсидии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1 500 000 рублей</a:t>
            </a:r>
            <a:endParaRPr lang="ru-RU" altLang="ru-RU" sz="32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 минимальная сумма </a:t>
            </a: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затрат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250 000 рублей</a:t>
            </a:r>
            <a:endParaRPr lang="ru-RU" alt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0" lvl="3" indent="0" algn="ctr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u="sng" kern="100" dirty="0">
                <a:solidFill>
                  <a:srgbClr val="7030A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КОНКУРСНЫЙ ОТБОР!</a:t>
            </a:r>
            <a:endParaRPr lang="ru-RU" altLang="ru-RU" sz="2800" b="1" u="sng" kern="100" dirty="0">
              <a:solidFill>
                <a:srgbClr val="7030A0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12700" lvl="3" indent="0" algn="ctr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B0F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Прием заявок</a:t>
            </a:r>
            <a:r>
              <a:rPr lang="ru-RU" altLang="ru-RU" sz="2800" b="1" kern="100" dirty="0">
                <a:solidFill>
                  <a:srgbClr val="00206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altLang="ru-RU" sz="2800" b="1" kern="100" dirty="0">
                <a:solidFill>
                  <a:srgbClr val="7030A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 марта - 21 апреля 2026 года</a:t>
            </a:r>
            <a:endParaRPr lang="ru-RU" altLang="ru-RU" sz="2800" b="1" kern="100" dirty="0">
              <a:solidFill>
                <a:srgbClr val="7030A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2700" lvl="3" indent="0" algn="ctr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Комиссия</a:t>
            </a:r>
            <a:r>
              <a:rPr lang="ru-RU" altLang="ru-RU" sz="2800" b="1" kern="100" dirty="0">
                <a:solidFill>
                  <a:srgbClr val="002060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altLang="ru-RU" sz="2800" b="1" kern="100" dirty="0">
                <a:solidFill>
                  <a:srgbClr val="7030A0"/>
                </a:solidFill>
                <a:latin typeface="Calibri" panose="020F0502020204030204"/>
                <a:cs typeface="Arial" panose="020B0604020202020204"/>
                <a:sym typeface="+mn-ea"/>
              </a:rPr>
              <a:t>23 апреля 2026 года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35" y="1544320"/>
            <a:ext cx="12192635" cy="4374515"/>
          </a:xfrm>
        </p:spPr>
        <p:txBody>
          <a:bodyPr/>
          <a:lstStyle/>
          <a:p>
            <a:pPr marL="2150745" marR="0" lvl="5" indent="-353695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16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</a:t>
            </a:r>
            <a:b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требованиям, установленным Порядком</a:t>
            </a:r>
            <a:endParaRPr lang="ru-RU" sz="216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150745" marR="0" lvl="5" indent="-353695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tabLst>
                <a:tab pos="11012805" algn="l"/>
              </a:tabLst>
              <a:defRPr/>
            </a:pPr>
            <a:r>
              <a:rPr lang="ru-RU" sz="216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</a:t>
            </a:r>
            <a:b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предусмотренным Порядком (п. 2.6)</a:t>
            </a:r>
            <a:endParaRPr lang="ru-RU" sz="216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2150745" marR="0" lvl="5" indent="-353695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16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  <a:b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(п. 2 Приложения 5 к </a:t>
            </a:r>
            <a:r>
              <a:rPr lang="ru-RU" sz="2160" kern="10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Порядку (Дополнительные условия по лизингу)</a:t>
            </a:r>
            <a:endParaRPr lang="ru-RU" sz="216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2150745" marR="0" lvl="5" indent="-353695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16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/>
          </a:p>
          <a:p>
            <a:pPr marL="285750" marR="0" lvl="1" indent="0" defTabSz="914400" eaLnBrk="1" fontAlgn="auto" latinLnBrk="0" hangingPunct="1">
              <a:lnSpc>
                <a:spcPct val="2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None/>
              <a:defRPr/>
            </a:pPr>
            <a:endParaRPr lang="en-US"/>
          </a:p>
          <a:p>
            <a:pPr marL="285750" marR="0" lvl="1" indent="0" defTabSz="914400" eaLnBrk="1" fontAlgn="auto" latinLnBrk="0" hangingPunct="1">
              <a:lnSpc>
                <a:spcPct val="2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None/>
              <a:defRPr/>
            </a:pPr>
            <a:endParaRPr lang="en-US"/>
          </a:p>
          <a:p>
            <a:pPr marL="285750" marR="0" lvl="1" indent="0" defTabSz="914400" eaLnBrk="1" fontAlgn="auto" latinLnBrk="0" hangingPunct="1">
              <a:lnSpc>
                <a:spcPct val="2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None/>
              <a:defRPr/>
            </a:pPr>
            <a:r>
              <a:rPr lang="ru-RU" sz="2160" b="1" kern="100" dirty="0">
                <a:solidFill>
                  <a:srgbClr val="F04247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ru-RU" sz="216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160" b="1" kern="100" dirty="0">
                <a:solidFill>
                  <a:srgbClr val="F04247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ru-RU" sz="216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</a:t>
            </a:r>
            <a:r>
              <a:rPr lang="ru-RU" sz="2160" b="1" kern="100" dirty="0">
                <a:solidFill>
                  <a:srgbClr val="F04247"/>
                </a:solidFill>
                <a:latin typeface="Calibri" panose="020F0502020204030204"/>
                <a:cs typeface="Arial" panose="020B0604020202020204"/>
              </a:rPr>
              <a:t>суммой набранных баллов</a:t>
            </a:r>
            <a:endParaRPr lang="ru-RU" sz="2160" b="1" kern="100" dirty="0">
              <a:solidFill>
                <a:srgbClr val="F04247"/>
              </a:solidFill>
              <a:latin typeface="Calibri" panose="020F0502020204030204"/>
              <a:cs typeface="Arial" panose="020B0604020202020204"/>
            </a:endParaRPr>
          </a:p>
          <a:p>
            <a:pPr marL="285750" marR="0" lvl="1" indent="0" defTabSz="914400" eaLnBrk="1" fontAlgn="auto" latinLnBrk="0" hangingPunct="1">
              <a:lnSpc>
                <a:spcPct val="2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None/>
              <a:defRPr/>
            </a:pPr>
            <a:r>
              <a:rPr lang="ru-RU" sz="216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</a:t>
            </a:r>
            <a:r>
              <a:rPr lang="ru-RU" sz="216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требований</a:t>
            </a:r>
            <a:endParaRPr lang="ru-RU" sz="216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854517" y="1413158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85188" y="2502218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85188" y="4741051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76218" y="3591278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35" y="1412875"/>
            <a:ext cx="12190730" cy="490537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</a:t>
            </a:r>
            <a:b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</a:b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и(или) добычу полезных ископаемых (выписка ЕГРЮЛ/ЕГРИП)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рублей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не должен быть -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раздел G (кроме 45), K, L, M (кроме 71 и 75),</a:t>
            </a:r>
            <a:b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</a:b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N (кроме 79), O, S (кроме 95 и 96), T, U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2025 год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от </a:t>
            </a:r>
            <a:r>
              <a:rPr lang="ru-RU" sz="2800" b="1" kern="100" spc="-70" dirty="0" smtClean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3</a:t>
            </a:r>
            <a:r>
              <a:rPr lang="ru-RU" sz="2400" b="1" kern="100" spc="-70" dirty="0" smtClean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единиц на территории ЛО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3693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924560" y="1052830"/>
            <a:ext cx="10485120" cy="135826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u="sng" dirty="0">
                <a:solidFill>
                  <a:srgbClr val="00B050"/>
                </a:solidFill>
                <a:latin typeface="+mn-lt"/>
                <a:sym typeface="+mn-ea"/>
              </a:rPr>
              <a:t>ДЛЯ ВСЕХ</a:t>
            </a:r>
            <a:r>
              <a:rPr lang="ru-RU" altLang="en-US" sz="2800" b="1" dirty="0">
                <a:solidFill>
                  <a:srgbClr val="243D99"/>
                </a:solidFill>
                <a:latin typeface="+mn-lt"/>
                <a:sym typeface="+mn-ea"/>
              </a:rPr>
              <a:t>: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 затраты в части 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дохода лизингодателя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(кроме аванса)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endParaRPr lang="ru-RU" altLang="en-US" sz="2800" b="1" u="sng" dirty="0">
              <a:solidFill>
                <a:srgbClr val="00B05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u="sng" dirty="0">
                <a:solidFill>
                  <a:srgbClr val="79442A"/>
                </a:solidFill>
                <a:latin typeface="+mn-lt"/>
                <a:sym typeface="+mn-ea"/>
              </a:rPr>
              <a:t>ДЛЯ ПРОИЗВОДИТЕЛЕЙ</a:t>
            </a:r>
            <a:r>
              <a:rPr lang="ru-RU" altLang="en-US" sz="2800" b="1" dirty="0">
                <a:solidFill>
                  <a:srgbClr val="243D99"/>
                </a:solidFill>
                <a:latin typeface="+mn-lt"/>
                <a:sym typeface="+mn-ea"/>
              </a:rPr>
              <a:t>: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 затраты 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на авансовый платеж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924560" y="2564765"/>
            <a:ext cx="10485120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лизинговые платежи </a:t>
            </a:r>
            <a:r>
              <a:rPr lang="ru-RU" altLang="en-US" sz="2800" b="1" dirty="0" smtClean="0">
                <a:solidFill>
                  <a:srgbClr val="F04247"/>
                </a:solidFill>
                <a:latin typeface="+mn-lt"/>
                <a:sym typeface="+mn-ea"/>
              </a:rPr>
              <a:t>2025-2026 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925195" y="3558540"/>
            <a:ext cx="10483850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по 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1 договору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 лизинга/сублизинга с российской организацией 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924560" y="4552315"/>
            <a:ext cx="10483850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2-я и выше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амортизационная группа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</a:rPr>
              <a:t>предмета лизинга</a:t>
            </a:r>
            <a:endParaRPr lang="ru-RU" altLang="en-US" sz="2800" b="1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628640"/>
            <a:ext cx="12178030" cy="7645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031240"/>
            <a:r>
              <a:rPr lang="ru-RU" sz="20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Постановление Правительства РФ от 01.01.2002 № 1  «О классификации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pPr marL="1031240"/>
            <a:r>
              <a:rPr lang="ru-RU" sz="2000" b="1" dirty="0">
                <a:solidFill>
                  <a:srgbClr val="243D99"/>
                </a:solidFill>
                <a:latin typeface="+mn-lt"/>
              </a:rPr>
              <a:t>основных средств, включаемых в амортизационные группы»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предмет лизинга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499235"/>
            <a:ext cx="12184380" cy="4387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оборудование, устройства, механизмы 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транспортные средст</a:t>
            </a: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ва</a:t>
            </a:r>
            <a:b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</a:b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(кроме легковых автомобилей)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станки, приборы, аппараты, агрегаты, установки, машины</a:t>
            </a:r>
            <a:b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alt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(кроме предназначенных для оптовой и розничной торговли)</a:t>
            </a:r>
            <a:endParaRPr lang="ru-RU" altLang="ru-RU" sz="24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нестационарные торговые объекты</a:t>
            </a:r>
            <a:b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</a:b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(временные сооружения или временные конструкции)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универсальные мобильные платформы</a:t>
            </a:r>
            <a:b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</a:b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(мобильная служба быта, мобильный </a:t>
            </a:r>
            <a:r>
              <a:rPr lang="ru-RU" altLang="ru-RU" sz="2400" kern="100" spc="-100" dirty="0" err="1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шиномонтаж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, мобильный пункт быстрого питания и т.п.)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endParaRPr lang="ru-RU" altLang="ru-RU" sz="2800" b="1" kern="100" spc="-100" dirty="0">
              <a:solidFill>
                <a:srgbClr val="FF0000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r>
              <a:rPr lang="ru-RU" altLang="ru-RU" sz="2800" b="1" kern="100" spc="-100" dirty="0">
                <a:solidFill>
                  <a:srgbClr val="F04247"/>
                </a:solidFill>
                <a:latin typeface="Calibri" panose="020F0502020204030204"/>
                <a:cs typeface="Arial" panose="020B0604020202020204"/>
                <a:sym typeface="+mn-ea"/>
              </a:rPr>
              <a:t>ПРЕДМЕТ ЛИЗИНГА ДОЛЖЕН БЫТЬ НОВЫМ!</a:t>
            </a:r>
            <a:endParaRPr lang="ru-RU" altLang="ru-RU" sz="2800" b="1" kern="100" spc="-100" dirty="0">
              <a:solidFill>
                <a:srgbClr val="F04247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endParaRPr lang="ru-RU" altLang="ru-RU" sz="2800" b="1" kern="100" spc="-100" dirty="0">
              <a:solidFill>
                <a:srgbClr val="F04247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605" y="200660"/>
            <a:ext cx="12192000" cy="91503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237615" y="5372735"/>
            <a:ext cx="9719945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spc="-100" dirty="0">
                <a:solidFill>
                  <a:schemeClr val="accent3"/>
                </a:solidFill>
                <a:uFillTx/>
              </a:rPr>
              <a:t>Копия техпаспорта на предмет лизинга,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в том числе фото </a:t>
            </a:r>
            <a:r>
              <a:rPr lang="ru-RU" altLang="en-US" sz="2400" spc="-100" dirty="0" err="1">
                <a:solidFill>
                  <a:schemeClr val="accent3"/>
                </a:solidFill>
                <a:uFillTx/>
              </a:rPr>
              <a:t>шильды</a:t>
            </a:r>
            <a:endParaRPr lang="ru-RU" altLang="en-US" sz="2400" spc="-100" dirty="0" err="1">
              <a:solidFill>
                <a:schemeClr val="accent3"/>
              </a:solidFill>
              <a:uFillTx/>
            </a:endParaRPr>
          </a:p>
          <a:p>
            <a:pPr algn="ctr" eaLnBrk="1" fontAlgn="ctr" latinLnBrk="0" hangingPunct="1"/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(VIN номера) с заводским идентификационным номером (при наличии)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1237424" y="2834341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документов, </a:t>
            </a:r>
            <a:r>
              <a:rPr lang="ru-RU" altLang="en-US" sz="2400" dirty="0">
                <a:sym typeface="+mn-ea"/>
              </a:rPr>
              <a:t>подтверждающих передачу предмета лизинга 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1235710" y="367977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по договору лизинга/</a:t>
            </a:r>
            <a:r>
              <a:rPr lang="ru-RU" altLang="en-US" sz="2400" dirty="0" err="1">
                <a:sym typeface="+mn-ea"/>
              </a:rPr>
              <a:t>сублизинга</a:t>
            </a:r>
            <a:endParaRPr lang="ru-RU" altLang="en-US" sz="2400" dirty="0"/>
          </a:p>
        </p:txBody>
      </p:sp>
      <p:sp>
        <p:nvSpPr>
          <p:cNvPr id="18" name="Pentagon 17"/>
          <p:cNvSpPr/>
          <p:nvPr/>
        </p:nvSpPr>
        <p:spPr>
          <a:xfrm>
            <a:off x="1237394" y="452538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FFFF00"/>
                </a:solidFill>
              </a:rPr>
              <a:t>Справка лизингодателя об уплате лизинговых платежей по договору (форма приложения 5 к Порядку)</a:t>
            </a:r>
            <a:endParaRPr lang="ru-RU" alt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37615" y="1988820"/>
            <a:ext cx="9719945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1 договора</a:t>
            </a:r>
            <a:r>
              <a:rPr lang="ru-RU" altLang="en-US" sz="2400" dirty="0">
                <a:sym typeface="+mn-ea"/>
              </a:rPr>
              <a:t> лизинга/</a:t>
            </a:r>
            <a:r>
              <a:rPr lang="ru-RU" altLang="en-US" sz="2400" dirty="0" err="1">
                <a:sym typeface="+mn-ea"/>
              </a:rPr>
              <a:t>сублизинга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15252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35" y="3931920"/>
            <a:ext cx="121920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89*162"/>
  <p:tag name="TABLE_ENDDRAG_RECT" val="36*99*889*162"/>
</p:tagLst>
</file>

<file path=ppt/tags/tag2.xml><?xml version="1.0" encoding="utf-8"?>
<p:tagLst xmlns:p="http://schemas.openxmlformats.org/presentationml/2006/main">
  <p:tag name="TABLE_ENDDRAG_ORIGIN_RECT" val="885*400"/>
  <p:tag name="TABLE_ENDDRAG_RECT" val="37*83*885*400"/>
</p:tagLst>
</file>

<file path=ppt/tags/tag3.xml><?xml version="1.0" encoding="utf-8"?>
<p:tagLst xmlns:p="http://schemas.openxmlformats.org/presentationml/2006/main">
  <p:tag name="TABLE_ENDDRAG_ORIGIN_RECT" val="827*355"/>
  <p:tag name="TABLE_ENDDRAG_RECT" val="71*88*827*355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9482</Words>
  <Application>WPS Presentation</Application>
  <PresentationFormat>Произвольный</PresentationFormat>
  <Paragraphs>333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Times New Roman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УСЛОВИЯ ОТБОРА</vt:lpstr>
      <vt:lpstr>подача заявки</vt:lpstr>
      <vt:lpstr>ТРЕБОВАНИЯ К СОИСКАТЕЛЮ</vt:lpstr>
      <vt:lpstr>ВОЗМЕЩАЮТСЯ затратЫ</vt:lpstr>
      <vt:lpstr>предмет лизинга</vt:lpstr>
      <vt:lpstr>комплект документов</vt:lpstr>
      <vt:lpstr> ОТВЕТСТВЕННОСТЬ ПРЕДПРИНИМАТЕЛЯ </vt:lpstr>
      <vt:lpstr>ОБЯЗАТЕЛЬСТВА ПОЛУЧАТЕЛЯ</vt:lpstr>
      <vt:lpstr>КРИТЕРИИ ОЦЕНКИ ЗАЯВОК</vt:lpstr>
      <vt:lpstr>ОБЯЗАТЕЛЬСТВА ПОЛУЧАТЕЛЯ</vt:lpstr>
      <vt:lpstr>СВЕДЕНИЯ О РЕЗУЛЬТАТАХ ДЕЯТЕЛЬНОСТИ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397</cp:revision>
  <dcterms:created xsi:type="dcterms:W3CDTF">2022-07-23T06:53:00Z</dcterms:created>
  <dcterms:modified xsi:type="dcterms:W3CDTF">2026-03-05T11:21:25Z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AB0E4430823C4882BF02678B2AE979B4_13</vt:lpwstr>
  </property>
  <property fmtid="{D5CDD505-2E9C-101B-9397-08002B2CF9AE}" pid="7" name="KSOProductBuildVer">
    <vt:lpwstr>1033-12.2.0.23197</vt:lpwstr>
  </property>
</Properties>
</file>