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8" r:id="rId4"/>
    <p:sldId id="290" r:id="rId5"/>
    <p:sldId id="272" r:id="rId6"/>
    <p:sldId id="264" r:id="rId7"/>
    <p:sldId id="278" r:id="rId8"/>
    <p:sldId id="265" r:id="rId9"/>
    <p:sldId id="267" r:id="rId10"/>
    <p:sldId id="269" r:id="rId11"/>
    <p:sldId id="292" r:id="rId12"/>
    <p:sldId id="293" r:id="rId13"/>
    <p:sldId id="295" r:id="rId14"/>
    <p:sldId id="296" r:id="rId15"/>
    <p:sldId id="297" r:id="rId16"/>
    <p:sldId id="298" r:id="rId17"/>
    <p:sldId id="263" r:id="rId18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243D99"/>
    <a:srgbClr val="455AA8"/>
    <a:srgbClr val="3494CE"/>
    <a:srgbClr val="F1575E"/>
    <a:srgbClr val="F9BDBD"/>
    <a:srgbClr val="F04247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524560&amp;dst=101424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106450"/>
            <a:ext cx="11833225" cy="37515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«Проценты по кредитам»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уплатой процентов по кредитным договорам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DejaVu Sans"/>
              </a:rPr>
              <a:t>2026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3494CE"/>
                </a:solidFill>
                <a:latin typeface="Calibri" panose="020F0502020204030204"/>
              </a:rPr>
              <a:t>(с изменениями на 3 марта 2026)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360" y="538030"/>
            <a:ext cx="114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ОБЯЗАТЕЛЬСТВА ПОЛУЧАТЕЛЯ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47528" y="1000991"/>
            <a:ext cx="81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2D69-63D7-729B-CCFD-3C80E07E3B1E}"/>
              </a:ext>
            </a:extLst>
          </p:cNvPr>
          <p:cNvSpPr txBox="1"/>
          <p:nvPr/>
        </p:nvSpPr>
        <p:spPr bwMode="auto">
          <a:xfrm>
            <a:off x="592872" y="1910229"/>
            <a:ext cx="427899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увеличение выручки не менее чем на 4 %</a:t>
            </a:r>
          </a:p>
          <a:p>
            <a:r>
              <a:rPr lang="ru-RU" sz="2000" dirty="0">
                <a:solidFill>
                  <a:srgbClr val="243D99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сохранение ССЧ на уровне не менее 90 %  </a:t>
            </a:r>
          </a:p>
          <a:p>
            <a:endParaRPr lang="ru-RU" sz="2000" dirty="0">
              <a:solidFill>
                <a:srgbClr val="243D99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заработная плата не ниже МРОТ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43D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4CD36-DB7E-82EE-C23F-CBE8EBE4FFDB}"/>
              </a:ext>
            </a:extLst>
          </p:cNvPr>
          <p:cNvSpPr txBox="1"/>
          <p:nvPr/>
        </p:nvSpPr>
        <p:spPr>
          <a:xfrm>
            <a:off x="1775520" y="1293378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было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4D26C-3DA3-BEAC-956F-29154154F0B1}"/>
              </a:ext>
            </a:extLst>
          </p:cNvPr>
          <p:cNvSpPr txBox="1"/>
          <p:nvPr/>
        </p:nvSpPr>
        <p:spPr bwMode="auto">
          <a:xfrm>
            <a:off x="5160009" y="1910229"/>
            <a:ext cx="643911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Темп роста доходов на 1 работника </a:t>
            </a:r>
          </a:p>
          <a:p>
            <a:endParaRPr lang="ru-RU" sz="2000" i="1" dirty="0">
              <a:solidFill>
                <a:srgbClr val="243D99"/>
              </a:solidFill>
            </a:endParaRPr>
          </a:p>
          <a:p>
            <a:r>
              <a:rPr lang="ru-RU" sz="2000" b="1" i="1" dirty="0">
                <a:solidFill>
                  <a:srgbClr val="243D99"/>
                </a:solidFill>
              </a:rPr>
              <a:t>Не менее 4% + индекс потребительских цен</a:t>
            </a:r>
          </a:p>
          <a:p>
            <a:endParaRPr lang="ru-RU" sz="2000" b="1" dirty="0">
              <a:solidFill>
                <a:srgbClr val="243D99"/>
              </a:solidFill>
            </a:endParaRPr>
          </a:p>
          <a:p>
            <a:r>
              <a:rPr lang="ru-RU" sz="1800" b="1" i="1" dirty="0"/>
              <a:t>Расчет: </a:t>
            </a:r>
          </a:p>
          <a:p>
            <a:r>
              <a:rPr lang="ru-RU" sz="1800" i="1" dirty="0">
                <a:latin typeface="+mn-lt"/>
              </a:rPr>
              <a:t>Доходы по налоговой декларации / число работников</a:t>
            </a:r>
          </a:p>
          <a:p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3E884-ADCC-15F9-81F2-8B38DB535ACF}"/>
              </a:ext>
            </a:extLst>
          </p:cNvPr>
          <p:cNvSpPr txBox="1"/>
          <p:nvPr/>
        </p:nvSpPr>
        <p:spPr bwMode="auto">
          <a:xfrm>
            <a:off x="7464152" y="1293377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стало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A7376-685C-C4FC-049C-701A91EBC51E}"/>
              </a:ext>
            </a:extLst>
          </p:cNvPr>
          <p:cNvSpPr txBox="1"/>
          <p:nvPr/>
        </p:nvSpPr>
        <p:spPr bwMode="auto">
          <a:xfrm>
            <a:off x="5160008" y="4223061"/>
            <a:ext cx="643911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A0000"/>
                </a:solidFill>
                <a:latin typeface="+mn-lt"/>
              </a:rPr>
              <a:t>*</a:t>
            </a:r>
            <a:r>
              <a:rPr lang="ru-RU" sz="1800" b="1" i="1" dirty="0">
                <a:latin typeface="+mn-lt"/>
              </a:rPr>
              <a:t>Число работников </a:t>
            </a:r>
            <a:r>
              <a:rPr lang="ru-RU" sz="1800" i="1" dirty="0">
                <a:latin typeface="+mn-lt"/>
              </a:rPr>
              <a:t>- количество физлиц, с выплат и иных вознаграждений которым исчислены страховые взносы за IV квартал отчетного года: строка 020 «Всего с начала расчетного периода» подраздела 1.1 раздела 1 Формы расчетов по страховым взносам (Форма по КНД 1151111)</a:t>
            </a:r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F8831-5976-0A53-D661-A3A38FB46DD6}"/>
              </a:ext>
            </a:extLst>
          </p:cNvPr>
          <p:cNvSpPr txBox="1"/>
          <p:nvPr/>
        </p:nvSpPr>
        <p:spPr bwMode="auto">
          <a:xfrm>
            <a:off x="5148129" y="5828008"/>
            <a:ext cx="643911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A0000"/>
                </a:solidFill>
              </a:rPr>
              <a:t>*</a:t>
            </a:r>
            <a:r>
              <a:rPr lang="ru-RU" sz="1800" b="1" i="1" dirty="0">
                <a:latin typeface="+mn-lt"/>
              </a:rPr>
              <a:t>Индекс потребительских цен: 2025-2026 год - 107</a:t>
            </a:r>
          </a:p>
          <a:p>
            <a:r>
              <a:rPr lang="ru-RU" sz="1800" i="1" dirty="0">
                <a:latin typeface="+mn-lt"/>
              </a:rPr>
              <a:t>2023 - 2024 год – 107,25</a:t>
            </a:r>
          </a:p>
          <a:p>
            <a:r>
              <a:rPr lang="ru-RU" sz="1800" i="1" dirty="0">
                <a:latin typeface="+mn-lt"/>
              </a:rPr>
              <a:t>2024-2025 год – 109,42</a:t>
            </a:r>
          </a:p>
        </p:txBody>
      </p:sp>
    </p:spTree>
    <p:extLst>
      <p:ext uri="{BB962C8B-B14F-4D97-AF65-F5344CB8AC3E}">
        <p14:creationId xmlns:p14="http://schemas.microsoft.com/office/powerpoint/2010/main" val="380987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1464" y="46860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КРИТЕРИИ ОЦЕНКИ ЗАЯВОК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1311746"/>
            <a:ext cx="57606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A0000"/>
                </a:solidFill>
                <a:latin typeface="+mn-lt"/>
              </a:rPr>
              <a:t>1</a:t>
            </a:r>
            <a:r>
              <a:rPr lang="ru-RU" sz="2000" b="1" dirty="0">
                <a:solidFill>
                  <a:srgbClr val="FA0000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Темп роста дохода на одного работника в отчетном периоде 4%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+ индекс потребительских цен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</a:t>
            </a:r>
            <a:r>
              <a:rPr lang="ru-RU" dirty="0">
                <a:solidFill>
                  <a:srgbClr val="FA0000"/>
                </a:solidFill>
              </a:rPr>
              <a:t>ес - 20%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3275" y="1311746"/>
            <a:ext cx="526101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2.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План темпа роста 4% + план индекса потребительских цен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–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A0000"/>
                </a:solidFill>
                <a:latin typeface="+mn-lt"/>
              </a:rPr>
              <a:t>Вес - 35%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2757594"/>
            <a:ext cx="57606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3.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Сумма баллов по ЭКГ-рейтингу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en-US" sz="2000" dirty="0">
                <a:solidFill>
                  <a:srgbClr val="243D99"/>
                </a:solidFill>
                <a:latin typeface="+mn-lt"/>
              </a:rPr>
              <a:t>https://</a:t>
            </a:r>
            <a:r>
              <a:rPr lang="ru-RU" sz="2000" dirty="0" err="1">
                <a:solidFill>
                  <a:srgbClr val="243D99"/>
                </a:solidFill>
                <a:latin typeface="+mn-lt"/>
              </a:rPr>
              <a:t>экг-рейтинг.рф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/)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и КПД-рейтингу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en-US" sz="2000" dirty="0">
                <a:solidFill>
                  <a:srgbClr val="243D99"/>
                </a:solidFill>
                <a:latin typeface="+mn-lt"/>
              </a:rPr>
              <a:t>https://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кпд-</a:t>
            </a:r>
            <a:r>
              <a:rPr lang="ru-RU" sz="2000" dirty="0" err="1">
                <a:solidFill>
                  <a:srgbClr val="243D99"/>
                </a:solidFill>
                <a:latin typeface="+mn-lt"/>
              </a:rPr>
              <a:t>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/)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- 20%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513274" y="2770443"/>
            <a:ext cx="526101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4. Среднемесячные выплаты работникам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br>
              <a:rPr lang="ru-RU" sz="2000" b="1" dirty="0">
                <a:solidFill>
                  <a:srgbClr val="243D99"/>
                </a:solidFill>
                <a:latin typeface="+mn-lt"/>
              </a:rPr>
            </a:br>
            <a:r>
              <a:rPr lang="en-US" sz="2000" dirty="0">
                <a:solidFill>
                  <a:srgbClr val="243D99"/>
                </a:solidFill>
                <a:latin typeface="+mn-lt"/>
              </a:rPr>
              <a:t>&lt; 2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МРОТ – 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2 МРОТ – 50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3 МРОТ – 75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4 МРОТ – 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- 15%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5104" y="4203164"/>
            <a:ext cx="576064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5.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Нахождение в одном из реестров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продукции российского производства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малых технологических компаний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социальных предприятий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креативных индустрий</a:t>
            </a:r>
          </a:p>
          <a:p>
            <a:pPr algn="ctr"/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A0000"/>
                </a:solidFill>
                <a:latin typeface="+mn-lt"/>
              </a:rPr>
              <a:t>50 баллов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	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Вес - 10%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7A7CC-F30E-AF69-9FDE-5671FA3E0F19}"/>
              </a:ext>
            </a:extLst>
          </p:cNvPr>
          <p:cNvSpPr txBox="1"/>
          <p:nvPr/>
        </p:nvSpPr>
        <p:spPr>
          <a:xfrm>
            <a:off x="6536285" y="5157656"/>
            <a:ext cx="4161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A0000"/>
                </a:solidFill>
                <a:latin typeface="+mn-lt"/>
              </a:rPr>
              <a:t>!</a:t>
            </a:r>
            <a:r>
              <a:rPr lang="ru-RU" sz="2400" dirty="0">
                <a:solidFill>
                  <a:srgbClr val="FA0000"/>
                </a:solidFill>
                <a:latin typeface="+mn-lt"/>
              </a:rPr>
              <a:t> Конкурсный отбор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– 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понижающих коэффициентов 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НЕТ!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1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D0A8A5-5D44-8C92-5E15-E2A20A8FC8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F3D3E6F5-5FCE-E193-C4AD-D6268487B5E3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3EA1A148-0871-9310-0A6D-CF2A7C0CA5AF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C3D900A5-3B02-2C27-F24F-1D41AA96AAB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35CE7050-C064-2D1E-5EA4-A61F7257C8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2B8E943-FCE7-2D65-6EB4-632BF95BBE8D}"/>
              </a:ext>
            </a:extLst>
          </p:cNvPr>
          <p:cNvSpPr txBox="1"/>
          <p:nvPr/>
        </p:nvSpPr>
        <p:spPr>
          <a:xfrm>
            <a:off x="617538" y="1293679"/>
            <a:ext cx="1095106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Осуществлять деятельность </a:t>
            </a:r>
            <a:r>
              <a:rPr lang="ru-RU" sz="2800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3-х лет с даты получения субсидии</a:t>
            </a:r>
          </a:p>
          <a:p>
            <a:pPr algn="ctr"/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538F436-C885-1A77-148B-19E06882C345}"/>
              </a:ext>
            </a:extLst>
          </p:cNvPr>
          <p:cNvSpPr txBox="1"/>
          <p:nvPr/>
        </p:nvSpPr>
        <p:spPr>
          <a:xfrm>
            <a:off x="617538" y="3664833"/>
            <a:ext cx="1095106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Обеспечить достижение показателей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Соглашением/договором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D384363-F78E-9C97-702B-86FEDBFB21F4}"/>
              </a:ext>
            </a:extLst>
          </p:cNvPr>
          <p:cNvSpPr txBox="1"/>
          <p:nvPr/>
        </p:nvSpPr>
        <p:spPr>
          <a:xfrm>
            <a:off x="626490" y="2479256"/>
            <a:ext cx="1095106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Предоставлять отчетность</a:t>
            </a:r>
            <a:r>
              <a:rPr lang="ru-RU" altLang="en-US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предусмотренную Соглашением/договором о предоставлении субсидии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552880A-8BBA-1112-4D62-DC5F67A1AEA7}"/>
              </a:ext>
            </a:extLst>
          </p:cNvPr>
          <p:cNvSpPr txBox="1"/>
          <p:nvPr/>
        </p:nvSpPr>
        <p:spPr bwMode="auto">
          <a:xfrm>
            <a:off x="608147" y="4850410"/>
            <a:ext cx="1095106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Направлять по запросу комитета документы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и информацию, необходимые для контроля за соблюдением порядка и условий предоставления </a:t>
            </a:r>
          </a:p>
          <a:p>
            <a:pPr algn="ctr"/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Субсидии в течение 5 рабочих дней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001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57F115-3AB2-4AA6-F12E-EF7C679C81B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EBC124B8-D6B9-5D8F-6463-47F55DD6A7C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C4FBED8D-A05E-86A0-4236-67F1F2C6512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241278B1-07FB-48A7-51E7-489E975F0A9C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DE01E054-9466-D628-55EA-926ECC412D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3CC48D7-26E8-9EFF-48BF-0744C6472A57}"/>
              </a:ext>
            </a:extLst>
          </p:cNvPr>
          <p:cNvGraphicFramePr>
            <a:graphicFrameLocks noGrp="1"/>
          </p:cNvGraphicFramePr>
          <p:nvPr/>
        </p:nvGraphicFramePr>
        <p:xfrm>
          <a:off x="1271465" y="1259523"/>
          <a:ext cx="9649070" cy="5543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061791498"/>
                    </a:ext>
                  </a:extLst>
                </a:gridCol>
                <a:gridCol w="3408839">
                  <a:extLst>
                    <a:ext uri="{9D8B030D-6E8A-4147-A177-3AD203B41FA5}">
                      <a16:colId xmlns:a16="http://schemas.microsoft.com/office/drawing/2014/main" val="3328086747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2637226203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3611901669"/>
                    </a:ext>
                  </a:extLst>
                </a:gridCol>
                <a:gridCol w="1425805">
                  <a:extLst>
                    <a:ext uri="{9D8B030D-6E8A-4147-A177-3AD203B41FA5}">
                      <a16:colId xmlns:a16="http://schemas.microsoft.com/office/drawing/2014/main" val="2281872973"/>
                    </a:ext>
                  </a:extLst>
                </a:gridCol>
                <a:gridCol w="1536495">
                  <a:extLst>
                    <a:ext uri="{9D8B030D-6E8A-4147-A177-3AD203B41FA5}">
                      <a16:colId xmlns:a16="http://schemas.microsoft.com/office/drawing/2014/main" val="3314472605"/>
                    </a:ext>
                  </a:extLst>
                </a:gridCol>
                <a:gridCol w="136745">
                  <a:extLst>
                    <a:ext uri="{9D8B030D-6E8A-4147-A177-3AD203B41FA5}">
                      <a16:colId xmlns:a16="http://schemas.microsoft.com/office/drawing/2014/main" val="1389107015"/>
                    </a:ext>
                  </a:extLst>
                </a:gridCol>
              </a:tblGrid>
              <a:tr h="109353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500" dirty="0">
                          <a:effectLst/>
                        </a:rPr>
                        <a:t>N п/п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увеличиваемого показателя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год, предшествующий отчетному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 (год, предшествующий году подачи заявки)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В году предоставления субсидии (план)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buNone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21818"/>
                  </a:ext>
                </a:extLst>
              </a:tr>
              <a:tr h="26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2026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3575"/>
                  </a:ext>
                </a:extLst>
              </a:tr>
              <a:tr h="2680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19891"/>
                  </a:ext>
                </a:extLst>
              </a:tr>
              <a:tr h="552796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2.1.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в соответствии с налоговой декларацией (Д)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1 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57644"/>
                  </a:ext>
                </a:extLst>
              </a:tr>
              <a:tr h="508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2.2.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в соответствии с налоговой декларацией с учетом ИПЦ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)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406"/>
                  </a:ext>
                </a:extLst>
              </a:tr>
              <a:tr h="74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2.3.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 Число работников субъекта малого и среднего предпринимательства за отчетный период (ЧР)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2878"/>
                  </a:ext>
                </a:extLst>
              </a:tr>
              <a:tr h="47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2.4.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на одного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 на 1 работника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00252"/>
                  </a:ext>
                </a:extLst>
              </a:tr>
              <a:tr h="36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2.5.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Темп роста дохода на 1 работника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500">
                          <a:effectLst/>
                        </a:rPr>
                        <a:t>Х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73679"/>
                  </a:ext>
                </a:extLst>
              </a:tr>
              <a:tr h="36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63008"/>
                  </a:ext>
                </a:extLst>
              </a:tr>
              <a:tr h="8400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среднемесячных выплат и иных вознаграждений работникам, начисленных за отчетный финансовый год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26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5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8A3739-02AB-17FC-5621-D06762471DB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A0D6DA29-4D32-86FB-F62E-15FF28C64A21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EFA7B97-CF81-6572-F165-2EDFDB7EB1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BFA5390-4CA2-1FE3-A264-F543BFF4E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5DA246D7-3608-F3C5-96B1-8287B8D948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50410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FD9081-CF8C-BB05-1BF0-895E0302D22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736523"/>
          <a:ext cx="11233247" cy="608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247">
                  <a:extLst>
                    <a:ext uri="{9D8B030D-6E8A-4147-A177-3AD203B41FA5}">
                      <a16:colId xmlns:a16="http://schemas.microsoft.com/office/drawing/2014/main" val="364465024"/>
                    </a:ext>
                  </a:extLst>
                </a:gridCol>
              </a:tblGrid>
              <a:tr h="5760685">
                <a:tc>
                  <a:txBody>
                    <a:bodyPr/>
                    <a:lstStyle/>
                    <a:p>
                      <a:pPr indent="17970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за отчетный период (Д) - сумма доходов субъекта малого и среднего предпринимательства, полученных от осуществления предпринимательской деятельности, по данным налоговой отчетности за отчетный календарный год. При совмещении разных систем налогообложения объем доходов определяется по совокупности данных о полученном доходе в соответствии с применяемыми участником отбора системами налогообложения.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2. Доход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) в соответствии с налоговой декларацией с учетом индекса потребительских цен (ИПЦ) рассчитывается за соответствующий отчетный период в следующем порядке: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= Д / ИПЦ *100, где</a:t>
                      </a: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ИПЦ - индекс потребительских цен на товары и услуги за период с начала года к соответствующему периоду предыдущего года, в процентах. Компонент ИПЦ разрабатывается Федеральной службой государственной статистики в соответствии с Федеральным </a:t>
                      </a:r>
                      <a:r>
                        <a:rPr lang="ru-RU" sz="1400" u="none" strike="noStrike" dirty="0">
                          <a:solidFill>
                            <a:srgbClr val="243D99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планом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статистических работ и публикуется в информационно-телекоммуникационной сети "Интернет" на официальном сайте Службы в разделе "Статистика/Официальная статистика/Цены, инфляция/Потребительские цены/Индексы потребительских цен на товары и услуги/WEB (ЕМИСС)/Показатели/Индексы потребительских цен на товары и услуги (Виды показателя - "Период с начала года к соответствующему периоду предыдущего года"; Виды товаров и услуг - "Все товары и услуги")".</a:t>
                      </a: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3. Число работников (ЧР) субъекта малого и среднего предпринимательства за отчетный период - количество физических лиц, с выплат и иных вознаграждений которым исчислены страховые взносы в соответствии с применяемым тарифом страховых взносов за IV квартал отчетного года. Определяется на основании значения  строки 020 «Количество физических лиц, с выплат которым исчислены  страховые 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взносы,всего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(чел.) в столбце «Всего с начала расчетного период» подраздела 1.1 раздела 1 Формы расчетов по страховым взносам (Форма по КНД 1151111). </a:t>
                      </a:r>
                    </a:p>
                    <a:p>
                      <a:pPr indent="18034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4. Показатель «Доход на 1 работника» (P) рассчитывается по формуле: Р=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/ЧР*100</a:t>
                      </a:r>
                    </a:p>
                    <a:p>
                      <a:pPr indent="18034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5. Показатель «Темп роста дохода на 1 работника» (ТРД) рассчитывается по формуле: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ТРД=Р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о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/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, где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– Доход на 1 работника за отчетный период;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– Доход на 1 работника за период, предшествующий отчетному периоду.</a:t>
                      </a:r>
                    </a:p>
                    <a:p>
                      <a:pPr indent="17970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07" marR="34207" marT="56275" marB="56275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18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8A01DF-7D34-234F-7ABA-DDB37B8F541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A6B49E6B-4620-8F97-FEC3-FDF4EF1287E4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1DD6B26-632F-A26E-0BC0-072E8C775C5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622B0AD-E202-906D-361F-190A57B379A3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52F384D-82E0-37E8-4062-1CD6A1FE19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50410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A87065F-2472-26FB-EC72-9B8D9AA676C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736523"/>
          <a:ext cx="11233247" cy="576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247">
                  <a:extLst>
                    <a:ext uri="{9D8B030D-6E8A-4147-A177-3AD203B41FA5}">
                      <a16:colId xmlns:a16="http://schemas.microsoft.com/office/drawing/2014/main" val="364465024"/>
                    </a:ext>
                  </a:extLst>
                </a:gridCol>
              </a:tblGrid>
              <a:tr h="576068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2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 (далее - ССЧ) определяется на основании сведений по ССЧ в годовом отчете по форме ЕФС-1.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Величина среднемесячных выплат и иных вознаграждений работникам, начисленных за отчетный финансовый год определяется на основании значений суммы выплат и иных вознаграждений, начисленных в пользу физических лиц (работников), и ССЧ согласно отчету по форме ЕФС-1 по формуле:</a:t>
                      </a:r>
                    </a:p>
                    <a:p>
                      <a:pPr indent="17970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= ОВ / 12 / ССЧ,</a:t>
                      </a:r>
                    </a:p>
                    <a:p>
                      <a:pPr indent="17970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где: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- значение среднемесячных выплат и иных вознаграждений работникам;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 - значение суммы выплат и иных вознаграждений, начисленных за отчетный финансовый год (определяется на основании значения "Базы для исчисления страховых взносов" раздела "Сведения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заболеваний") согласно годовому отчету по форме ЕФС-1;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ССЧ - значение ССЧ получателя субсидии в отчетном году согласно годовому отчету по форме ЕФС-1.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34207" marR="34207" marT="56275" marB="56275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0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16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r>
              <a:rPr lang="en-US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6423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1809927" y="938530"/>
            <a:ext cx="13944872" cy="4888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средств в 2026 году - 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86 000 000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</a:rPr>
              <a:t>конкурсный отбор!</a:t>
            </a:r>
            <a:endParaRPr lang="ru-RU" altLang="ru-RU" sz="40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*прием заявок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 марта – 20 </a:t>
            </a:r>
            <a:r>
              <a:rPr lang="ru-RU" altLang="ru-RU" sz="3200" b="1" kern="10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апреля</a:t>
            </a:r>
            <a:r>
              <a:rPr lang="ru-RU" altLang="ru-RU" sz="3200" b="1" kern="10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 2026</a:t>
            </a:r>
            <a:endParaRPr lang="ru-RU" altLang="ru-RU" sz="32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400" b="1" kern="100" dirty="0">
                <a:solidFill>
                  <a:srgbClr val="455AA8"/>
                </a:solidFill>
                <a:latin typeface="Calibri" panose="020F0502020204030204"/>
              </a:rPr>
              <a:t>*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</a:rPr>
              <a:t>комиссия </a:t>
            </a:r>
            <a:r>
              <a:rPr lang="ru-RU" altLang="ru-RU" sz="3200" b="1" kern="100" dirty="0">
                <a:solidFill>
                  <a:srgbClr val="FF0000"/>
                </a:solidFill>
                <a:latin typeface="Calibri" panose="020F0502020204030204"/>
              </a:rPr>
              <a:t>28 апреля 2026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7408" y="453028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 2026 ГОДУ – ВВЕДЕНИЕ КОНКУРСНОГО ОТБОРА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812" y="131007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Было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Проценты по кредитам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Лизинг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Модернизация оборудования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Субсидия социальным предприятиям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9558" y="1271597"/>
            <a:ext cx="5320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стало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Возмещение затрат </a:t>
            </a:r>
          </a:p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конкурсный отбор </a:t>
            </a:r>
          </a:p>
          <a:p>
            <a:r>
              <a:rPr lang="ru-RU" sz="2000" dirty="0"/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Конкурсный отбор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Прием заявок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не менее 30 дней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с даты объявления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Оценка заявок по 5 критериям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12" y="4465537"/>
            <a:ext cx="4326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Сертификаты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Участие в выставочно-ярмарочных мероприятиях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694" y="4388593"/>
            <a:ext cx="3975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Запрос предложений в порядке очереди</a:t>
            </a:r>
          </a:p>
          <a:p>
            <a:br>
              <a:rPr lang="ru-RU" sz="1800" dirty="0"/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Приём заявок – 10 дней</a:t>
            </a: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101119" y="175916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  <p:sp>
        <p:nvSpPr>
          <p:cNvPr id="9" name="Стрелка вправо 12">
            <a:extLst>
              <a:ext uri="{FF2B5EF4-FFF2-40B4-BE49-F238E27FC236}">
                <a16:creationId xmlns:a16="http://schemas.microsoft.com/office/drawing/2014/main" id="{0B98EEC8-D146-9652-719E-9C534EEBFABF}"/>
              </a:ext>
            </a:extLst>
          </p:cNvPr>
          <p:cNvSpPr/>
          <p:nvPr/>
        </p:nvSpPr>
        <p:spPr bwMode="auto">
          <a:xfrm>
            <a:off x="5083941" y="457850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6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</a:t>
            </a:r>
            <a:r>
              <a:rPr lang="ru-RU" sz="24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Приложения 2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 Порядку «Дополнительные условия на возмещение затрат, связанных с уплатой % по кредитным договорам)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 в соответствии с набранной суммой баллов при соблюдении данных требований</a:t>
            </a:r>
            <a:endParaRPr lang="ru-RU" sz="20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636984"/>
            <a:ext cx="10791825" cy="603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–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разделы K, L, </a:t>
            </a:r>
            <a:r>
              <a:rPr lang="en-US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N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 исключением групп кодов 78 - 82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Общероссийского классификатора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ОК 029-2014 (КДЕС Ред. 2)</a:t>
            </a:r>
            <a:endParaRPr lang="ru-RU" sz="2400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2025 год - </a:t>
            </a: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от 3 единиц трудоустроенных в ЛО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по кредитному договору, предоставляемому для возмещения затрат по процентам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2025-2026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годов по </a:t>
            </a:r>
            <a:r>
              <a:rPr lang="ru-RU" sz="2800" b="1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1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кредитному договору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Уплата % по кредитам, </a:t>
            </a:r>
            <a:r>
              <a:rPr lang="ru-RU" sz="2400" dirty="0">
                <a:solidFill>
                  <a:srgbClr val="EE2128"/>
                </a:solidFill>
                <a:latin typeface="+mn-lt"/>
                <a:ea typeface="Calibri" panose="020F0502020204030204" charset="0"/>
              </a:rPr>
              <a:t>полученным в российских кредитных организациях, имеющих лицензию ЦБ</a:t>
            </a: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Цель кредита –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приобретение или модернизация основных средств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или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пополнение оборотных средств</a:t>
            </a: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789" y="4010910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Рефинансирование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 кредитов на указанные цели –  </a:t>
            </a:r>
          </a:p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затраты не ранее 2025 года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5219700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EE2128"/>
                </a:solidFill>
                <a:latin typeface="+mn-lt"/>
              </a:rPr>
              <a:t>Субсидия не предоставляется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для возмещения процентов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по просроченной задолженности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0747" y="3019194"/>
            <a:ext cx="9710457" cy="131064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Письменное подтверждение кредитора о целевом использовании </a:t>
            </a:r>
            <a:r>
              <a:rPr lang="ru-RU" sz="2400" dirty="0"/>
              <a:t>кредита или об отсутствии претензий к заемщику по расходованию кредитных средств, подписанное кредитором</a:t>
            </a:r>
          </a:p>
          <a:p>
            <a:pPr algn="l"/>
            <a:endParaRPr lang="ru-RU" sz="2400" dirty="0"/>
          </a:p>
        </p:txBody>
      </p:sp>
      <p:sp>
        <p:nvSpPr>
          <p:cNvPr id="17" name="Pentagon 16"/>
          <p:cNvSpPr/>
          <p:nvPr/>
        </p:nvSpPr>
        <p:spPr>
          <a:xfrm>
            <a:off x="1221204" y="4512940"/>
            <a:ext cx="9720000" cy="838025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r>
              <a:rPr lang="ru-RU" altLang="en-US" sz="2400" b="1" dirty="0">
                <a:solidFill>
                  <a:srgbClr val="EE2128"/>
                </a:solidFill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, подтверждающих оплату % по кредиту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35710" y="5517232"/>
            <a:ext cx="9720000" cy="1008112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EE2128"/>
                </a:solidFill>
                <a:effectLst/>
                <a:ea typeface="Calibri" panose="020F0502020204030204" charset="0"/>
              </a:rPr>
              <a:t>Справка, подтверждающая </a:t>
            </a:r>
            <a:r>
              <a:rPr lang="ru-RU" sz="2400" dirty="0">
                <a:effectLst/>
                <a:ea typeface="Calibri" panose="020F0502020204030204" charset="0"/>
              </a:rPr>
              <a:t>объем платежей и отсутствие просроченной задолженности, по форме или содержащая указанную информацию 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2024020"/>
            <a:ext cx="9720000" cy="830071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кредитного договора </a:t>
            </a:r>
          </a:p>
          <a:p>
            <a:pPr algn="ctr"/>
            <a:r>
              <a:rPr lang="ru-RU" sz="2400" dirty="0"/>
              <a:t>с указанием цели использования заемных средств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1664</Words>
  <Application>Microsoft Office PowerPoint</Application>
  <PresentationFormat>Широкоэкранный</PresentationFormat>
  <Paragraphs>227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Microsoft YaHei</vt:lpstr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Презентация PowerPoint</vt:lpstr>
      <vt:lpstr>УСЛОВИЯ ОТБОРА  ПОЛУЧАТЕЛЕЙ СУБСИДИИ</vt:lpstr>
      <vt:lpstr>ПОДАЧА ЗАЯВКИ</vt:lpstr>
      <vt:lpstr>ТРЕБОВАНИЯ К СОИСКАТЕЛЮ</vt:lpstr>
      <vt:lpstr>  ВОЗМЕЩАЮТСЯ затратЫ   2025-2026 годов по 1 кредитному договору</vt:lpstr>
      <vt:lpstr>комплект документов</vt:lpstr>
      <vt:lpstr> ОТВЕТСТВЕННОСТЬ ПРЕДПРИНИМАТЕЛЯ </vt:lpstr>
      <vt:lpstr>Презентация PowerPoint</vt:lpstr>
      <vt:lpstr>Презентация PowerPoint</vt:lpstr>
      <vt:lpstr>ОБЯЗАТЕЛЬСТВА ПОЛУЧАТЕЛЯ</vt:lpstr>
      <vt:lpstr> СВЕДЕНИЯ О РЕЗУЛЬТАТАХ ДЕЯТЕЛЬНОСТИ </vt:lpstr>
      <vt:lpstr> СПРАВОЧНАЯ ИНФОРМАЦИЯ </vt:lpstr>
      <vt:lpstr> СПРАВОЧНАЯ ИНФОРМАЦИЯ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427</cp:revision>
  <dcterms:created xsi:type="dcterms:W3CDTF">2022-07-23T06:53:00Z</dcterms:created>
  <dcterms:modified xsi:type="dcterms:W3CDTF">2026-03-04T12:46:17Z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1033-12.2.0.23149</vt:lpwstr>
  </property>
</Properties>
</file>