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68" r:id="rId4"/>
    <p:sldId id="290" r:id="rId5"/>
    <p:sldId id="272" r:id="rId6"/>
    <p:sldId id="264" r:id="rId7"/>
    <p:sldId id="257" r:id="rId8"/>
    <p:sldId id="265" r:id="rId9"/>
    <p:sldId id="277" r:id="rId10"/>
    <p:sldId id="278" r:id="rId11"/>
    <p:sldId id="267" r:id="rId12"/>
    <p:sldId id="279" r:id="rId13"/>
    <p:sldId id="280" r:id="rId14"/>
    <p:sldId id="281" r:id="rId15"/>
    <p:sldId id="282" r:id="rId16"/>
    <p:sldId id="269" r:id="rId17"/>
    <p:sldId id="283" r:id="rId18"/>
    <p:sldId id="292" r:id="rId19"/>
    <p:sldId id="293" r:id="rId20"/>
    <p:sldId id="295" r:id="rId21"/>
    <p:sldId id="296" r:id="rId22"/>
    <p:sldId id="297" r:id="rId23"/>
    <p:sldId id="298" r:id="rId24"/>
    <p:sldId id="263" r:id="rId25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99"/>
    <a:srgbClr val="FFEFEF"/>
    <a:srgbClr val="FA0000"/>
    <a:srgbClr val="CCCCFF"/>
    <a:srgbClr val="9999FF"/>
    <a:srgbClr val="FFE1E1"/>
    <a:srgbClr val="FF6161"/>
    <a:srgbClr val="E7E7F9"/>
    <a:srgbClr val="CBFFFF"/>
    <a:srgbClr val="E88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02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#P82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524560&amp;dst=101424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7328" y="2996952"/>
            <a:ext cx="11785897" cy="386104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/>
                <a:cs typeface="DejaVu Sans"/>
              </a:rPr>
              <a:t>Субсидия 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/>
                <a:cs typeface="DejaVu Sans"/>
              </a:rPr>
              <a:t>социальным предприятиям</a:t>
            </a:r>
          </a:p>
          <a:p>
            <a:pPr indent="342900" algn="ctr">
              <a:lnSpc>
                <a:spcPct val="115000"/>
              </a:lnSpc>
            </a:pPr>
            <a:r>
              <a:rPr lang="ru-RU" sz="2800" b="1" dirty="0">
                <a:solidFill>
                  <a:srgbClr val="FF6161"/>
                </a:solidFill>
                <a:latin typeface="Calibri" panose="020F0502020204030204"/>
                <a:cs typeface="DejaVu Sans"/>
              </a:rPr>
              <a:t>Возмещение части затрат </a:t>
            </a:r>
            <a:r>
              <a:rPr lang="ru-RU" sz="2800" b="1" dirty="0">
                <a:solidFill>
                  <a:srgbClr val="FF6161"/>
                </a:solidFill>
                <a:latin typeface="Calibri" panose="020F0502020204030204"/>
              </a:rPr>
              <a:t>субъектам МСП - социальным предприятиям </a:t>
            </a:r>
          </a:p>
          <a:p>
            <a:pPr indent="342900" algn="ctr">
              <a:lnSpc>
                <a:spcPct val="115000"/>
              </a:lnSpc>
            </a:pPr>
            <a:r>
              <a:rPr lang="ru-RU" sz="5400" b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/>
                <a:ea typeface="DejaVu Sans"/>
              </a:rPr>
              <a:t>2026 </a:t>
            </a:r>
            <a:endParaRPr lang="ru-RU" sz="54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/>
              <a:ea typeface="DejaVu Sans"/>
            </a:endParaRPr>
          </a:p>
          <a:p>
            <a:pPr indent="342900" algn="ctr">
              <a:lnSpc>
                <a:spcPct val="115000"/>
              </a:lnSpc>
            </a:pP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/>
                <a:ea typeface="DejaVu Sans"/>
              </a:rPr>
              <a:t>(с изменениями по состоянию на 3 марта 2026)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FA0000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FA0000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FA0000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FA0000"/>
                </a:solidFill>
                <a:latin typeface="Calibri" panose="020F0502020204030204"/>
                <a:ea typeface="DejaVu Sans"/>
              </a:rPr>
              <a:t>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60642" y="910399"/>
            <a:ext cx="8963032" cy="72000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002060"/>
                </a:solidFill>
              </a:rPr>
              <a:t>Заявление</a:t>
            </a:r>
            <a:r>
              <a:rPr lang="ru-RU" altLang="en-US" sz="2400" dirty="0"/>
              <a:t> </a:t>
            </a:r>
            <a:r>
              <a:rPr lang="ru-RU" altLang="en-US" sz="2400" b="1" dirty="0">
                <a:solidFill>
                  <a:srgbClr val="002060"/>
                </a:solidFill>
              </a:rPr>
              <a:t>по форме (формируется в системе)</a:t>
            </a:r>
          </a:p>
        </p:txBody>
      </p:sp>
      <p:sp>
        <p:nvSpPr>
          <p:cNvPr id="16" name="Pentagon 15"/>
          <p:cNvSpPr/>
          <p:nvPr/>
        </p:nvSpPr>
        <p:spPr>
          <a:xfrm>
            <a:off x="1291038" y="2560109"/>
            <a:ext cx="8963032" cy="88746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«а»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Аренда -</a:t>
            </a:r>
            <a:r>
              <a:rPr lang="ru-RU" sz="2400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копия договора аренды, платежных поручений</a:t>
            </a:r>
            <a:r>
              <a:rPr lang="ru-RU" sz="2000" dirty="0"/>
              <a:t>                                    </a:t>
            </a:r>
            <a:r>
              <a:rPr lang="ru-RU" sz="2000" dirty="0">
                <a:solidFill>
                  <a:srgbClr val="002060"/>
                </a:solidFill>
              </a:rPr>
              <a:t>с отметкой банка, акты (если указано в Договоре)</a:t>
            </a:r>
            <a:r>
              <a:rPr lang="ru-RU" altLang="en-US" sz="2000" dirty="0">
                <a:solidFill>
                  <a:srgbClr val="002060"/>
                </a:solidFill>
                <a:sym typeface="+mn-ea"/>
              </a:rPr>
              <a:t> </a:t>
            </a:r>
            <a:endParaRPr lang="ru-RU" altLang="en-US" sz="2000" dirty="0">
              <a:solidFill>
                <a:srgbClr val="002060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1274983" y="3542778"/>
            <a:ext cx="8963032" cy="3315222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indent="342900" algn="ctr">
              <a:spcAft>
                <a:spcPts val="1000"/>
              </a:spcAft>
            </a:pPr>
            <a:r>
              <a:rPr lang="ru-RU" altLang="en-US" sz="3200" b="1" dirty="0">
                <a:solidFill>
                  <a:srgbClr val="002060"/>
                </a:solidFill>
                <a:sym typeface="+mn-ea"/>
              </a:rPr>
              <a:t>«б»</a:t>
            </a:r>
            <a:r>
              <a:rPr lang="ru-RU" altLang="en-US" sz="2400" b="1" dirty="0">
                <a:sym typeface="+mn-ea"/>
              </a:rPr>
              <a:t> </a:t>
            </a:r>
            <a:r>
              <a:rPr lang="ru-RU" altLang="en-US" sz="2400" b="1" dirty="0">
                <a:solidFill>
                  <a:srgbClr val="002060"/>
                </a:solidFill>
                <a:sym typeface="+mn-ea"/>
              </a:rPr>
              <a:t>Текущий ремонт, капитальный ремонт (реконструкция) помещений, благоустройство территории </a:t>
            </a:r>
            <a:r>
              <a:rPr lang="ru-RU" altLang="en-US" sz="2000" b="1" dirty="0">
                <a:solidFill>
                  <a:srgbClr val="002060"/>
                </a:solidFill>
                <a:sym typeface="+mn-ea"/>
              </a:rPr>
              <a:t>в целях деятельности в сфере социального предпринимательства</a:t>
            </a:r>
          </a:p>
          <a:p>
            <a:pPr indent="342900" algn="ctr">
              <a:spcAft>
                <a:spcPts val="1000"/>
              </a:spcAft>
            </a:pPr>
            <a:r>
              <a:rPr lang="ru-RU" altLang="en-US" sz="2000" dirty="0">
                <a:solidFill>
                  <a:srgbClr val="002060"/>
                </a:solidFill>
                <a:sym typeface="+mn-ea"/>
              </a:rPr>
              <a:t>- копии договора аренды или документов, подтверждающих право собственности на помещение (если договор подлежит регистрации - с отметкой о регистрации в Росреестре);</a:t>
            </a:r>
          </a:p>
          <a:p>
            <a:pPr indent="342900"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</a:t>
            </a:r>
            <a:r>
              <a:rPr lang="ru-RU" altLang="en-US" sz="2000" b="1" dirty="0">
                <a:sym typeface="+mn-ea"/>
              </a:rPr>
              <a:t> </a:t>
            </a:r>
            <a:r>
              <a:rPr lang="ru-RU" altLang="en-US" sz="2000" dirty="0">
                <a:solidFill>
                  <a:srgbClr val="002060"/>
                </a:solidFill>
                <a:sym typeface="+mn-ea"/>
              </a:rPr>
              <a:t>копии</a:t>
            </a:r>
            <a:r>
              <a:rPr lang="ru-RU" sz="2000" dirty="0">
                <a:solidFill>
                  <a:srgbClr val="002060"/>
                </a:solidFill>
              </a:rPr>
              <a:t> договоров на оказание услуг, смет на работы включая стройматериалы, актов/УПД/товарных накладных на получение товаров                         и услуг, платежных поручений                                                                        </a:t>
            </a:r>
          </a:p>
        </p:txBody>
      </p:sp>
      <p:sp>
        <p:nvSpPr>
          <p:cNvPr id="2" name="Pentagon 14"/>
          <p:cNvSpPr/>
          <p:nvPr/>
        </p:nvSpPr>
        <p:spPr bwMode="auto">
          <a:xfrm>
            <a:off x="1274983" y="1725608"/>
            <a:ext cx="8964746" cy="739292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>
                <a:solidFill>
                  <a:srgbClr val="002060"/>
                </a:solidFill>
              </a:rPr>
              <a:t>Реестр затрат по форме (приложение 2 к Порядку)</a:t>
            </a:r>
            <a:endParaRPr lang="ru-RU" alt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302912" y="260648"/>
            <a:ext cx="9073008" cy="2016224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«в»</a:t>
            </a:r>
            <a:r>
              <a:rPr lang="ru-RU" altLang="en-US" sz="2400" b="1" dirty="0">
                <a:solidFill>
                  <a:srgbClr val="002060"/>
                </a:solidFill>
              </a:rPr>
              <a:t>– </a:t>
            </a:r>
            <a:r>
              <a:rPr lang="ru-RU" sz="2400" b="1" dirty="0">
                <a:solidFill>
                  <a:srgbClr val="002060"/>
                </a:solidFill>
              </a:rPr>
              <a:t>приобретение и(или) изготовление мебели, оргтехники, инвентаря, методических материалов </a:t>
            </a:r>
            <a:r>
              <a:rPr lang="ru-RU" sz="2400" dirty="0">
                <a:solidFill>
                  <a:srgbClr val="243D99"/>
                </a:solidFill>
              </a:rPr>
              <a:t>(учебников, учебных пособий, средств обучения, обучающих игр)</a:t>
            </a:r>
            <a:endParaRPr lang="ru-RU" altLang="en-US" sz="24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    </a:t>
            </a:r>
            <a:r>
              <a:rPr lang="ru-RU" sz="2000" dirty="0">
                <a:solidFill>
                  <a:srgbClr val="002060"/>
                </a:solidFill>
              </a:rPr>
              <a:t>-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копии платежных поручений или иных платежных документов, первичных документов, подтверждающих затраты</a:t>
            </a:r>
            <a:endParaRPr lang="ru-RU" altLang="en-US" sz="2000" dirty="0">
              <a:solidFill>
                <a:srgbClr val="002060"/>
              </a:solidFill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1341908" y="4017152"/>
            <a:ext cx="9095428" cy="252028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endParaRPr lang="ru-RU" sz="32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sz="3200" b="1" dirty="0">
                <a:solidFill>
                  <a:srgbClr val="002060"/>
                </a:solidFill>
              </a:rPr>
              <a:t>«д»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Участие в конкурсах, соревнованиях –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платежных поручений, копии первичных документов, подтверждающих затраты, связанные с участием в мероприятиях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документы, подтверждающие участие в мероприятиях, в том числе договор                     на участие/протокол мероприятия/справка-вызов, сведения о регистрации участников                                                                                                                                                                          - фотоотчет соискателя с места проведения конкурса, соревнования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endParaRPr lang="ru-RU" altLang="en-US" sz="2400" dirty="0"/>
          </a:p>
        </p:txBody>
      </p:sp>
      <p:sp>
        <p:nvSpPr>
          <p:cNvPr id="3" name="Pentagon 14">
            <a:extLst>
              <a:ext uri="{FF2B5EF4-FFF2-40B4-BE49-F238E27FC236}">
                <a16:creationId xmlns:a16="http://schemas.microsoft.com/office/drawing/2014/main" id="{486CF66F-AD13-CF57-C5BA-4160BC5149A0}"/>
              </a:ext>
            </a:extLst>
          </p:cNvPr>
          <p:cNvSpPr/>
          <p:nvPr/>
        </p:nvSpPr>
        <p:spPr bwMode="auto">
          <a:xfrm>
            <a:off x="1341908" y="2384884"/>
            <a:ext cx="9073008" cy="1548172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«г» </a:t>
            </a:r>
            <a:r>
              <a:rPr lang="ru-RU" altLang="en-US" sz="2400" b="1" dirty="0">
                <a:solidFill>
                  <a:srgbClr val="002060"/>
                </a:solidFill>
              </a:rPr>
              <a:t>– </a:t>
            </a:r>
            <a:r>
              <a:rPr lang="ru-RU" sz="2400" b="1" dirty="0">
                <a:solidFill>
                  <a:srgbClr val="002060"/>
                </a:solidFill>
              </a:rPr>
              <a:t>приобретение и(или) изготовление технических средств, механизмов, устройств, санитарной техники     </a:t>
            </a:r>
          </a:p>
          <a:p>
            <a:pPr algn="ctr" eaLnBrk="1" fontAlgn="ctr" latinLnBrk="0" hangingPunct="1"/>
            <a:r>
              <a:rPr lang="ru-RU" sz="2000" dirty="0">
                <a:solidFill>
                  <a:srgbClr val="002060"/>
                </a:solidFill>
              </a:rPr>
              <a:t>-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копии платежных поручений или иных платежных документов, первичных документов, подтверждающих затраты</a:t>
            </a:r>
            <a:endParaRPr lang="ru-RU" alt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352039" y="3861048"/>
            <a:ext cx="9073008" cy="266429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endParaRPr lang="ru-RU" altLang="en-US" sz="32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«ж»</a:t>
            </a:r>
            <a:r>
              <a:rPr lang="ru-RU" altLang="en-US" sz="2000" b="1" dirty="0"/>
              <a:t> </a:t>
            </a:r>
            <a:r>
              <a:rPr lang="ru-RU" altLang="en-US" sz="2400" b="1" dirty="0">
                <a:solidFill>
                  <a:srgbClr val="002060"/>
                </a:solidFill>
              </a:rPr>
              <a:t>Затраты в целях образовательной деятельности                                                                   в дистанционном формате –</a:t>
            </a:r>
          </a:p>
          <a:p>
            <a:pPr algn="ctr" eaLnBrk="1" fontAlgn="ctr" latinLnBrk="0" hangingPunct="1"/>
            <a:r>
              <a:rPr lang="ru-RU" sz="2000" dirty="0">
                <a:solidFill>
                  <a:srgbClr val="002060"/>
                </a:solidFill>
              </a:rPr>
              <a:t>     - копии платежных поручений, первичных документов по затратам, связанным с ведением образовательной деятельности в дистанционном формате</a:t>
            </a:r>
          </a:p>
          <a:p>
            <a:pPr marL="342900" indent="-342900" algn="ctr" fontAlgn="ctr"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документы, подтверждающие ведение образовательной деятельности                              в дистанционном формате, в том числе учебные материалы, видеоматериалы, фотоотчет</a:t>
            </a:r>
          </a:p>
          <a:p>
            <a:pPr marL="342900" indent="-342900" algn="ctr" fontAlgn="ctr">
              <a:buFontTx/>
              <a:buChar char="-"/>
            </a:pPr>
            <a:endParaRPr lang="ru-RU" sz="2000" dirty="0"/>
          </a:p>
          <a:p>
            <a:pPr marL="342900" indent="-342900" algn="ctr" fontAlgn="ctr">
              <a:buFontTx/>
              <a:buChar char="-"/>
            </a:pPr>
            <a:endParaRPr lang="ru-RU" altLang="en-US" sz="2000" dirty="0"/>
          </a:p>
        </p:txBody>
      </p:sp>
      <p:sp>
        <p:nvSpPr>
          <p:cNvPr id="17" name="Pentagon 16"/>
          <p:cNvSpPr/>
          <p:nvPr/>
        </p:nvSpPr>
        <p:spPr bwMode="auto">
          <a:xfrm>
            <a:off x="1340829" y="404664"/>
            <a:ext cx="9095428" cy="3312368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ctr"/>
            <a:r>
              <a:rPr lang="ru-RU" altLang="en-US" sz="3200" b="1" dirty="0">
                <a:solidFill>
                  <a:srgbClr val="002060"/>
                </a:solidFill>
                <a:sym typeface="+mn-ea"/>
              </a:rPr>
              <a:t>«е»</a:t>
            </a:r>
            <a:r>
              <a:rPr lang="ru-RU" altLang="en-US" sz="2400" b="1" dirty="0">
                <a:sym typeface="+mn-ea"/>
              </a:rPr>
              <a:t> </a:t>
            </a:r>
            <a:r>
              <a:rPr lang="ru-RU" sz="2400" b="1" dirty="0">
                <a:solidFill>
                  <a:srgbClr val="243D99"/>
                </a:solidFill>
              </a:rPr>
              <a:t>изготовление/приобретение/аренда спортинвентаря, электронного </a:t>
            </a:r>
            <a:r>
              <a:rPr lang="ru-RU" sz="2400" dirty="0">
                <a:solidFill>
                  <a:srgbClr val="243D99"/>
                </a:solidFill>
              </a:rPr>
              <a:t>оборудования, оргтехники, мебели, полиграфии, аренда технических, санитарных помещений </a:t>
            </a:r>
            <a:r>
              <a:rPr lang="ru-RU" sz="2400" b="1" dirty="0">
                <a:solidFill>
                  <a:srgbClr val="243D99"/>
                </a:solidFill>
              </a:rPr>
              <a:t>для массовых мероприятий</a:t>
            </a:r>
            <a:r>
              <a:rPr lang="en-US" sz="2400" dirty="0">
                <a:solidFill>
                  <a:srgbClr val="F05252"/>
                </a:solidFill>
              </a:rPr>
              <a:t>*</a:t>
            </a:r>
            <a:r>
              <a:rPr lang="ru-RU" sz="2400" dirty="0">
                <a:solidFill>
                  <a:srgbClr val="243D99"/>
                </a:solidFill>
              </a:rPr>
              <a:t> </a:t>
            </a:r>
            <a:r>
              <a:rPr lang="ru-RU" altLang="en-US" sz="2400" b="1" dirty="0">
                <a:solidFill>
                  <a:srgbClr val="002060"/>
                </a:solidFill>
                <a:sym typeface="+mn-ea"/>
              </a:rPr>
              <a:t>–</a:t>
            </a:r>
          </a:p>
          <a:p>
            <a:pPr indent="342900"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копии платежных поручений, копии первичных документов по затратам, связанным с проведением мероприятий в области дворового спорта и физкультурно-оздоровительной работы с населением</a:t>
            </a:r>
          </a:p>
          <a:p>
            <a:pPr indent="342900"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документы, подтверждающие проведение данных мероприятий,                                   в том числе фотоотчет, выписка из адресной программы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772544" y="2420888"/>
            <a:ext cx="9073008" cy="3528392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endParaRPr lang="ru-RU" altLang="en-US" sz="32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«и»</a:t>
            </a:r>
            <a:r>
              <a:rPr lang="ru-RU" altLang="en-US" sz="2000" b="1" dirty="0"/>
              <a:t> </a:t>
            </a:r>
            <a:r>
              <a:rPr lang="ru-RU" altLang="en-US" sz="2400" b="1" dirty="0">
                <a:solidFill>
                  <a:srgbClr val="002060"/>
                </a:solidFill>
              </a:rPr>
              <a:t>Приобретение транспортного средства                                  (медицинского такси) –</a:t>
            </a:r>
          </a:p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     - копии договора, акта приема-передачи специально оборудованного транспортного средства для перевозки пожилых людей и инвалидов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копия паспорта транспортного средства или свидетельства о регистрации транспортного средства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необходимо разрешение на осуществление деятельности по перевозке пассажиров и багажа легковым такси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000" dirty="0"/>
          </a:p>
          <a:p>
            <a:pPr marL="342900" indent="-342900" algn="ctr" fontAlgn="ctr">
              <a:buFontTx/>
              <a:buChar char="-"/>
            </a:pPr>
            <a:endParaRPr lang="ru-RU" altLang="en-US" sz="2000" dirty="0"/>
          </a:p>
        </p:txBody>
      </p:sp>
      <p:sp>
        <p:nvSpPr>
          <p:cNvPr id="3" name="Pentagon 14"/>
          <p:cNvSpPr/>
          <p:nvPr/>
        </p:nvSpPr>
        <p:spPr bwMode="auto">
          <a:xfrm>
            <a:off x="1775520" y="332656"/>
            <a:ext cx="9095428" cy="194421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endParaRPr lang="ru-RU" sz="32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sz="3200" b="1" dirty="0">
                <a:solidFill>
                  <a:srgbClr val="002060"/>
                </a:solidFill>
              </a:rPr>
              <a:t>«з</a:t>
            </a:r>
            <a:r>
              <a:rPr lang="ru-RU" sz="2400" b="1" dirty="0">
                <a:solidFill>
                  <a:srgbClr val="002060"/>
                </a:solidFill>
              </a:rPr>
              <a:t>» Паушальный платеж по франшизе –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документа, подтверждающего государственную регистрацию права использования франшизы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платежных поручений, подтверждающих выплату по передаче прав                     на франшизу (паушальный платеж)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endParaRPr lang="ru-RU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1543009" y="2708920"/>
            <a:ext cx="9073008" cy="360040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endParaRPr lang="ru-RU" altLang="en-US" sz="3200" b="1" dirty="0">
              <a:solidFill>
                <a:srgbClr val="002060"/>
              </a:solidFill>
            </a:endParaRPr>
          </a:p>
          <a:p>
            <a:pPr algn="ctr" eaLnBrk="1" fontAlgn="ctr" latinLnBrk="0" hangingPunct="1"/>
            <a:r>
              <a:rPr lang="ru-RU" altLang="en-US" sz="3200" b="1" dirty="0">
                <a:solidFill>
                  <a:srgbClr val="002060"/>
                </a:solidFill>
              </a:rPr>
              <a:t>«л» </a:t>
            </a:r>
            <a:r>
              <a:rPr lang="ru-RU" altLang="en-US" sz="2400" b="1" dirty="0">
                <a:solidFill>
                  <a:srgbClr val="002060"/>
                </a:solidFill>
              </a:rPr>
              <a:t>Т</a:t>
            </a:r>
            <a:r>
              <a:rPr lang="ru-RU" altLang="en-US" sz="2400" b="1" dirty="0">
                <a:solidFill>
                  <a:srgbClr val="002060"/>
                </a:solidFill>
                <a:sym typeface="+mn-ea"/>
              </a:rPr>
              <a:t>ехнологическое присоединение объектов</a:t>
            </a:r>
          </a:p>
          <a:p>
            <a:pPr algn="ctr" eaLnBrk="1" fontAlgn="ctr" latinLnBrk="0" hangingPunct="1"/>
            <a:r>
              <a:rPr lang="ru-RU" altLang="en-US" sz="2400" b="1" dirty="0">
                <a:solidFill>
                  <a:srgbClr val="002060"/>
                </a:solidFill>
                <a:sym typeface="+mn-ea"/>
              </a:rPr>
              <a:t>недвижимого имщества к электрическим сетям</a:t>
            </a:r>
            <a:r>
              <a:rPr lang="ru-RU" altLang="en-US" sz="2400" b="1" dirty="0">
                <a:solidFill>
                  <a:srgbClr val="002060"/>
                </a:solidFill>
              </a:rPr>
              <a:t> –</a:t>
            </a:r>
          </a:p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     - копии платежных поручений, иных платежных документов,  подтверждающих затраты на технологическое присоединение к объектам инженерной инфраструктуры - электрическим сетям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- копия договора о технологическом присоединении к электрическим сетям                      и акта об осуществлении технологического присоединения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000" dirty="0">
              <a:solidFill>
                <a:srgbClr val="002060"/>
              </a:solidFill>
            </a:endParaRPr>
          </a:p>
          <a:p>
            <a:pPr marL="342900" indent="-342900" algn="ctr" fontAlgn="ctr">
              <a:buFontTx/>
              <a:buChar char="-"/>
            </a:pPr>
            <a:endParaRPr lang="ru-RU" altLang="en-US" sz="2000" dirty="0"/>
          </a:p>
        </p:txBody>
      </p:sp>
      <p:sp>
        <p:nvSpPr>
          <p:cNvPr id="2" name="Pentagon 14"/>
          <p:cNvSpPr/>
          <p:nvPr/>
        </p:nvSpPr>
        <p:spPr bwMode="auto">
          <a:xfrm>
            <a:off x="1543009" y="404664"/>
            <a:ext cx="9095428" cy="216024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ctr"/>
            <a:r>
              <a:rPr lang="ru-RU" sz="3200" b="1" dirty="0">
                <a:solidFill>
                  <a:srgbClr val="002060"/>
                </a:solidFill>
              </a:rPr>
              <a:t>«к»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Оборудование объектов для беспрепятственного доступа инвалидов и маломобильных граждан –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- копии договоров, актов выполненных работ, документов, подтверждающих приобретение оборудования, платежных поручений </a:t>
            </a:r>
            <a:endParaRPr lang="ru-RU" alt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ФОРМА - РЕЕСТР ЗАТРАТ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9ABF9BC-4655-BCE5-6C21-9E24DC75D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540902"/>
              </p:ext>
            </p:extLst>
          </p:nvPr>
        </p:nvGraphicFramePr>
        <p:xfrm>
          <a:off x="1559496" y="847108"/>
          <a:ext cx="8787903" cy="5910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83">
                  <a:extLst>
                    <a:ext uri="{9D8B030D-6E8A-4147-A177-3AD203B41FA5}">
                      <a16:colId xmlns:a16="http://schemas.microsoft.com/office/drawing/2014/main" val="3779052224"/>
                    </a:ext>
                  </a:extLst>
                </a:gridCol>
                <a:gridCol w="2471386">
                  <a:extLst>
                    <a:ext uri="{9D8B030D-6E8A-4147-A177-3AD203B41FA5}">
                      <a16:colId xmlns:a16="http://schemas.microsoft.com/office/drawing/2014/main" val="1330538116"/>
                    </a:ext>
                  </a:extLst>
                </a:gridCol>
                <a:gridCol w="1867829">
                  <a:extLst>
                    <a:ext uri="{9D8B030D-6E8A-4147-A177-3AD203B41FA5}">
                      <a16:colId xmlns:a16="http://schemas.microsoft.com/office/drawing/2014/main" val="178396969"/>
                    </a:ext>
                  </a:extLst>
                </a:gridCol>
                <a:gridCol w="933915">
                  <a:extLst>
                    <a:ext uri="{9D8B030D-6E8A-4147-A177-3AD203B41FA5}">
                      <a16:colId xmlns:a16="http://schemas.microsoft.com/office/drawing/2014/main" val="2517262886"/>
                    </a:ext>
                  </a:extLst>
                </a:gridCol>
                <a:gridCol w="3020690">
                  <a:extLst>
                    <a:ext uri="{9D8B030D-6E8A-4147-A177-3AD203B41FA5}">
                      <a16:colId xmlns:a16="http://schemas.microsoft.com/office/drawing/2014/main" val="214652409"/>
                    </a:ext>
                  </a:extLst>
                </a:gridCol>
              </a:tblGrid>
              <a:tr h="4238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 ЗАТРАТ </a:t>
                      </a: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5876"/>
                  </a:ext>
                </a:extLst>
              </a:tr>
              <a:tr h="42381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83200"/>
                  </a:ext>
                </a:extLst>
              </a:tr>
              <a:tr h="92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N п/п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Статья расходов в соответствии с п. 2 приложения 6 к Порядку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Описание произведенных затрат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Сумма, руб.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Номер, дата платежных документов, подтверждающих расходы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903260"/>
                  </a:ext>
                </a:extLst>
              </a:tr>
              <a:tr h="2512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1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r>
                        <a:rPr lang="ru-RU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екущий ремонт помещения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благоустройство территорий, покупка и(или) изготовление оборудования, мебели, инвентаря (за исключением учебников, учебных пособий, средств обучения, игр, игрушек) для осуществления деятельности в сфере социального предпринимательства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ремонт 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договору № 1 от 01.10.202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акт № 1 от 25.12.202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100 000</a:t>
                      </a: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ПП № 3 от 01.12.202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ПП № 2 от 01.11.202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714467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2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378338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3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35482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4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63161"/>
                  </a:ext>
                </a:extLst>
              </a:tr>
            </a:tbl>
          </a:graphicData>
        </a:graphic>
      </p:graphicFrame>
      <p:sp>
        <p:nvSpPr>
          <p:cNvPr id="10" name="Rectangle 2">
            <a:hlinkClick r:id="rId2"/>
            <a:extLst>
              <a:ext uri="{FF2B5EF4-FFF2-40B4-BE49-F238E27FC236}">
                <a16:creationId xmlns:a16="http://schemas.microsoft.com/office/drawing/2014/main" id="{6F5EE98E-0712-6037-9211-6B3B09916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3619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707126"/>
            <a:ext cx="8465185" cy="2062103"/>
          </a:xfrm>
          <a:prstGeom prst="rect">
            <a:avLst/>
          </a:prstGeom>
          <a:solidFill>
            <a:srgbClr val="FFE1E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                   за своевременность их представления                         несет соискатель!</a:t>
            </a:r>
            <a:endParaRPr lang="ru-RU" altLang="en-US" sz="3200" b="1" kern="100" spc="-100" dirty="0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8276" y="3931633"/>
            <a:ext cx="903324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</a:t>
            </a:r>
            <a:r>
              <a:rPr lang="ru-RU" sz="2800" dirty="0">
                <a:solidFill>
                  <a:srgbClr val="455AA8"/>
                </a:solidFill>
                <a:latin typeface="+mn-lt"/>
              </a:rPr>
              <a:t>К возмещению принимаются затраты, </a:t>
            </a:r>
          </a:p>
          <a:p>
            <a:pPr algn="ctr"/>
            <a:r>
              <a:rPr lang="ru-RU" sz="2800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</a:p>
          <a:p>
            <a:pPr algn="ctr"/>
            <a:r>
              <a:rPr lang="ru-RU" sz="2800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2800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300842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49BBD65-2B52-B6D1-EEDB-414AF368087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D611144C-FD73-AF5F-ED63-C33D78C10314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21A5F1BD-DBE8-771D-0F02-77C8F866ADE6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AB7080E0-6713-DB95-60DD-BE6B801B5EC8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E6CB2940-46D2-DD90-29A0-3935374FD365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360" y="538030"/>
            <a:ext cx="1144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n-lt"/>
              </a:rPr>
              <a:t>ОБЯЗАТЕЛЬСТВА ПОЛУЧАТЕЛЯ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847528" y="1000991"/>
            <a:ext cx="815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D2D69-63D7-729B-CCFD-3C80E07E3B1E}"/>
              </a:ext>
            </a:extLst>
          </p:cNvPr>
          <p:cNvSpPr txBox="1"/>
          <p:nvPr/>
        </p:nvSpPr>
        <p:spPr bwMode="auto">
          <a:xfrm>
            <a:off x="592872" y="1910229"/>
            <a:ext cx="4278991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243D99"/>
                </a:solidFill>
              </a:rPr>
              <a:t>увеличение выручки не менее чем на 4 %</a:t>
            </a:r>
          </a:p>
          <a:p>
            <a:r>
              <a:rPr lang="ru-RU" sz="2000" dirty="0">
                <a:solidFill>
                  <a:srgbClr val="243D99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243D99"/>
                </a:solidFill>
              </a:rPr>
              <a:t>сохранение ССЧ на уровне не менее 90 %  </a:t>
            </a:r>
          </a:p>
          <a:p>
            <a:endParaRPr lang="ru-RU" sz="2000" dirty="0">
              <a:solidFill>
                <a:srgbClr val="243D99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243D99"/>
                </a:solidFill>
              </a:rPr>
              <a:t>заработная плата не ниже МРОТ</a:t>
            </a: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243D9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4CD36-DB7E-82EE-C23F-CBE8EBE4FFDB}"/>
              </a:ext>
            </a:extLst>
          </p:cNvPr>
          <p:cNvSpPr txBox="1"/>
          <p:nvPr/>
        </p:nvSpPr>
        <p:spPr>
          <a:xfrm>
            <a:off x="1775520" y="1293378"/>
            <a:ext cx="1274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cap="all" dirty="0">
                <a:solidFill>
                  <a:srgbClr val="FF0000"/>
                </a:solidFill>
                <a:latin typeface="+mn-lt"/>
              </a:rPr>
              <a:t>было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4D26C-3DA3-BEAC-956F-29154154F0B1}"/>
              </a:ext>
            </a:extLst>
          </p:cNvPr>
          <p:cNvSpPr txBox="1"/>
          <p:nvPr/>
        </p:nvSpPr>
        <p:spPr bwMode="auto">
          <a:xfrm>
            <a:off x="5160009" y="1910229"/>
            <a:ext cx="6439117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Темп роста доходов на 1 работника </a:t>
            </a:r>
          </a:p>
          <a:p>
            <a:endParaRPr lang="ru-RU" sz="2000" i="1" dirty="0">
              <a:solidFill>
                <a:srgbClr val="243D99"/>
              </a:solidFill>
            </a:endParaRPr>
          </a:p>
          <a:p>
            <a:r>
              <a:rPr lang="ru-RU" sz="2000" b="1" i="1" dirty="0">
                <a:solidFill>
                  <a:srgbClr val="243D99"/>
                </a:solidFill>
              </a:rPr>
              <a:t>Не менее 4% + индекс потребительских цен</a:t>
            </a:r>
          </a:p>
          <a:p>
            <a:endParaRPr lang="ru-RU" sz="2000" b="1" dirty="0">
              <a:solidFill>
                <a:srgbClr val="243D99"/>
              </a:solidFill>
            </a:endParaRPr>
          </a:p>
          <a:p>
            <a:r>
              <a:rPr lang="ru-RU" sz="1800" b="1" i="1" dirty="0"/>
              <a:t>Расчет: </a:t>
            </a:r>
          </a:p>
          <a:p>
            <a:r>
              <a:rPr lang="ru-RU" sz="1800" i="1" dirty="0">
                <a:latin typeface="+mn-lt"/>
              </a:rPr>
              <a:t>Доходы по налоговой декларации / число работников</a:t>
            </a:r>
          </a:p>
          <a:p>
            <a:endParaRPr lang="ru-RU" sz="1800" dirty="0">
              <a:solidFill>
                <a:srgbClr val="243D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3E884-ADCC-15F9-81F2-8B38DB535ACF}"/>
              </a:ext>
            </a:extLst>
          </p:cNvPr>
          <p:cNvSpPr txBox="1"/>
          <p:nvPr/>
        </p:nvSpPr>
        <p:spPr bwMode="auto">
          <a:xfrm>
            <a:off x="7464152" y="1293377"/>
            <a:ext cx="139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>
                <a:solidFill>
                  <a:srgbClr val="FF0000"/>
                </a:solidFill>
                <a:latin typeface="+mn-lt"/>
              </a:rPr>
              <a:t>стало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4A7376-685C-C4FC-049C-701A91EBC51E}"/>
              </a:ext>
            </a:extLst>
          </p:cNvPr>
          <p:cNvSpPr txBox="1"/>
          <p:nvPr/>
        </p:nvSpPr>
        <p:spPr bwMode="auto">
          <a:xfrm>
            <a:off x="5160008" y="4223061"/>
            <a:ext cx="6439117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A0000"/>
                </a:solidFill>
                <a:latin typeface="+mn-lt"/>
              </a:rPr>
              <a:t>*</a:t>
            </a:r>
            <a:r>
              <a:rPr lang="ru-RU" sz="1800" b="1" i="1" dirty="0">
                <a:latin typeface="+mn-lt"/>
              </a:rPr>
              <a:t>Число работников </a:t>
            </a:r>
            <a:r>
              <a:rPr lang="ru-RU" sz="1800" i="1" dirty="0">
                <a:latin typeface="+mn-lt"/>
              </a:rPr>
              <a:t>- количество физлиц, с выплат и иных вознаграждений которым исчислены страховые взносы за IV квартал отчетного года: строка 020 «Всего с начала расчетного периода» подраздела 1.1 раздела 1 Формы расчетов по страховым взносам (Форма по КНД 1151111)</a:t>
            </a:r>
            <a:endParaRPr lang="ru-RU" sz="1800" dirty="0">
              <a:solidFill>
                <a:srgbClr val="243D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6F8831-5976-0A53-D661-A3A38FB46DD6}"/>
              </a:ext>
            </a:extLst>
          </p:cNvPr>
          <p:cNvSpPr txBox="1"/>
          <p:nvPr/>
        </p:nvSpPr>
        <p:spPr bwMode="auto">
          <a:xfrm>
            <a:off x="5148129" y="5828008"/>
            <a:ext cx="643911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A0000"/>
                </a:solidFill>
              </a:rPr>
              <a:t>*</a:t>
            </a:r>
            <a:r>
              <a:rPr lang="ru-RU" sz="1800" b="1" i="1" dirty="0">
                <a:latin typeface="+mn-lt"/>
              </a:rPr>
              <a:t>Индекс потребительских цен: 2025-2026 год - 107</a:t>
            </a:r>
          </a:p>
          <a:p>
            <a:r>
              <a:rPr lang="ru-RU" sz="1800" i="1" dirty="0">
                <a:latin typeface="+mn-lt"/>
              </a:rPr>
              <a:t>2023 - 2024 год – 107,25</a:t>
            </a:r>
          </a:p>
          <a:p>
            <a:r>
              <a:rPr lang="ru-RU" sz="1800" i="1" dirty="0">
                <a:latin typeface="+mn-lt"/>
              </a:rPr>
              <a:t>2024-2025 год – 109,42</a:t>
            </a:r>
          </a:p>
        </p:txBody>
      </p:sp>
    </p:spTree>
    <p:extLst>
      <p:ext uri="{BB962C8B-B14F-4D97-AF65-F5344CB8AC3E}">
        <p14:creationId xmlns:p14="http://schemas.microsoft.com/office/powerpoint/2010/main" val="3809873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49BBD65-2B52-B6D1-EEDB-414AF368087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D611144C-FD73-AF5F-ED63-C33D78C10314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21A5F1BD-DBE8-771D-0F02-77C8F866ADE6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AB7080E0-6713-DB95-60DD-BE6B801B5EC8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E6CB2940-46D2-DD90-29A0-3935374FD365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71464" y="468602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n-lt"/>
              </a:rPr>
              <a:t>КРИТЕРИИ ОЦЕНКИ ЗАЯВОК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368" y="1311746"/>
            <a:ext cx="576064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A0000"/>
                </a:solidFill>
                <a:latin typeface="+mn-lt"/>
              </a:rPr>
              <a:t>1</a:t>
            </a:r>
            <a:r>
              <a:rPr lang="ru-RU" sz="2000" b="1" dirty="0">
                <a:solidFill>
                  <a:srgbClr val="FA0000"/>
                </a:solidFill>
                <a:latin typeface="+mn-lt"/>
              </a:rPr>
              <a:t>.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Темп роста дохода на одного работника в отчетном периоде 4%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+ индекс потребительских цен –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>
                <a:solidFill>
                  <a:srgbClr val="FA0000"/>
                </a:solidFill>
                <a:latin typeface="+mn-lt"/>
              </a:rPr>
              <a:t>100 баллов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solidFill>
                  <a:srgbClr val="FA0000"/>
                </a:solidFill>
                <a:latin typeface="+mn-lt"/>
              </a:rPr>
              <a:t>В</a:t>
            </a:r>
            <a:r>
              <a:rPr lang="ru-RU" dirty="0">
                <a:solidFill>
                  <a:srgbClr val="FA0000"/>
                </a:solidFill>
              </a:rPr>
              <a:t>ес - 20%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3275" y="1311746"/>
            <a:ext cx="526101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A0000"/>
                </a:solidFill>
                <a:latin typeface="+mn-lt"/>
              </a:rPr>
              <a:t>2.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План темпа роста 4% + план индекса потребительских цен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– </a:t>
            </a:r>
            <a:r>
              <a:rPr lang="ru-RU" sz="2000" dirty="0">
                <a:solidFill>
                  <a:srgbClr val="FA0000"/>
                </a:solidFill>
                <a:latin typeface="+mn-lt"/>
              </a:rPr>
              <a:t>100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endParaRPr lang="ru-RU" sz="20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000" dirty="0">
                <a:solidFill>
                  <a:srgbClr val="FA0000"/>
                </a:solidFill>
                <a:latin typeface="+mn-lt"/>
              </a:rPr>
              <a:t>Вес - 35%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68" y="2757594"/>
            <a:ext cx="576064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A0000"/>
                </a:solidFill>
                <a:latin typeface="+mn-lt"/>
              </a:rPr>
              <a:t>3.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Сумма баллов по ЭКГ-рейтингу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(</a:t>
            </a:r>
            <a:r>
              <a:rPr lang="en-US" sz="2000" dirty="0">
                <a:solidFill>
                  <a:srgbClr val="243D99"/>
                </a:solidFill>
                <a:latin typeface="+mn-lt"/>
              </a:rPr>
              <a:t>https://</a:t>
            </a:r>
            <a:r>
              <a:rPr lang="ru-RU" sz="2000" dirty="0" err="1">
                <a:solidFill>
                  <a:srgbClr val="243D99"/>
                </a:solidFill>
                <a:latin typeface="+mn-lt"/>
              </a:rPr>
              <a:t>экг-рейтинг.рф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/)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и КПД-рейтингу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(</a:t>
            </a:r>
            <a:r>
              <a:rPr lang="en-US" sz="2000" dirty="0">
                <a:solidFill>
                  <a:srgbClr val="243D99"/>
                </a:solidFill>
                <a:latin typeface="+mn-lt"/>
              </a:rPr>
              <a:t>https://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кпд-</a:t>
            </a:r>
            <a:r>
              <a:rPr lang="ru-RU" sz="2000" dirty="0" err="1">
                <a:solidFill>
                  <a:srgbClr val="243D99"/>
                </a:solidFill>
                <a:latin typeface="+mn-lt"/>
              </a:rPr>
              <a:t>рейтинг.рф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/)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FA0000"/>
                </a:solidFill>
                <a:latin typeface="+mn-lt"/>
              </a:rPr>
              <a:t>Вес - 20%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513274" y="2770443"/>
            <a:ext cx="526101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43D99"/>
                </a:solidFill>
                <a:latin typeface="+mn-lt"/>
              </a:rPr>
              <a:t>4. Среднемесячные выплаты работникам</a:t>
            </a:r>
            <a:r>
              <a:rPr lang="en-US" sz="2000" b="1" dirty="0">
                <a:solidFill>
                  <a:srgbClr val="243D99"/>
                </a:solidFill>
                <a:latin typeface="+mn-lt"/>
              </a:rPr>
              <a:t>:</a:t>
            </a:r>
            <a:br>
              <a:rPr lang="ru-RU" sz="2000" b="1" dirty="0">
                <a:solidFill>
                  <a:srgbClr val="243D99"/>
                </a:solidFill>
                <a:latin typeface="+mn-lt"/>
              </a:rPr>
            </a:br>
            <a:r>
              <a:rPr lang="en-US" sz="2000" dirty="0">
                <a:solidFill>
                  <a:srgbClr val="243D99"/>
                </a:solidFill>
                <a:latin typeface="+mn-lt"/>
              </a:rPr>
              <a:t>&lt; 2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МРОТ – 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243D99"/>
                </a:solidFill>
                <a:latin typeface="+mn-lt"/>
              </a:rPr>
              <a:t>от 2 МРОТ – 50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243D99"/>
                </a:solidFill>
                <a:latin typeface="+mn-lt"/>
              </a:rPr>
              <a:t>от 3 МРОТ – 75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243D99"/>
                </a:solidFill>
                <a:latin typeface="+mn-lt"/>
              </a:rPr>
              <a:t>от 4 МРОТ – 100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FA0000"/>
                </a:solidFill>
                <a:latin typeface="+mn-lt"/>
              </a:rPr>
              <a:t>Вес - 15%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05104" y="4203164"/>
            <a:ext cx="576064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A0000"/>
                </a:solidFill>
                <a:latin typeface="+mn-lt"/>
              </a:rPr>
              <a:t>5.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Нахождение в одном из реестров</a:t>
            </a:r>
            <a:r>
              <a:rPr lang="en-US" sz="2000" b="1" dirty="0">
                <a:solidFill>
                  <a:srgbClr val="243D99"/>
                </a:solidFill>
                <a:latin typeface="+mn-lt"/>
              </a:rPr>
              <a:t>: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реестр продукции российского производства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реестр малых технологических компаний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реестр социальных предприятий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реестр креативных индустрий</a:t>
            </a:r>
          </a:p>
          <a:p>
            <a:pPr algn="ctr"/>
            <a:endParaRPr lang="ru-RU" sz="20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000" dirty="0">
                <a:solidFill>
                  <a:srgbClr val="FA0000"/>
                </a:solidFill>
                <a:latin typeface="+mn-lt"/>
              </a:rPr>
              <a:t>50 баллов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	</a:t>
            </a:r>
            <a:r>
              <a:rPr lang="ru-RU" sz="2000" dirty="0">
                <a:solidFill>
                  <a:srgbClr val="FA0000"/>
                </a:solidFill>
                <a:latin typeface="+mn-lt"/>
              </a:rPr>
              <a:t>Вес - 10%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7A7CC-F30E-AF69-9FDE-5671FA3E0F19}"/>
              </a:ext>
            </a:extLst>
          </p:cNvPr>
          <p:cNvSpPr txBox="1"/>
          <p:nvPr/>
        </p:nvSpPr>
        <p:spPr>
          <a:xfrm>
            <a:off x="6536285" y="5157656"/>
            <a:ext cx="41617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A0000"/>
                </a:solidFill>
                <a:latin typeface="+mn-lt"/>
              </a:rPr>
              <a:t>!</a:t>
            </a:r>
            <a:r>
              <a:rPr lang="ru-RU" sz="2400" dirty="0">
                <a:solidFill>
                  <a:srgbClr val="FA0000"/>
                </a:solidFill>
                <a:latin typeface="+mn-lt"/>
              </a:rPr>
              <a:t> Конкурсный отбор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– </a:t>
            </a:r>
          </a:p>
          <a:p>
            <a:r>
              <a:rPr lang="ru-RU" sz="2400" dirty="0">
                <a:solidFill>
                  <a:srgbClr val="243D99"/>
                </a:solidFill>
                <a:latin typeface="+mn-lt"/>
              </a:rPr>
              <a:t>понижающих коэффициентов </a:t>
            </a:r>
          </a:p>
          <a:p>
            <a:r>
              <a:rPr lang="ru-RU" sz="2400" dirty="0">
                <a:solidFill>
                  <a:srgbClr val="243D99"/>
                </a:solidFill>
                <a:latin typeface="+mn-lt"/>
              </a:rPr>
              <a:t>НЕТ!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616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ED0A8A5-5D44-8C92-5E15-E2A20A8FC8A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>
            <a:extLst>
              <a:ext uri="{FF2B5EF4-FFF2-40B4-BE49-F238E27FC236}">
                <a16:creationId xmlns:a16="http://schemas.microsoft.com/office/drawing/2014/main" id="{F3D3E6F5-5FCE-E193-C4AD-D6268487B5E3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3EA1A148-0871-9310-0A6D-CF2A7C0CA5AF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C3D900A5-3B02-2C27-F24F-1D41AA96AAB6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35CE7050-C064-2D1E-5EA4-A61F7257C8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A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ОБЯЗАТЕЛЬСТВА ПОЛУЧАТЕЛЯ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2B8E943-FCE7-2D65-6EB4-632BF95BBE8D}"/>
              </a:ext>
            </a:extLst>
          </p:cNvPr>
          <p:cNvSpPr txBox="1"/>
          <p:nvPr/>
        </p:nvSpPr>
        <p:spPr>
          <a:xfrm>
            <a:off x="617538" y="1159194"/>
            <a:ext cx="1095106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kern="100" spc="-100" dirty="0">
                <a:solidFill>
                  <a:srgbClr val="CBFFFF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Осуществлять деятельность </a:t>
            </a:r>
            <a:r>
              <a:rPr lang="ru-RU" sz="2800" kern="100" spc="-100" dirty="0">
                <a:solidFill>
                  <a:srgbClr val="CBFFFF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течение 3-х лет с даты получения субсидии</a:t>
            </a:r>
            <a:endParaRPr lang="ru-RU" altLang="en-US" sz="28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D5E7A4F-3399-782A-87ED-1C1B81CE294E}"/>
              </a:ext>
            </a:extLst>
          </p:cNvPr>
          <p:cNvSpPr txBox="1"/>
          <p:nvPr/>
        </p:nvSpPr>
        <p:spPr>
          <a:xfrm>
            <a:off x="617538" y="1834920"/>
            <a:ext cx="1095106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kern="100" spc="-100" dirty="0">
                <a:solidFill>
                  <a:srgbClr val="CBFFFF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</a:t>
            </a:r>
            <a:r>
              <a:rPr lang="ru-RU" sz="2800" b="1" kern="100" spc="-100" dirty="0">
                <a:solidFill>
                  <a:srgbClr val="CBFFFF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е отчуждать субсидированное имущество</a:t>
            </a:r>
            <a:r>
              <a:rPr lang="ru-RU" sz="2800" kern="100" spc="-100" dirty="0">
                <a:solidFill>
                  <a:srgbClr val="CBFFFF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, не предоставлять имущество в аренду/лизинг в течение </a:t>
            </a:r>
            <a:r>
              <a:rPr lang="ru-RU" sz="2800" kern="100" spc="-100" dirty="0">
                <a:solidFill>
                  <a:srgbClr val="CBFFFF"/>
                </a:solidFill>
                <a:ea typeface="Microsoft YaHei" panose="020B0503020204020204" charset="-122"/>
                <a:sym typeface="+mn-ea"/>
              </a:rPr>
              <a:t>3-х лет с даты получения субсидии</a:t>
            </a:r>
            <a:r>
              <a:rPr lang="ru-RU" sz="2800" kern="100" spc="-100" dirty="0">
                <a:solidFill>
                  <a:srgbClr val="CBFFFF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 </a:t>
            </a:r>
            <a:endParaRPr lang="ru-RU" altLang="en-US" sz="2800" b="1" kern="100" spc="-100" dirty="0">
              <a:solidFill>
                <a:srgbClr val="CBFFFF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538F436-C885-1A77-148B-19E06882C345}"/>
              </a:ext>
            </a:extLst>
          </p:cNvPr>
          <p:cNvSpPr txBox="1"/>
          <p:nvPr/>
        </p:nvSpPr>
        <p:spPr>
          <a:xfrm>
            <a:off x="617538" y="4048146"/>
            <a:ext cx="1095106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Обеспечить достижение показателей </a:t>
            </a:r>
            <a:r>
              <a:rPr lang="ru-RU" sz="28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соответствии с Соглашением/договором</a:t>
            </a:r>
            <a:endParaRPr lang="ru-RU" sz="28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D384363-F78E-9C97-702B-86FEDBFB21F4}"/>
              </a:ext>
            </a:extLst>
          </p:cNvPr>
          <p:cNvSpPr txBox="1"/>
          <p:nvPr/>
        </p:nvSpPr>
        <p:spPr>
          <a:xfrm>
            <a:off x="617538" y="2941533"/>
            <a:ext cx="1095106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b="1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Предоставлять отчетность</a:t>
            </a:r>
            <a:r>
              <a:rPr lang="ru-RU" altLang="en-US" sz="28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, предусмотренную Соглашением/договором о предоставлении субсидии</a:t>
            </a:r>
            <a:endParaRPr lang="ru-RU" altLang="en-US" sz="28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552880A-8BBA-1112-4D62-DC5F67A1AEA7}"/>
              </a:ext>
            </a:extLst>
          </p:cNvPr>
          <p:cNvSpPr txBox="1"/>
          <p:nvPr/>
        </p:nvSpPr>
        <p:spPr bwMode="auto">
          <a:xfrm>
            <a:off x="617538" y="5135287"/>
            <a:ext cx="10951068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Направлять по запросу комитета документы </a:t>
            </a:r>
            <a:r>
              <a:rPr lang="ru-RU" sz="28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и информацию, необходимые для контроля за соблюдением порядка и условий предоставления </a:t>
            </a:r>
          </a:p>
          <a:p>
            <a:pPr algn="ctr"/>
            <a:r>
              <a:rPr lang="ru-RU" sz="28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sym typeface="+mn-ea"/>
              </a:rPr>
              <a:t>Субсидии в течение 5 рабочих дней</a:t>
            </a:r>
            <a:endParaRPr lang="ru-RU" sz="28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001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30963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A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90140E7-6737-5F98-DD08-2C45B597FFFF}"/>
              </a:ext>
            </a:extLst>
          </p:cNvPr>
          <p:cNvSpPr txBox="1"/>
          <p:nvPr/>
        </p:nvSpPr>
        <p:spPr bwMode="auto">
          <a:xfrm>
            <a:off x="1919536" y="1124744"/>
            <a:ext cx="846518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kern="100" dirty="0">
                <a:solidFill>
                  <a:srgbClr val="CBFFFF"/>
                </a:solidFill>
                <a:sym typeface="+mn-ea"/>
              </a:rPr>
              <a:t>2026 год -</a:t>
            </a:r>
            <a:r>
              <a:rPr lang="ru-RU" sz="3200" b="1" kern="100" dirty="0">
                <a:solidFill>
                  <a:srgbClr val="243D99"/>
                </a:solidFill>
                <a:sym typeface="+mn-ea"/>
              </a:rPr>
              <a:t> </a:t>
            </a:r>
            <a:r>
              <a:rPr lang="ru-RU" sz="3200" b="1" kern="100" dirty="0">
                <a:solidFill>
                  <a:srgbClr val="CBFFFF"/>
                </a:solidFill>
                <a:sym typeface="+mn-ea"/>
              </a:rPr>
              <a:t>48 000 000 рублей</a:t>
            </a:r>
            <a:endParaRPr lang="ru-RU" altLang="en-US" sz="32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E3916F9-0057-09B3-AECB-A92B6C4B8962}"/>
              </a:ext>
            </a:extLst>
          </p:cNvPr>
          <p:cNvSpPr txBox="1"/>
          <p:nvPr/>
        </p:nvSpPr>
        <p:spPr bwMode="auto">
          <a:xfrm>
            <a:off x="1919533" y="1830295"/>
            <a:ext cx="8465185" cy="11387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3200" b="1" kern="100" dirty="0">
                <a:solidFill>
                  <a:srgbClr val="CBFFFF"/>
                </a:solidFill>
                <a:ea typeface="Microsoft YaHei" panose="020B0503020204020204" charset="-122"/>
              </a:rPr>
              <a:t>максимальная сумма субсидии – </a:t>
            </a:r>
          </a:p>
          <a:p>
            <a:pPr algn="ctr"/>
            <a:r>
              <a:rPr lang="ru-RU" altLang="ru-RU" sz="3600" b="1" kern="100" dirty="0">
                <a:solidFill>
                  <a:srgbClr val="CBFFFF"/>
                </a:solidFill>
                <a:ea typeface="Microsoft YaHei" panose="020B0503020204020204" charset="-122"/>
              </a:rPr>
              <a:t>1 000 000 рублей</a:t>
            </a:r>
            <a:endParaRPr lang="ru-RU" altLang="en-US" sz="32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A7B0615-CF9F-BC05-FF3B-77AEAC175FCE}"/>
              </a:ext>
            </a:extLst>
          </p:cNvPr>
          <p:cNvSpPr txBox="1"/>
          <p:nvPr/>
        </p:nvSpPr>
        <p:spPr bwMode="auto">
          <a:xfrm>
            <a:off x="1919533" y="3089844"/>
            <a:ext cx="846518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kern="100" dirty="0">
                <a:solidFill>
                  <a:srgbClr val="CBFFFF"/>
                </a:solidFill>
                <a:sym typeface="+mn-ea"/>
              </a:rPr>
              <a:t>возмещается </a:t>
            </a:r>
            <a:r>
              <a:rPr lang="ru-RU" sz="3200" b="1" kern="100" dirty="0">
                <a:solidFill>
                  <a:srgbClr val="CBFFFF"/>
                </a:solidFill>
                <a:sym typeface="+mn-ea"/>
              </a:rPr>
              <a:t>не более 75% затрат</a:t>
            </a:r>
            <a:endParaRPr lang="ru-RU" altLang="en-US" sz="32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8499BCF-A462-8C16-750C-90D10880EC7A}"/>
              </a:ext>
            </a:extLst>
          </p:cNvPr>
          <p:cNvSpPr txBox="1"/>
          <p:nvPr/>
        </p:nvSpPr>
        <p:spPr bwMode="auto">
          <a:xfrm>
            <a:off x="1919532" y="3795395"/>
            <a:ext cx="8465185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kern="100" dirty="0">
                <a:solidFill>
                  <a:srgbClr val="CBFFFF"/>
                </a:solidFill>
                <a:sym typeface="+mn-ea"/>
              </a:rPr>
              <a:t>на аренду помещения – не более</a:t>
            </a:r>
            <a:r>
              <a:rPr lang="ru-RU" sz="3200" b="1" kern="100" dirty="0">
                <a:solidFill>
                  <a:srgbClr val="243D99"/>
                </a:solidFill>
                <a:sym typeface="+mn-ea"/>
              </a:rPr>
              <a:t> </a:t>
            </a:r>
          </a:p>
          <a:p>
            <a:pPr algn="ctr"/>
            <a:r>
              <a:rPr lang="ru-RU" sz="3200" b="1" kern="100" dirty="0">
                <a:solidFill>
                  <a:srgbClr val="CBFFFF"/>
                </a:solidFill>
                <a:sym typeface="+mn-ea"/>
              </a:rPr>
              <a:t>500 000 рублей</a:t>
            </a:r>
            <a:endParaRPr lang="ru-RU" altLang="en-US" sz="32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CA1D5-E80D-F0E6-0D62-5536C3896A5E}"/>
              </a:ext>
            </a:extLst>
          </p:cNvPr>
          <p:cNvSpPr txBox="1"/>
          <p:nvPr/>
        </p:nvSpPr>
        <p:spPr>
          <a:xfrm>
            <a:off x="2524349" y="5027941"/>
            <a:ext cx="7143301" cy="1514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  <a:sym typeface="+mn-ea"/>
              </a:rPr>
              <a:t>КОНКУРСНЫЙ ОТБОР!</a:t>
            </a:r>
          </a:p>
          <a:p>
            <a:pPr algn="ctr" font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800" b="1" cap="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ПРИЕМ ЗАЯВОК </a:t>
            </a:r>
            <a:r>
              <a:rPr lang="ru-RU" sz="2800" b="1" cap="all" dirty="0">
                <a:solidFill>
                  <a:srgbClr val="FF6161"/>
                </a:solidFill>
                <a:latin typeface="Calibri" panose="020F0502020204030204"/>
                <a:cs typeface="Arial" panose="020B0604020202020204"/>
                <a:sym typeface="+mn-ea"/>
              </a:rPr>
              <a:t>18 Марта –</a:t>
            </a:r>
            <a:r>
              <a:rPr lang="ru-RU" sz="2800" b="1" cap="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800" b="1" cap="all" dirty="0">
                <a:solidFill>
                  <a:srgbClr val="FF6161"/>
                </a:solidFill>
                <a:latin typeface="Calibri" panose="020F0502020204030204"/>
                <a:cs typeface="Arial" panose="020B0604020202020204"/>
                <a:sym typeface="+mn-ea"/>
              </a:rPr>
              <a:t>16 апреля 2026</a:t>
            </a:r>
          </a:p>
          <a:p>
            <a:pPr algn="ctr" font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800" b="1" cap="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Комиссия</a:t>
            </a:r>
            <a:r>
              <a:rPr lang="ru-RU" sz="2800" b="1" cap="all" dirty="0">
                <a:solidFill>
                  <a:srgbClr val="FF6161"/>
                </a:solidFill>
                <a:latin typeface="Calibri" panose="020F0502020204030204"/>
                <a:cs typeface="Arial" panose="020B0604020202020204"/>
                <a:sym typeface="+mn-ea"/>
              </a:rPr>
              <a:t> 21 апреля 2026</a:t>
            </a:r>
            <a:endParaRPr lang="ru-RU" sz="2800" b="1" cap="all" dirty="0">
              <a:solidFill>
                <a:srgbClr val="FF6161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457F115-3AB2-4AA6-F12E-EF7C679C81B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>
            <a:extLst>
              <a:ext uri="{FF2B5EF4-FFF2-40B4-BE49-F238E27FC236}">
                <a16:creationId xmlns:a16="http://schemas.microsoft.com/office/drawing/2014/main" id="{EBC124B8-D6B9-5D8F-6463-47F55DD6A7CA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C4FBED8D-A05E-86A0-4236-67F1F2C6512C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241278B1-07FB-48A7-51E7-489E975F0A9C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DE01E054-9466-D628-55EA-926ECC412D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3CC48D7-26E8-9EFF-48BF-0744C6472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978500"/>
              </p:ext>
            </p:extLst>
          </p:nvPr>
        </p:nvGraphicFramePr>
        <p:xfrm>
          <a:off x="1271465" y="1259523"/>
          <a:ext cx="9649070" cy="5543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3061791498"/>
                    </a:ext>
                  </a:extLst>
                </a:gridCol>
                <a:gridCol w="3408839">
                  <a:extLst>
                    <a:ext uri="{9D8B030D-6E8A-4147-A177-3AD203B41FA5}">
                      <a16:colId xmlns:a16="http://schemas.microsoft.com/office/drawing/2014/main" val="3328086747"/>
                    </a:ext>
                  </a:extLst>
                </a:gridCol>
                <a:gridCol w="1426577">
                  <a:extLst>
                    <a:ext uri="{9D8B030D-6E8A-4147-A177-3AD203B41FA5}">
                      <a16:colId xmlns:a16="http://schemas.microsoft.com/office/drawing/2014/main" val="2637226203"/>
                    </a:ext>
                  </a:extLst>
                </a:gridCol>
                <a:gridCol w="1426577">
                  <a:extLst>
                    <a:ext uri="{9D8B030D-6E8A-4147-A177-3AD203B41FA5}">
                      <a16:colId xmlns:a16="http://schemas.microsoft.com/office/drawing/2014/main" val="3611901669"/>
                    </a:ext>
                  </a:extLst>
                </a:gridCol>
                <a:gridCol w="1425805">
                  <a:extLst>
                    <a:ext uri="{9D8B030D-6E8A-4147-A177-3AD203B41FA5}">
                      <a16:colId xmlns:a16="http://schemas.microsoft.com/office/drawing/2014/main" val="2281872973"/>
                    </a:ext>
                  </a:extLst>
                </a:gridCol>
                <a:gridCol w="1536495">
                  <a:extLst>
                    <a:ext uri="{9D8B030D-6E8A-4147-A177-3AD203B41FA5}">
                      <a16:colId xmlns:a16="http://schemas.microsoft.com/office/drawing/2014/main" val="3314472605"/>
                    </a:ext>
                  </a:extLst>
                </a:gridCol>
                <a:gridCol w="136745">
                  <a:extLst>
                    <a:ext uri="{9D8B030D-6E8A-4147-A177-3AD203B41FA5}">
                      <a16:colId xmlns:a16="http://schemas.microsoft.com/office/drawing/2014/main" val="1389107015"/>
                    </a:ext>
                  </a:extLst>
                </a:gridCol>
              </a:tblGrid>
              <a:tr h="1093533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500" dirty="0">
                          <a:effectLst/>
                        </a:rPr>
                        <a:t>N п/п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увеличиваемого показателя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Единицы значений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За год, предшествующий отчетному году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 (год, предшествующий году подачи заявки)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В году предоставления субсидии (план)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1400" b="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buNone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421818"/>
                  </a:ext>
                </a:extLst>
              </a:tr>
              <a:tr h="268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2024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2025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2026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493575"/>
                  </a:ext>
                </a:extLst>
              </a:tr>
              <a:tr h="2680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219891"/>
                  </a:ext>
                </a:extLst>
              </a:tr>
              <a:tr h="552796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2.1.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Доход в соответствии с налоговой декларацией (Д)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1 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57644"/>
                  </a:ext>
                </a:extLst>
              </a:tr>
              <a:tr h="508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2.2.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Доход в соответствии с налоговой декларацией с учетом ИПЦ (Д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ИПЦ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)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7406"/>
                  </a:ext>
                </a:extLst>
              </a:tr>
              <a:tr h="744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2.3.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 Число работников субъекта малого и среднего предпринимательства за отчетный период (ЧР)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02878"/>
                  </a:ext>
                </a:extLst>
              </a:tr>
              <a:tr h="474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2.4.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Доход на одного работника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 на 1 работника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600252"/>
                  </a:ext>
                </a:extLst>
              </a:tr>
              <a:tr h="3612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2.5.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Темп роста дохода на 1 работника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500">
                          <a:effectLst/>
                        </a:rPr>
                        <a:t>Х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373679"/>
                  </a:ext>
                </a:extLst>
              </a:tr>
              <a:tr h="3612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6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563008"/>
                  </a:ext>
                </a:extLst>
              </a:tr>
              <a:tr h="8400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среднемесячных выплат и иных вознаграждений работникам, начисленных за отчетный финансовый год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>
                    <a:solidFill>
                      <a:srgbClr val="F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726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457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C8A3739-02AB-17FC-5621-D06762471DB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>
            <a:extLst>
              <a:ext uri="{FF2B5EF4-FFF2-40B4-BE49-F238E27FC236}">
                <a16:creationId xmlns:a16="http://schemas.microsoft.com/office/drawing/2014/main" id="{A0D6DA29-4D32-86FB-F62E-15FF28C64A21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BEFA7B97-CF81-6572-F165-2EDFDB7EB196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ABFA5390-4CA2-1FE3-A264-F543BFF4E63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5DA246D7-3608-F3C5-96B1-8287B8D948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504101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32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СПРАВОЧНАЯ ИНФОРМАЦИЯ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DFD9081-CF8C-BB05-1BF0-895E0302D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282017"/>
              </p:ext>
            </p:extLst>
          </p:nvPr>
        </p:nvGraphicFramePr>
        <p:xfrm>
          <a:off x="479376" y="736523"/>
          <a:ext cx="11233247" cy="6086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3247">
                  <a:extLst>
                    <a:ext uri="{9D8B030D-6E8A-4147-A177-3AD203B41FA5}">
                      <a16:colId xmlns:a16="http://schemas.microsoft.com/office/drawing/2014/main" val="364465024"/>
                    </a:ext>
                  </a:extLst>
                </a:gridCol>
              </a:tblGrid>
              <a:tr h="5760685">
                <a:tc>
                  <a:txBody>
                    <a:bodyPr/>
                    <a:lstStyle/>
                    <a:p>
                      <a:pPr indent="179705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Доход за отчетный период (Д) - сумма доходов субъекта малого и среднего предпринимательства, полученных от осуществления предпринимательской деятельности, по данным налоговой отчетности за отчетный календарный год. При совмещении разных систем налогообложения объем доходов определяется по совокупности данных о полученном доходе в соответствии с применяемыми участником отбора системами налогообложения.</a:t>
                      </a:r>
                    </a:p>
                    <a:p>
                      <a:pPr marL="0" indent="0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18034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2. Доход (Д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ИПЦ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) в соответствии с налоговой декларацией с учетом индекса потребительских цен (ИПЦ) рассчитывается за соответствующий отчетный период в следующем порядке: Д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ИПЦ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= Д / ИПЦ *100, где</a:t>
                      </a:r>
                    </a:p>
                    <a:p>
                      <a:pPr indent="45720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ИПЦ - индекс потребительских цен на товары и услуги за период с начала года к соответствующему периоду предыдущего года, в процентах. Компонент ИПЦ разрабатывается Федеральной службой государственной статистики в соответствии с Федеральным </a:t>
                      </a:r>
                      <a:r>
                        <a:rPr lang="ru-RU" sz="1400" u="none" strike="noStrike" dirty="0">
                          <a:solidFill>
                            <a:srgbClr val="243D99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планом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статистических работ и публикуется в информационно-телекоммуникационной сети "Интернет" на официальном сайте Службы в разделе "Статистика/Официальная статистика/Цены, инфляция/Потребительские цены/Индексы потребительских цен на товары и услуги/WEB (ЕМИСС)/Показатели/Индексы потребительских цен на товары и услуги (Виды показателя - "Период с начала года к соответствующему периоду предыдущего года"; Виды товаров и услуг - "Все товары и услуги")".</a:t>
                      </a:r>
                    </a:p>
                    <a:p>
                      <a:pPr indent="457200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18034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3. Число работников (ЧР) субъекта малого и среднего предпринимательства за отчетный период - количество физических лиц, с выплат и иных вознаграждений которым исчислены страховые взносы в соответствии с применяемым тарифом страховых взносов за IV квартал отчетного года. Определяется на основании значения  строки 020 «Количество физических лиц, с выплат которым исчислены  страховые  </a:t>
                      </a:r>
                      <a:r>
                        <a:rPr lang="ru-RU" sz="1400" dirty="0" err="1">
                          <a:solidFill>
                            <a:srgbClr val="243D99"/>
                          </a:solidFill>
                          <a:effectLst/>
                        </a:rPr>
                        <a:t>взносы,всего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(чел.) в столбце «Всего с начала расчетного период» подраздела 1.1 раздела 1 Формы расчетов по страховым взносам (Форма по КНД 1151111). </a:t>
                      </a:r>
                    </a:p>
                    <a:p>
                      <a:pPr indent="180340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18034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4. Показатель «Доход на 1 работника» (P) рассчитывается по формуле: Р= Д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ИПЦ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/ЧР*100</a:t>
                      </a:r>
                    </a:p>
                    <a:p>
                      <a:pPr indent="180340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18034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5. Показатель «Темп роста дохода на 1 работника» (ТРД) рассчитывается по формуле:</a:t>
                      </a:r>
                    </a:p>
                    <a:p>
                      <a:pPr indent="90043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ТРД=Р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о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/ </a:t>
                      </a:r>
                      <a:r>
                        <a:rPr lang="ru-RU" sz="1400" dirty="0" err="1">
                          <a:solidFill>
                            <a:srgbClr val="243D99"/>
                          </a:solidFill>
                          <a:effectLst/>
                        </a:rPr>
                        <a:t>Р</a:t>
                      </a:r>
                      <a:r>
                        <a:rPr lang="ru-RU" sz="1400" baseline="-25000" dirty="0" err="1">
                          <a:solidFill>
                            <a:srgbClr val="243D99"/>
                          </a:solidFill>
                          <a:effectLst/>
                        </a:rPr>
                        <a:t>п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, где</a:t>
                      </a:r>
                    </a:p>
                    <a:p>
                      <a:pPr indent="90043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– Доход на 1 работника за отчетный период;</a:t>
                      </a:r>
                    </a:p>
                    <a:p>
                      <a:pPr indent="900430" algn="just">
                        <a:buNone/>
                      </a:pPr>
                      <a:r>
                        <a:rPr lang="ru-RU" sz="1400" dirty="0" err="1">
                          <a:solidFill>
                            <a:srgbClr val="243D99"/>
                          </a:solidFill>
                          <a:effectLst/>
                        </a:rPr>
                        <a:t>Р</a:t>
                      </a:r>
                      <a:r>
                        <a:rPr lang="ru-RU" sz="1400" baseline="-25000" dirty="0" err="1">
                          <a:solidFill>
                            <a:srgbClr val="243D99"/>
                          </a:solidFill>
                          <a:effectLst/>
                        </a:rPr>
                        <a:t>п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– Доход на 1 работника за период, предшествующий отчетному периоду.</a:t>
                      </a:r>
                    </a:p>
                    <a:p>
                      <a:pPr indent="179705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07" marR="34207" marT="56275" marB="56275"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06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186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28A01DF-7D34-234F-7ABA-DDB37B8F541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>
            <a:extLst>
              <a:ext uri="{FF2B5EF4-FFF2-40B4-BE49-F238E27FC236}">
                <a16:creationId xmlns:a16="http://schemas.microsoft.com/office/drawing/2014/main" id="{A6B49E6B-4620-8F97-FEC3-FDF4EF1287E4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71DD6B26-632F-A26E-0BC0-072E8C775C56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1622B0AD-E202-906D-361F-190A57B379A3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852F384D-82E0-37E8-4062-1CD6A1FE19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504101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32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СПРАВОЧНАЯ ИНФОРМАЦИЯ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A87065F-2472-26FB-EC72-9B8D9AA67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407161"/>
              </p:ext>
            </p:extLst>
          </p:nvPr>
        </p:nvGraphicFramePr>
        <p:xfrm>
          <a:off x="479376" y="736523"/>
          <a:ext cx="11233247" cy="5760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3247">
                  <a:extLst>
                    <a:ext uri="{9D8B030D-6E8A-4147-A177-3AD203B41FA5}">
                      <a16:colId xmlns:a16="http://schemas.microsoft.com/office/drawing/2014/main" val="364465024"/>
                    </a:ext>
                  </a:extLst>
                </a:gridCol>
              </a:tblGrid>
              <a:tr h="576068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ru-RU" sz="12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Среднесписочная численность работников (далее - ССЧ) определяется на основании сведений по ССЧ в годовом отчете по форме ЕФС-1.</a:t>
                      </a:r>
                    </a:p>
                    <a:p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Величина среднемесячных выплат и иных вознаграждений работникам, начисленных за отчетный финансовый год определяется на основании значений суммы выплат и иных вознаграждений, начисленных в пользу физических лиц (работников), и ССЧ согласно отчету по форме ЕФС-1 по формуле:</a:t>
                      </a:r>
                    </a:p>
                    <a:p>
                      <a:pPr indent="179705" algn="just">
                        <a:buNone/>
                      </a:pP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79705" algn="just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ЗП = ОВ / 12 / ССЧ,</a:t>
                      </a:r>
                    </a:p>
                    <a:p>
                      <a:pPr indent="179705" algn="just">
                        <a:buNone/>
                      </a:pP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где:</a:t>
                      </a:r>
                    </a:p>
                    <a:p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ЗП - значение среднемесячных выплат и иных вознаграждений работникам;</a:t>
                      </a:r>
                    </a:p>
                    <a:p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 - значение суммы выплат и иных вознаграждений, начисленных за отчетный финансовый год (определяется на основании значения "Базы для исчисления страховых взносов" раздела "Сведения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заболеваний") согласно годовому отчету по форме ЕФС-1;</a:t>
                      </a:r>
                    </a:p>
                    <a:p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ССЧ - значение ССЧ получателя субсидии в отчетном году согласно годовому отчету по форме ЕФС-1.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34207" marR="34207" marT="56275" marB="56275"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06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706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23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F05252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 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22859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49BBD65-2B52-B6D1-EEDB-414AF368087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D611144C-FD73-AF5F-ED63-C33D78C10314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21A5F1BD-DBE8-771D-0F02-77C8F866ADE6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AB7080E0-6713-DB95-60DD-BE6B801B5EC8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E6CB2940-46D2-DD90-29A0-3935374FD365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7408" y="453028"/>
            <a:ext cx="1000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В 2026 ГОДУ – ВВЕДЕНИЕ КОНКУРСНОГО ОТБОРА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812" y="1310070"/>
            <a:ext cx="4536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    </a:t>
            </a:r>
            <a:r>
              <a:rPr lang="ru-RU" sz="2800" b="1" cap="all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Было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Возмещение затрат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Проценты по кредитам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Лизинг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Модернизация оборудования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Субсидия социальным предприятиям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9558" y="1271597"/>
            <a:ext cx="5320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    </a:t>
            </a:r>
            <a:r>
              <a:rPr lang="ru-RU" sz="2800" b="1" cap="all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стало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</a:rPr>
              <a:t>Возмещение затрат </a:t>
            </a:r>
          </a:p>
          <a:p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    конкурсный отбор </a:t>
            </a:r>
          </a:p>
          <a:p>
            <a:r>
              <a:rPr lang="ru-RU" sz="2000" dirty="0"/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Конкурсный отбор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- Прием заявок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не менее 30 дней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с даты объявления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- Оценка заявок по 5 критериям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812" y="4465537"/>
            <a:ext cx="4326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  <a:cs typeface="Arial" panose="020B0604020202020204"/>
              </a:rPr>
              <a:t>Возмещение затрат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Сертификаты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 Участие в выставочно-ярмарочных мероприятиях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694" y="4388593"/>
            <a:ext cx="39754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FA0000"/>
                </a:solidFill>
                <a:latin typeface="Calibri" panose="020F0502020204030204"/>
              </a:rPr>
              <a:t>Запрос предложений в порядке очереди</a:t>
            </a:r>
          </a:p>
          <a:p>
            <a:br>
              <a:rPr lang="ru-RU" sz="1800" dirty="0"/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Приём заявок – 10 дней</a:t>
            </a: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5101119" y="1759166"/>
            <a:ext cx="811324" cy="43640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>
              <a:solidFill>
                <a:srgbClr val="FA0000"/>
              </a:solidFill>
            </a:endParaRPr>
          </a:p>
        </p:txBody>
      </p:sp>
      <p:sp>
        <p:nvSpPr>
          <p:cNvPr id="9" name="Стрелка вправо 12">
            <a:extLst>
              <a:ext uri="{FF2B5EF4-FFF2-40B4-BE49-F238E27FC236}">
                <a16:creationId xmlns:a16="http://schemas.microsoft.com/office/drawing/2014/main" id="{0B98EEC8-D146-9652-719E-9C534EEBFABF}"/>
              </a:ext>
            </a:extLst>
          </p:cNvPr>
          <p:cNvSpPr/>
          <p:nvPr/>
        </p:nvSpPr>
        <p:spPr bwMode="auto">
          <a:xfrm>
            <a:off x="5083941" y="4578506"/>
            <a:ext cx="811324" cy="43640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>
              <a:solidFill>
                <a:srgbClr val="F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6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8" y="232818"/>
            <a:ext cx="10514013" cy="1323974"/>
          </a:xfrm>
        </p:spPr>
        <p:txBody>
          <a:bodyPr/>
          <a:lstStyle/>
          <a:p>
            <a:pPr algn="ctr"/>
            <a:r>
              <a:rPr lang="ru-RU" sz="4000" b="1" cap="all" dirty="0">
                <a:solidFill>
                  <a:srgbClr val="FA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A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A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>
              <a:solidFill>
                <a:srgbClr val="FA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56792"/>
            <a:ext cx="10514013" cy="5112568"/>
          </a:xfrm>
          <a:solidFill>
            <a:srgbClr val="E7E7F9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endParaRPr lang="ru-RU" sz="2400" b="1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	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	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 и п. 3 Приложения 6 к Порядку (Дополнительные условия по субсидии социальным предприятиям)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	соответствие затрат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Приложения 6 к Порядку)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	предоставление документов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5157192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05252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dirty="0">
                <a:solidFill>
                  <a:srgbClr val="FF6161"/>
                </a:solidFill>
                <a:latin typeface="Calibri" panose="020F0502020204030204"/>
              </a:rPr>
              <a:t>Отбор победителей</a:t>
            </a:r>
            <a:r>
              <a:rPr lang="en-US" sz="2400" b="1" dirty="0">
                <a:solidFill>
                  <a:srgbClr val="FF6161"/>
                </a:solidFill>
                <a:latin typeface="Calibri" panose="020F0502020204030204"/>
              </a:rPr>
              <a:t> -</a:t>
            </a:r>
            <a:r>
              <a:rPr lang="ru-RU" sz="2400" b="1" dirty="0">
                <a:solidFill>
                  <a:srgbClr val="FF6161"/>
                </a:solidFill>
                <a:latin typeface="Calibri" panose="020F0502020204030204"/>
              </a:rPr>
              <a:t> в соответствии с суммой набранных баллов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A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rgbClr val="CBFFFF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rgbClr val="CBFFFF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rgbClr val="CBFFFF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rgbClr val="CBFFFF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rgbClr val="CBFFFF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rgbClr val="CB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 dirty="0">
                <a:solidFill>
                  <a:srgbClr val="CB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A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23570" y="1412875"/>
            <a:ext cx="10977245" cy="5216813"/>
          </a:xfrm>
          <a:prstGeom prst="rect">
            <a:avLst/>
          </a:prstGeom>
          <a:solidFill>
            <a:srgbClr val="E7E7F9"/>
          </a:solidFill>
        </p:spPr>
        <p:txBody>
          <a:bodyPr wrap="square" rtlCol="0">
            <a:spAutoFit/>
          </a:bodyPr>
          <a:lstStyle/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	</a:t>
            </a:r>
            <a:r>
              <a:rPr lang="ru-RU" sz="2400" b="1" kern="100" spc="-5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5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субъектом МСП (включен в Единый реестр МСП </a:t>
            </a:r>
            <a:r>
              <a:rPr lang="en-US" sz="2400" kern="100" spc="-5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5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5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	</a:t>
            </a:r>
            <a:r>
              <a:rPr lang="ru-RU" sz="2400" b="1" kern="100" spc="-50" dirty="0">
                <a:solidFill>
                  <a:schemeClr val="accent6">
                    <a:lumMod val="75000"/>
                  </a:schemeClr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50" dirty="0">
                <a:solidFill>
                  <a:schemeClr val="accent6">
                    <a:lumMod val="75000"/>
                  </a:schemeClr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 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	</a:t>
            </a:r>
            <a:r>
              <a:rPr lang="ru-RU" sz="2400" b="1" kern="100" spc="-50" dirty="0">
                <a:solidFill>
                  <a:schemeClr val="accent6">
                    <a:lumMod val="75000"/>
                  </a:schemeClr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</a:rPr>
              <a:t>	</a:t>
            </a:r>
            <a:r>
              <a:rPr lang="ru-RU" sz="2400" b="1" kern="100" spc="-50" dirty="0">
                <a:solidFill>
                  <a:schemeClr val="accent6">
                    <a:lumMod val="75000"/>
                  </a:schemeClr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50" dirty="0">
                <a:solidFill>
                  <a:schemeClr val="accent6">
                    <a:lumMod val="75000"/>
                  </a:schemeClr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производство/реализацию подакцизных товаров и(или) добычу полезных ископаемых (выписка ЕГРЮЛ/ЕГРИП)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spc="-5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допустимая</a:t>
            </a:r>
            <a:r>
              <a:rPr lang="ru-RU" sz="2400" b="1" kern="100" spc="-50" dirty="0">
                <a:solidFill>
                  <a:srgbClr val="F37979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spc="-50" dirty="0">
                <a:solidFill>
                  <a:schemeClr val="accent6">
                    <a:lumMod val="75000"/>
                  </a:schemeClr>
                </a:solidFill>
                <a:uFillTx/>
                <a:latin typeface="Calibri" panose="020F0502020204030204"/>
                <a:cs typeface="Arial" panose="020B0604020202020204"/>
              </a:rPr>
              <a:t>задолженность по налогам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50" dirty="0">
                <a:solidFill>
                  <a:srgbClr val="FA0000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	</a:t>
            </a:r>
            <a:r>
              <a:rPr lang="ru-RU" sz="2400" b="1" kern="100" spc="-50" dirty="0">
                <a:solidFill>
                  <a:schemeClr val="accent6">
                    <a:lumMod val="75000"/>
                  </a:schemeClr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50" dirty="0">
                <a:solidFill>
                  <a:schemeClr val="accent6">
                    <a:lumMod val="75000"/>
                  </a:schemeClr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по возврату в бюджет субсидий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b="1" kern="100" spc="-50" dirty="0">
                <a:solidFill>
                  <a:srgbClr val="F3797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	</a:t>
            </a:r>
            <a:r>
              <a:rPr lang="ru-RU" sz="2400" b="1" kern="100" spc="-50" dirty="0">
                <a:solidFill>
                  <a:schemeClr val="accent6">
                    <a:lumMod val="75000"/>
                  </a:schemeClr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50" dirty="0">
                <a:solidFill>
                  <a:schemeClr val="accent6">
                    <a:lumMod val="75000"/>
                  </a:schemeClr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по полученным мерам поддержки, проверяем: 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spc="-5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endParaRPr lang="ru-RU" sz="2400" kern="100" spc="-5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b="1" kern="100" spc="-50" dirty="0">
                <a:solidFill>
                  <a:srgbClr val="F37979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  <a:r>
              <a:rPr lang="ru-RU" sz="2400" b="1" kern="100" spc="-5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и</a:t>
            </a:r>
            <a:r>
              <a:rPr lang="ru-RU" sz="2400" b="1" kern="100" spc="-50" dirty="0">
                <a:solidFill>
                  <a:schemeClr val="accent6">
                    <a:lumMod val="75000"/>
                  </a:schemeClr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меет статус социального предприятия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(получить статус впервые – до даты подачи заявки)</a:t>
            </a:r>
          </a:p>
          <a:p>
            <a:pPr marL="285750" marR="0" lvl="1" indent="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	</a:t>
            </a:r>
            <a:r>
              <a:rPr lang="ru-RU" sz="2400" b="1" kern="100" spc="-50" dirty="0">
                <a:solidFill>
                  <a:schemeClr val="accent6">
                    <a:lumMod val="75000"/>
                  </a:schemeClr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 </a:t>
            </a:r>
            <a:r>
              <a:rPr lang="ru-RU" sz="2400" kern="100" spc="-5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Порядка предоставления субсидий</a:t>
            </a:r>
            <a:endParaRPr lang="ru-RU" altLang="ru-RU" sz="2400" kern="100" spc="-50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4773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A0000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A0000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A000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551384" y="1934556"/>
            <a:ext cx="10512980" cy="945170"/>
          </a:xfrm>
          <a:prstGeom prst="round2DiagRect">
            <a:avLst/>
          </a:prstGeom>
          <a:solidFill>
            <a:srgbClr val="FFEFE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algn="ctr"/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rgbClr val="243D99"/>
                </a:solidFill>
                <a:latin typeface="+mn-lt"/>
              </a:rPr>
              <a:t>2. </a:t>
            </a:r>
            <a:r>
              <a:rPr lang="ru-RU" sz="2400" b="1" dirty="0">
                <a:solidFill>
                  <a:srgbClr val="243D99"/>
                </a:solidFill>
                <a:latin typeface="+mn-lt"/>
              </a:rPr>
              <a:t>текущий ремонт помещения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, </a:t>
            </a:r>
            <a:r>
              <a:rPr lang="ru-RU" sz="2400" b="1" dirty="0">
                <a:solidFill>
                  <a:srgbClr val="243D99"/>
                </a:solidFill>
                <a:latin typeface="+mn-lt"/>
              </a:rPr>
              <a:t>капитальный ремонт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(реконструкция), </a:t>
            </a:r>
            <a:r>
              <a:rPr lang="ru-RU" sz="2400" b="1" dirty="0">
                <a:solidFill>
                  <a:srgbClr val="243D99"/>
                </a:solidFill>
                <a:latin typeface="+mn-lt"/>
              </a:rPr>
              <a:t>благоустройство территорий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</a:t>
            </a:r>
          </a:p>
          <a:p>
            <a:pPr algn="ctr">
              <a:buClrTx/>
              <a:buSzTx/>
              <a:buFontTx/>
            </a:pP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2023-2024 годов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577862" y="2970458"/>
            <a:ext cx="10440262" cy="1276845"/>
          </a:xfrm>
          <a:prstGeom prst="round2DiagRect">
            <a:avLst/>
          </a:prstGeom>
          <a:solidFill>
            <a:srgbClr val="FFEFE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243D99"/>
                </a:solidFill>
                <a:latin typeface="+mn-lt"/>
              </a:rPr>
              <a:t>3. </a:t>
            </a:r>
            <a:r>
              <a:rPr lang="ru-RU" sz="2400" b="1" dirty="0">
                <a:solidFill>
                  <a:srgbClr val="243D99"/>
                </a:solidFill>
                <a:latin typeface="+mn-lt"/>
              </a:rPr>
              <a:t>приобретение и(или) изготовление мебели, оргтехники, инвентаря, методических материалов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(учебников, учебных пособий, средств обучения, обучающих игр)</a:t>
            </a:r>
            <a:endParaRPr lang="ru-RU" altLang="en-US" sz="24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586175" y="4328133"/>
            <a:ext cx="10440263" cy="1126410"/>
          </a:xfrm>
          <a:prstGeom prst="round2DiagRect">
            <a:avLst/>
          </a:prstGeom>
          <a:solidFill>
            <a:srgbClr val="FFEFE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243D99"/>
                </a:solidFill>
                <a:latin typeface="+mn-lt"/>
              </a:rPr>
              <a:t>4. </a:t>
            </a:r>
            <a:r>
              <a:rPr lang="ru-RU" sz="2400" b="1" dirty="0">
                <a:solidFill>
                  <a:srgbClr val="243D99"/>
                </a:solidFill>
                <a:latin typeface="+mn-lt"/>
              </a:rPr>
              <a:t>приобретение и(или) изготовление технических средств, механизмов, устройств, санитарной техники</a:t>
            </a:r>
            <a:endParaRPr lang="ru-RU" altLang="en-US" sz="2400" dirty="0">
              <a:solidFill>
                <a:srgbClr val="243D99"/>
              </a:solidFill>
              <a:latin typeface="+mn-lt"/>
            </a:endParaRPr>
          </a:p>
        </p:txBody>
      </p:sp>
      <p:sp>
        <p:nvSpPr>
          <p:cNvPr id="4" name="Round Diagonal Corner Rectangle 11"/>
          <p:cNvSpPr/>
          <p:nvPr/>
        </p:nvSpPr>
        <p:spPr bwMode="auto">
          <a:xfrm>
            <a:off x="597865" y="5519281"/>
            <a:ext cx="10400256" cy="1186322"/>
          </a:xfrm>
          <a:prstGeom prst="round2DiagRect">
            <a:avLst/>
          </a:prstGeom>
          <a:solidFill>
            <a:srgbClr val="FFEFE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just">
              <a:spcAft>
                <a:spcPts val="1000"/>
              </a:spcAft>
            </a:pPr>
            <a:r>
              <a:rPr lang="ru-RU" sz="2400" dirty="0">
                <a:solidFill>
                  <a:srgbClr val="243D99"/>
                </a:solidFill>
                <a:latin typeface="+mn-lt"/>
              </a:rPr>
              <a:t>5. </a:t>
            </a:r>
            <a:r>
              <a:rPr lang="ru-RU" sz="2400" b="1" dirty="0">
                <a:solidFill>
                  <a:srgbClr val="243D99"/>
                </a:solidFill>
                <a:latin typeface="+mn-lt"/>
              </a:rPr>
              <a:t>участие в чемпионатах, конкурсах, соревнованиях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(уплата регистр. взносов, транспортные расходы, проживание участников) </a:t>
            </a:r>
          </a:p>
        </p:txBody>
      </p:sp>
      <p:sp>
        <p:nvSpPr>
          <p:cNvPr id="5" name="Round Diagonal Corner Rectangle 10"/>
          <p:cNvSpPr/>
          <p:nvPr/>
        </p:nvSpPr>
        <p:spPr bwMode="auto">
          <a:xfrm>
            <a:off x="551384" y="975357"/>
            <a:ext cx="10509848" cy="849016"/>
          </a:xfrm>
          <a:prstGeom prst="round2DiagRect">
            <a:avLst/>
          </a:prstGeom>
          <a:solidFill>
            <a:srgbClr val="FFEFE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243D99"/>
                </a:solidFill>
                <a:latin typeface="+mn-lt"/>
              </a:rPr>
              <a:t>1. </a:t>
            </a:r>
            <a:r>
              <a:rPr lang="ru-RU" sz="2400" b="1" dirty="0">
                <a:solidFill>
                  <a:srgbClr val="243D99"/>
                </a:solidFill>
                <a:latin typeface="+mn-lt"/>
              </a:rPr>
              <a:t>аренда нежилого помещения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(с учетом исключений, п.2 а) Приложения 6</a:t>
            </a:r>
            <a:endParaRPr lang="ru-RU" altLang="en-US" sz="2400" dirty="0">
              <a:solidFill>
                <a:srgbClr val="F05252"/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4773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37979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37979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3797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71917" y="4828764"/>
            <a:ext cx="10509848" cy="849016"/>
          </a:xfrm>
          <a:prstGeom prst="round2DiagRect">
            <a:avLst/>
          </a:prstGeom>
          <a:solidFill>
            <a:srgbClr val="FFEFE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8.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паушальный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платеж по франшизе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Важно:</a:t>
            </a:r>
            <a:r>
              <a:rPr lang="ru-RU" sz="2400" dirty="0">
                <a:solidFill>
                  <a:srgbClr val="F05252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франчайзер должен быть субъектом МСП Ленинградской области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671917" y="5762791"/>
            <a:ext cx="10509848" cy="947732"/>
          </a:xfrm>
          <a:prstGeom prst="round2DiagRect">
            <a:avLst/>
          </a:prstGeom>
          <a:solidFill>
            <a:srgbClr val="FFEFE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9. приобретение транспортного средства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, оборудованного механизмами для перевозки пожилых людей и инвалидов (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медицинское такси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)</a:t>
            </a:r>
          </a:p>
        </p:txBody>
      </p:sp>
      <p:sp>
        <p:nvSpPr>
          <p:cNvPr id="5" name="Round Diagonal Corner Rectangle 10"/>
          <p:cNvSpPr/>
          <p:nvPr/>
        </p:nvSpPr>
        <p:spPr bwMode="auto">
          <a:xfrm>
            <a:off x="655712" y="2175397"/>
            <a:ext cx="10509848" cy="2605902"/>
          </a:xfrm>
          <a:prstGeom prst="round2DiagRect">
            <a:avLst/>
          </a:prstGeom>
          <a:solidFill>
            <a:srgbClr val="FFEFE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7. приобретение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компьютерного оборудования, программного обеспечения, аренда/закупка оборудования,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оплата услуг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по съемке и монтажу, дизайн и верстка учебных материалов, услуги разработчиков,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создание сайта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или приобретение подписки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для обучения в дистанционном формате; </a:t>
            </a:r>
            <a:r>
              <a:rPr lang="ru-RU" sz="2400" dirty="0">
                <a:solidFill>
                  <a:srgbClr val="243D99"/>
                </a:solidFill>
              </a:rPr>
              <a:t>затраты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на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повышение квалификации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преподавателей и сотрудников учебного центра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для организации обучения в дистанционном формате </a:t>
            </a:r>
            <a:endParaRPr lang="ru-RU" altLang="en-US" sz="2400" b="1" dirty="0">
              <a:solidFill>
                <a:schemeClr val="accent6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11">
            <a:extLst>
              <a:ext uri="{FF2B5EF4-FFF2-40B4-BE49-F238E27FC236}">
                <a16:creationId xmlns:a16="http://schemas.microsoft.com/office/drawing/2014/main" id="{3D7B167E-1C91-9BDE-7D29-27CC5DB44C50}"/>
              </a:ext>
            </a:extLst>
          </p:cNvPr>
          <p:cNvSpPr/>
          <p:nvPr/>
        </p:nvSpPr>
        <p:spPr bwMode="auto">
          <a:xfrm>
            <a:off x="726713" y="909104"/>
            <a:ext cx="10400256" cy="1186322"/>
          </a:xfrm>
          <a:prstGeom prst="round2DiagRect">
            <a:avLst/>
          </a:prstGeom>
          <a:solidFill>
            <a:srgbClr val="FFEFE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just">
              <a:spcAft>
                <a:spcPts val="1000"/>
              </a:spcAft>
            </a:pPr>
            <a:r>
              <a:rPr lang="ru-RU" sz="2400" b="1" dirty="0">
                <a:solidFill>
                  <a:srgbClr val="243D99"/>
                </a:solidFill>
                <a:latin typeface="+mn-lt"/>
              </a:rPr>
              <a:t>6.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243D99"/>
                </a:solidFill>
                <a:latin typeface="+mn-lt"/>
              </a:rPr>
              <a:t>изготовление/приобретение/аренда спортинвентаря, электронного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оборудования  оборудования, оргтехники, мебели, полиграфии, аренда технических, санитарных помещений </a:t>
            </a:r>
            <a:r>
              <a:rPr lang="ru-RU" sz="2400" b="1" dirty="0">
                <a:solidFill>
                  <a:srgbClr val="243D99"/>
                </a:solidFill>
                <a:latin typeface="+mn-lt"/>
              </a:rPr>
              <a:t>для массовых мероприятий</a:t>
            </a:r>
            <a:r>
              <a:rPr lang="en-US" sz="2400" dirty="0">
                <a:solidFill>
                  <a:srgbClr val="F05252"/>
                </a:solidFill>
                <a:latin typeface="+mn-lt"/>
              </a:rPr>
              <a:t>*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94773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A0000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A0000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A000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5" name="Round Diagonal Corner Rectangle 10"/>
          <p:cNvSpPr/>
          <p:nvPr/>
        </p:nvSpPr>
        <p:spPr bwMode="auto">
          <a:xfrm>
            <a:off x="682405" y="3201133"/>
            <a:ext cx="10509848" cy="996733"/>
          </a:xfrm>
          <a:prstGeom prst="round2DiagRect">
            <a:avLst/>
          </a:prstGeom>
          <a:solidFill>
            <a:srgbClr val="FFEFE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11. технологическое присоединение объектов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недвижимого имущества, находящихся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 собственности соискателя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, к электрическим сетям</a:t>
            </a:r>
          </a:p>
        </p:txBody>
      </p:sp>
      <p:sp>
        <p:nvSpPr>
          <p:cNvPr id="2" name="Round Diagonal Corner Rectangle 11"/>
          <p:cNvSpPr/>
          <p:nvPr/>
        </p:nvSpPr>
        <p:spPr bwMode="auto">
          <a:xfrm>
            <a:off x="695400" y="1137710"/>
            <a:ext cx="10509848" cy="2001157"/>
          </a:xfrm>
          <a:prstGeom prst="round2DiagRect">
            <a:avLst/>
          </a:prstGeom>
          <a:solidFill>
            <a:srgbClr val="FFEFE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ctr">
              <a:spcAft>
                <a:spcPts val="1000"/>
              </a:spcAft>
            </a:pPr>
            <a:endParaRPr lang="ru-RU" sz="2400" dirty="0">
              <a:solidFill>
                <a:srgbClr val="F05252"/>
              </a:solidFill>
              <a:latin typeface="+mn-lt"/>
            </a:endParaRPr>
          </a:p>
          <a:p>
            <a:pPr indent="342900" algn="ctr">
              <a:spcAft>
                <a:spcPts val="100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10. оборудование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объектов (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для беспрепятственного доступа к ним инвалидов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и других маломобильных групп населения):</a:t>
            </a:r>
          </a:p>
          <a:p>
            <a:pPr indent="342900" algn="ctr">
              <a:spcAft>
                <a:spcPts val="1000"/>
              </a:spcAft>
            </a:pPr>
            <a:r>
              <a:rPr lang="ru-RU" sz="2400" dirty="0">
                <a:solidFill>
                  <a:srgbClr val="243D99"/>
                </a:solidFill>
                <a:latin typeface="+mn-lt"/>
              </a:rPr>
              <a:t>- приобретение и установка подъемников, лифтов;                                                                     - приобретение и установка технических средств связи/сигнализации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Важно: в соответствии с паспортом доступности объекта </a:t>
            </a:r>
          </a:p>
          <a:p>
            <a:pPr indent="342900" algn="ctr">
              <a:spcAft>
                <a:spcPts val="1000"/>
              </a:spcAft>
            </a:pPr>
            <a:endParaRPr lang="ru-RU" sz="2400" dirty="0">
              <a:solidFill>
                <a:srgbClr val="243D99"/>
              </a:solidFill>
              <a:latin typeface="+mn-lt"/>
            </a:endParaRPr>
          </a:p>
        </p:txBody>
      </p:sp>
      <p:sp>
        <p:nvSpPr>
          <p:cNvPr id="3" name="Round Diagonal Corner Rectangle 10"/>
          <p:cNvSpPr/>
          <p:nvPr/>
        </p:nvSpPr>
        <p:spPr bwMode="auto">
          <a:xfrm>
            <a:off x="695400" y="4265043"/>
            <a:ext cx="10509848" cy="996733"/>
          </a:xfrm>
          <a:prstGeom prst="round2DiagRect">
            <a:avLst/>
          </a:prstGeom>
          <a:solidFill>
            <a:srgbClr val="FFEFE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05252"/>
                </a:solidFill>
                <a:latin typeface="+mn-lt"/>
              </a:rPr>
              <a:t>! Возмещаются затраты 2025 и 2026 годов</a:t>
            </a:r>
            <a:endParaRPr lang="ru-RU" sz="2400" b="1" dirty="0">
              <a:solidFill>
                <a:srgbClr val="243D99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8922" y="5219700"/>
            <a:ext cx="9094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43D99"/>
                </a:solidFill>
                <a:latin typeface="+mn-lt"/>
              </a:rPr>
              <a:t>Минимальная сумма затрат для участия в отборе – </a:t>
            </a:r>
            <a:r>
              <a:rPr lang="ru-RU" sz="2400" b="1" dirty="0">
                <a:solidFill>
                  <a:srgbClr val="F05252"/>
                </a:solidFill>
                <a:latin typeface="+mn-lt"/>
              </a:rPr>
              <a:t>250 000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рублей</a:t>
            </a:r>
          </a:p>
          <a:p>
            <a:r>
              <a:rPr lang="ru-RU" sz="2400" dirty="0">
                <a:solidFill>
                  <a:srgbClr val="243D99"/>
                </a:solidFill>
                <a:latin typeface="+mn-lt"/>
              </a:rPr>
              <a:t>Минимальная сумма 1 договора к возмещению –  </a:t>
            </a:r>
            <a:r>
              <a:rPr lang="ru-RU" sz="2400" b="1" dirty="0">
                <a:solidFill>
                  <a:srgbClr val="F05252"/>
                </a:solidFill>
                <a:latin typeface="+mn-lt"/>
              </a:rPr>
              <a:t>30 000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рублей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2491</Words>
  <Application>Microsoft Office PowerPoint</Application>
  <PresentationFormat>Широкоэкранный</PresentationFormat>
  <Paragraphs>301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Microsoft YaHei</vt:lpstr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Презентация PowerPoint</vt:lpstr>
      <vt:lpstr>УСЛОВИЯ ОТБОРА  ПОЛУЧАТЕЛЕЙ СУБСИДИИ</vt:lpstr>
      <vt:lpstr>ПОДАЧА ЗАЯВКИ</vt:lpstr>
      <vt:lpstr>ТРЕБОВАНИЯ К СОИСКАТЕЛЮ</vt:lpstr>
      <vt:lpstr>ВОЗМЕЩАЮТСЯ затратЫ</vt:lpstr>
      <vt:lpstr>ВОЗМЕЩАЮТСЯ затратЫ</vt:lpstr>
      <vt:lpstr>ВОЗМЕЩАЮТСЯ затратЫ</vt:lpstr>
      <vt:lpstr>комплект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- РЕЕСТР ЗАТРАТ </vt:lpstr>
      <vt:lpstr> ОТВЕТСТВЕННОСТЬ ПРЕДПРИНИМАТЕЛЯ </vt:lpstr>
      <vt:lpstr>Презентация PowerPoint</vt:lpstr>
      <vt:lpstr>Презентация PowerPoint</vt:lpstr>
      <vt:lpstr>ОБЯЗАТЕЛЬСТВА ПОЛУЧАТЕЛЯ</vt:lpstr>
      <vt:lpstr> СВЕДЕНИЯ О РЕЗУЛЬТАТАХ ДЕЯТЕЛЬНОСТИ </vt:lpstr>
      <vt:lpstr> СПРАВОЧНАЯ ИНФОРМАЦИЯ </vt:lpstr>
      <vt:lpstr> СПРАВОЧНАЯ ИНФОРМАЦИЯ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465</cp:revision>
  <dcterms:created xsi:type="dcterms:W3CDTF">2022-07-23T06:53:00Z</dcterms:created>
  <dcterms:modified xsi:type="dcterms:W3CDTF">2026-03-03T10:55:27Z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