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8" r:id="rId4"/>
    <p:sldId id="279" r:id="rId5"/>
    <p:sldId id="272" r:id="rId6"/>
    <p:sldId id="278" r:id="rId7"/>
    <p:sldId id="285" r:id="rId8"/>
    <p:sldId id="264" r:id="rId9"/>
    <p:sldId id="265" r:id="rId10"/>
    <p:sldId id="281" r:id="rId11"/>
    <p:sldId id="282" r:id="rId12"/>
    <p:sldId id="286" r:id="rId13"/>
    <p:sldId id="267" r:id="rId14"/>
    <p:sldId id="283" r:id="rId15"/>
    <p:sldId id="269" r:id="rId16"/>
    <p:sldId id="293" r:id="rId17"/>
    <p:sldId id="292" r:id="rId18"/>
    <p:sldId id="270" r:id="rId19"/>
    <p:sldId id="287" r:id="rId20"/>
    <p:sldId id="271" r:id="rId21"/>
    <p:sldId id="263" r:id="rId22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75D8FF"/>
    <a:srgbClr val="9BDCF3"/>
    <a:srgbClr val="243D99"/>
    <a:srgbClr val="F9BDBD"/>
    <a:srgbClr val="009EDE"/>
    <a:srgbClr val="EE2128"/>
    <a:srgbClr val="F04247"/>
    <a:srgbClr val="F1575E"/>
    <a:srgbClr val="45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5" autoAdjust="0"/>
  </p:normalViewPr>
  <p:slideViewPr>
    <p:cSldViewPr showGuides="1">
      <p:cViewPr varScale="1">
        <p:scale>
          <a:sx n="106" d="100"/>
          <a:sy n="106" d="100"/>
        </p:scale>
        <p:origin x="756" y="108"/>
      </p:cViewPr>
      <p:guideLst>
        <p:guide orient="horz" pos="2131"/>
        <p:guide pos="2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696C064A-D61B-4B21-B757-51A9B82445B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3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5440" y="3235776"/>
            <a:ext cx="9217024" cy="285752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ГРАНТ 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субъектам МСП - участникам СВО 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на развитие бизнеса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4154170" cy="105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36894" y="3528250"/>
            <a:ext cx="9531985" cy="1208790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charset="0"/>
              </a:rPr>
              <a:t>, </a:t>
            </a: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10% от суммы проекта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300 тыс. рублей </a:t>
            </a:r>
            <a:endParaRPr lang="ru-RU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/>
          <p:cNvSpPr/>
          <p:nvPr/>
        </p:nvSpPr>
        <p:spPr bwMode="auto">
          <a:xfrm>
            <a:off x="1318787" y="1658161"/>
            <a:ext cx="9531985" cy="1724801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расходы на получение прав, настройку, модификацию, сопровождение ПО</a:t>
            </a:r>
          </a:p>
          <a:p>
            <a:pPr algn="ctr"/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10% от суммы проекта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300 тыс. рублей </a:t>
            </a:r>
            <a:endParaRPr lang="ru-RU" alt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+mn-ea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800" b="0" i="1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ound Diagonal Corner Rectangle 10"/>
          <p:cNvSpPr/>
          <p:nvPr/>
        </p:nvSpPr>
        <p:spPr bwMode="auto">
          <a:xfrm>
            <a:off x="1330007" y="4868799"/>
            <a:ext cx="9531985" cy="1811084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Приобретение комплектующих изделий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 производстве и/или реализации медицинской техники, протезно-ортопедических изделий, ПО, технических средств для профилактики инвалидности или реабилитации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абилитации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 инвалидов </a:t>
            </a:r>
            <a:endParaRPr lang="ru-RU" altLang="en-US" sz="2400" dirty="0">
              <a:solidFill>
                <a:schemeClr val="accent6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4.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76" y="4498255"/>
            <a:ext cx="109452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!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Не допускается приобретение в рамках проекта имущества, бывшего в употреблении </a:t>
            </a: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и/или в ремонте, не является восстановленным, у которого не было замены составных частей, не были восстановлены потребительские свойства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на оплату налогов, а также на текущие затраты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предприятия, на периодические платежи по договорам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до подачи заявки (в том числе на аренду)! </a:t>
            </a:r>
            <a:endParaRPr lang="ru-RU" sz="2000" b="0" i="0" u="none" strike="noStrike" baseline="0" dirty="0">
              <a:solidFill>
                <a:srgbClr val="F1575E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Round Diagonal Corner Rectangle 11"/>
          <p:cNvSpPr/>
          <p:nvPr/>
        </p:nvSpPr>
        <p:spPr bwMode="auto">
          <a:xfrm>
            <a:off x="1249922" y="1988840"/>
            <a:ext cx="9531985" cy="1208790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Уплата первого взноса (аванса) при заключении договора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лизинга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оборудования и/или самоходной техники </a:t>
            </a: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других видов техники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1249922" y="3341074"/>
            <a:ext cx="9531985" cy="840105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Реклама</a:t>
            </a:r>
          </a:p>
          <a:p>
            <a:pPr algn="ctr"/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5% от суммы проекта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150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</a:p>
        </p:txBody>
      </p:sp>
      <p:sp>
        <p:nvSpPr>
          <p:cNvPr id="3" name="Pentagon 14"/>
          <p:cNvSpPr/>
          <p:nvPr/>
        </p:nvSpPr>
        <p:spPr bwMode="auto">
          <a:xfrm>
            <a:off x="1221050" y="2060848"/>
            <a:ext cx="9719945" cy="417646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Информация о проекте </a:t>
            </a:r>
          </a:p>
          <a:p>
            <a:pPr algn="ctr"/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Общая информация о проекте (суть проекта, общая стоимость проекта,  фактический адрес реализации проекта, краткое описание проекта, целевая аудитория, характеристика продукта/услуги).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Перечень мероприятий по реализации проекта (календарный план реализации проекта).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 расходов (по статьям).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Данные отчетности за 1 предшествующий год.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</a:p>
          <a:p>
            <a:pPr algn="ctr"/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003775" y="5216796"/>
            <a:ext cx="9720000" cy="159658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dirty="0">
                <a:solidFill>
                  <a:srgbClr val="EC0000"/>
                </a:solidFill>
              </a:rPr>
              <a:t>Дополнительно</a:t>
            </a:r>
            <a:r>
              <a:rPr lang="ru-RU" sz="2400" dirty="0">
                <a:solidFill>
                  <a:srgbClr val="243D99"/>
                </a:solidFill>
              </a:rPr>
              <a:t> соискатель для начисления баллов - копии правоустанавливающих документов на недвижимое имущество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(при использовании недвижимого имущества), на территории которого соискатель реализует или планирует реализовать проект</a:t>
            </a:r>
          </a:p>
        </p:txBody>
      </p:sp>
      <p:sp>
        <p:nvSpPr>
          <p:cNvPr id="3" name="Pentagon 14"/>
          <p:cNvSpPr/>
          <p:nvPr/>
        </p:nvSpPr>
        <p:spPr bwMode="auto">
          <a:xfrm>
            <a:off x="983432" y="980728"/>
            <a:ext cx="9720000" cy="86409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деятельности участника отбора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4" name="Pentagon 14"/>
          <p:cNvSpPr/>
          <p:nvPr/>
        </p:nvSpPr>
        <p:spPr bwMode="auto">
          <a:xfrm>
            <a:off x="983432" y="1944838"/>
            <a:ext cx="9720000" cy="93969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УДОСТОВЕРЕНИЯ </a:t>
            </a:r>
            <a:r>
              <a:rPr lang="ru-RU" sz="2400" dirty="0">
                <a:solidFill>
                  <a:srgbClr val="243D99"/>
                </a:solidFill>
              </a:rPr>
              <a:t>ветерана боевых действий или удостоверения члена семьи погибшего ветерана боевых действий</a:t>
            </a:r>
          </a:p>
        </p:txBody>
      </p:sp>
      <p:sp>
        <p:nvSpPr>
          <p:cNvPr id="6" name="Pentagon 14"/>
          <p:cNvSpPr/>
          <p:nvPr/>
        </p:nvSpPr>
        <p:spPr bwMode="auto">
          <a:xfrm>
            <a:off x="983432" y="2984548"/>
            <a:ext cx="9720000" cy="116812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endParaRPr lang="ru-RU" sz="2400" b="1" dirty="0">
              <a:solidFill>
                <a:srgbClr val="EE2128"/>
              </a:solidFill>
            </a:endParaRPr>
          </a:p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СПРАВКИ </a:t>
            </a:r>
            <a:r>
              <a:rPr lang="ru-RU" sz="2400" dirty="0">
                <a:solidFill>
                  <a:srgbClr val="243D99"/>
                </a:solidFill>
              </a:rPr>
              <a:t>о подтверждении факта участия в СВО на территориях Украины, ДНР, ЛНР, Запорожской и Херсонской областей                                          (в соответствии с Постановлением Правительства РФ 1354) </a:t>
            </a:r>
          </a:p>
          <a:p>
            <a:pPr algn="ctr"/>
            <a:endParaRPr lang="ru-RU" sz="2400" dirty="0">
              <a:solidFill>
                <a:srgbClr val="243D99"/>
              </a:solidFill>
            </a:endParaRPr>
          </a:p>
        </p:txBody>
      </p:sp>
      <p:sp>
        <p:nvSpPr>
          <p:cNvPr id="5" name="Pentagon 14">
            <a:extLst>
              <a:ext uri="{FF2B5EF4-FFF2-40B4-BE49-F238E27FC236}">
                <a16:creationId xmlns:a16="http://schemas.microsoft.com/office/drawing/2014/main" id="{CD76C994-F24D-57D8-F335-29CD52C4B171}"/>
              </a:ext>
            </a:extLst>
          </p:cNvPr>
          <p:cNvSpPr/>
          <p:nvPr/>
        </p:nvSpPr>
        <p:spPr bwMode="auto">
          <a:xfrm>
            <a:off x="983432" y="4252686"/>
            <a:ext cx="9720000" cy="86409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СВИДЕТЕЛЬСТВА О БРАКЕ </a:t>
            </a:r>
            <a:r>
              <a:rPr lang="ru-RU" sz="2400" dirty="0">
                <a:solidFill>
                  <a:srgbClr val="243D99"/>
                </a:solidFill>
              </a:rPr>
              <a:t>для участника отбора –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члена семьи погибшего ветерана боевых действий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подлинность документов и достоверность сведений, представленных в комиссию,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3931633"/>
            <a:ext cx="11449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проекту – из средств гранта и </a:t>
            </a:r>
            <a:r>
              <a:rPr lang="ru-RU" sz="3200" b="1" dirty="0" err="1">
                <a:solidFill>
                  <a:srgbClr val="455AA8"/>
                </a:solidFill>
                <a:latin typeface="+mn-lt"/>
              </a:rPr>
              <a:t>софинанса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должны производиться 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E57FA7C-3E07-FDD8-FFD8-07AF1567915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F644563E-205C-33AD-F4E8-88D50DEEDD38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F05D815-942E-92FC-71B2-946160A13E5D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C3D8FD2A-3A24-A29D-C09A-555B30CBE89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912F22-E70D-8378-929A-3780D3048B60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37967882-920C-FD03-2674-BB5B7DE8CC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2071" y="190083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КРИТЕРИИ ОЦЕНКИ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42F2B-4566-E344-9301-DDDD1512010F}"/>
              </a:ext>
            </a:extLst>
          </p:cNvPr>
          <p:cNvSpPr txBox="1"/>
          <p:nvPr/>
        </p:nvSpPr>
        <p:spPr bwMode="auto">
          <a:xfrm>
            <a:off x="617538" y="940594"/>
            <a:ext cx="10791825" cy="4381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Наличие материальной базы, необходимой для реализации проекта: аренда 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за счет средств гранта и </a:t>
            </a:r>
            <a:r>
              <a:rPr lang="ru-RU" sz="2400" i="1" kern="100" spc="-7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софинанса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в соответствии  с требованиями Порядка предоставления грантов № 481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Доля средств гранта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общем объеме расходов по следующим пунктам: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       - приобретение недвижимости производственного назначения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       - приобретение оборудования, комплектующих для оборудования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       - переоборудование ТС для перевозки маломобильных групп населения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       - приобретение ПО, настройка и сопровождение ПО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       - приобретение комплектующих изделий при производстве/реализации медтехники, технических средств для реабилитации инвалидов и профилактики инвалидности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       - уплата первого взноса по договору лизинга или оборудования, самоходной техники и других видов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379649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A068F45-652D-E718-8241-B93FDD2B11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D3BA0C1-2528-6881-CD29-CA661B4F7CD3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972A8F17-F6AC-7CC9-D636-2AA8CD83BE5C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2BDE2F2-3C90-616B-4AA1-7FC6B13948E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8C5230B2-F9A0-4FED-1EB8-261E2A08C433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C542C535-118C-CEA8-3540-B49D8C27C1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КРИТЕРИИ ОЦЕНКИ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74D23-D9B5-DFD3-D428-01C4695A8D3D}"/>
              </a:ext>
            </a:extLst>
          </p:cNvPr>
          <p:cNvSpPr txBox="1"/>
          <p:nvPr/>
        </p:nvSpPr>
        <p:spPr bwMode="auto">
          <a:xfrm>
            <a:off x="699770" y="1666875"/>
            <a:ext cx="10791825" cy="4381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Наличие в проекте информации о ССЧ в 2025 году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endParaRPr lang="ru-RU" sz="2400" b="1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</a:rPr>
              <a:t>Наличие в проекте информации о плановой выручке в 2027 году</a:t>
            </a: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endParaRPr lang="ru-RU" sz="2400" b="1" kern="100" spc="-7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</a:rPr>
              <a:t>Наличие в проекте информации о размере заработной платы в 2027 году</a:t>
            </a: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endParaRPr lang="ru-RU" sz="2400" b="1" kern="100" spc="-7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</a:rPr>
              <a:t>Качество проекта – 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оценка комиссии в процессе защиты и презентации проекта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i="1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b="1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b="1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endParaRPr lang="ru-RU" sz="2400" i="1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663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36226"/>
            <a:ext cx="12192000" cy="749429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1688" y="825679"/>
            <a:ext cx="10801200" cy="1515774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4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400" dirty="0">
                <a:solidFill>
                  <a:srgbClr val="C00000"/>
                </a:solidFill>
                <a:latin typeface="+mn-lt"/>
                <a:sym typeface="+mn-ea"/>
              </a:rPr>
              <a:t>по целевому назначению, </a:t>
            </a:r>
            <a:r>
              <a:rPr lang="ru-RU" altLang="en-US" sz="2400" dirty="0">
                <a:solidFill>
                  <a:srgbClr val="002060"/>
                </a:solidFill>
                <a:latin typeface="+mn-lt"/>
                <a:sym typeface="+mn-ea"/>
              </a:rPr>
              <a:t>в пределах </a:t>
            </a:r>
            <a:r>
              <a:rPr lang="ru-RU" altLang="en-US" sz="2400" dirty="0">
                <a:solidFill>
                  <a:srgbClr val="C0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4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400" dirty="0">
                <a:solidFill>
                  <a:srgbClr val="002060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algn="ctr"/>
            <a:r>
              <a:rPr lang="ru-RU" altLang="en-US" sz="2400" dirty="0">
                <a:solidFill>
                  <a:srgbClr val="C00000"/>
                </a:solidFill>
                <a:latin typeface="+mn-lt"/>
                <a:sym typeface="+mn-ea"/>
              </a:rPr>
              <a:t>в течение 12 месяцев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с даты заключения соглашения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1688" y="3382963"/>
            <a:ext cx="10801200" cy="3375025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400" dirty="0">
              <a:solidFill>
                <a:srgbClr val="C0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400" dirty="0">
                <a:solidFill>
                  <a:srgbClr val="C0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400" dirty="0">
                <a:solidFill>
                  <a:srgbClr val="002060"/>
                </a:solidFill>
                <a:latin typeface="+mn-lt"/>
                <a:sym typeface="+mn-ea"/>
              </a:rPr>
              <a:t>(основные средства, оборудование,                     оргтехника, инвентарь), приобретенное в рамках проекта, </a:t>
            </a:r>
            <a:r>
              <a:rPr lang="ru-RU" altLang="en-US" sz="2400" dirty="0">
                <a:solidFill>
                  <a:srgbClr val="C00000"/>
                </a:solidFill>
                <a:latin typeface="+mn-lt"/>
                <a:sym typeface="+mn-ea"/>
              </a:rPr>
              <a:t>в течение 3-х лет </a:t>
            </a:r>
          </a:p>
          <a:p>
            <a:pPr algn="ctr"/>
            <a:r>
              <a:rPr lang="ru-RU" altLang="en-US" sz="2400" dirty="0">
                <a:solidFill>
                  <a:srgbClr val="002060"/>
                </a:solidFill>
                <a:latin typeface="+mn-lt"/>
                <a:sym typeface="+mn-ea"/>
              </a:rPr>
              <a:t>с момента получения гранта.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Исключения:</a:t>
            </a:r>
          </a:p>
          <a:p>
            <a:pPr algn="ctr"/>
            <a:r>
              <a:rPr lang="ru-RU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1. деятельность </a:t>
            </a:r>
            <a:r>
              <a:rPr lang="ru-RU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по предоставлению имущества </a:t>
            </a:r>
            <a:r>
              <a:rPr lang="ru-RU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в прокат</a:t>
            </a:r>
            <a:r>
              <a:rPr lang="ru-RU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, </a:t>
            </a:r>
            <a:r>
              <a:rPr lang="ru-RU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деятельность</a:t>
            </a:r>
            <a:r>
              <a:rPr lang="ru-RU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 по предоставлению </a:t>
            </a:r>
            <a:r>
              <a:rPr lang="ru-RU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в аренду рабочих мест </a:t>
            </a:r>
            <a:r>
              <a:rPr lang="ru-RU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иным МСП, если имущество приобреталось на эти цели в рамках проекта;</a:t>
            </a:r>
          </a:p>
          <a:p>
            <a:pPr algn="ctr"/>
            <a:r>
              <a:rPr lang="ru-RU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2. сдача в аренду части нежилого помещения </a:t>
            </a:r>
            <a:r>
              <a:rPr lang="ru-RU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не 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&gt;</a:t>
            </a:r>
            <a:r>
              <a:rPr lang="ru-RU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 10% от общей площади, но не 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&gt;</a:t>
            </a:r>
            <a:r>
              <a:rPr lang="ru-RU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sym typeface="+mn-ea"/>
              </a:rPr>
              <a:t> 20 кв.м.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 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771688" y="2418365"/>
            <a:ext cx="10801200" cy="874725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dirty="0">
                <a:solidFill>
                  <a:srgbClr val="C0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4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ru-RU" altLang="en-US" sz="2400" dirty="0">
                <a:solidFill>
                  <a:srgbClr val="C00000"/>
                </a:solidFill>
                <a:latin typeface="+mn-lt"/>
                <a:sym typeface="+mn-ea"/>
              </a:rPr>
              <a:t>х лет </a:t>
            </a:r>
          </a:p>
          <a:p>
            <a:pPr algn="ctr"/>
            <a:r>
              <a:rPr lang="ru-RU" altLang="en-US" sz="2400" dirty="0">
                <a:solidFill>
                  <a:srgbClr val="002060"/>
                </a:solidFill>
                <a:latin typeface="+mn-lt"/>
                <a:sym typeface="+mn-ea"/>
              </a:rPr>
              <a:t>с</a:t>
            </a:r>
            <a:r>
              <a:rPr lang="ru-RU" altLang="en-US" sz="2400" dirty="0">
                <a:solidFill>
                  <a:srgbClr val="243D99"/>
                </a:solidFill>
                <a:latin typeface="+mn-lt"/>
                <a:sym typeface="+mn-ea"/>
              </a:rPr>
              <a:t> </a:t>
            </a:r>
            <a:r>
              <a:rPr lang="ru-RU" altLang="en-US" sz="2400" dirty="0">
                <a:solidFill>
                  <a:srgbClr val="002060"/>
                </a:solidFill>
                <a:latin typeface="+mn-lt"/>
                <a:sym typeface="+mn-ea"/>
              </a:rPr>
              <a:t>года, следующего за годом получения гранта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60203" y="1268761"/>
            <a:ext cx="10801200" cy="1438484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Сохранение ССЧ работников в 2027 году (следующем за годом предоставления гранта) 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 90%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 по отношению к 2025 году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(предшествующему году получения гранта)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634344" y="2799638"/>
            <a:ext cx="10801200" cy="989508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Увеличение объема ВЫРУЧКИ в 2027 году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 чем на размер предоставленного гранта</a:t>
            </a:r>
          </a:p>
        </p:txBody>
      </p:sp>
      <p:sp>
        <p:nvSpPr>
          <p:cNvPr id="5" name="Round Diagonal Corner Rectangle 9"/>
          <p:cNvSpPr/>
          <p:nvPr/>
        </p:nvSpPr>
        <p:spPr bwMode="auto">
          <a:xfrm>
            <a:off x="634344" y="5892246"/>
            <a:ext cx="10801200" cy="777159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C00000"/>
                </a:solidFill>
                <a:latin typeface="+mn-lt"/>
                <a:sym typeface="+mn-ea"/>
              </a:rPr>
              <a:t>ОТЧЕТНОСТЬ !!!</a:t>
            </a:r>
          </a:p>
        </p:txBody>
      </p:sp>
      <p:sp>
        <p:nvSpPr>
          <p:cNvPr id="6" name="Round Diagonal Corner Rectangle 9"/>
          <p:cNvSpPr/>
          <p:nvPr/>
        </p:nvSpPr>
        <p:spPr bwMode="auto">
          <a:xfrm>
            <a:off x="634344" y="3904454"/>
            <a:ext cx="10801200" cy="1016939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ЗАРПЛАТА работников в 2027 году - не ниже МРОТ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Ленинградской области</a:t>
            </a:r>
          </a:p>
        </p:txBody>
      </p:sp>
      <p:sp>
        <p:nvSpPr>
          <p:cNvPr id="4" name="Round Diagonal Corner Rectangle 9"/>
          <p:cNvSpPr/>
          <p:nvPr/>
        </p:nvSpPr>
        <p:spPr bwMode="auto">
          <a:xfrm>
            <a:off x="634344" y="5013786"/>
            <a:ext cx="10801200" cy="777159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Вести раздельный учет расходов </a:t>
            </a:r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ПО ГРАНТУ И СОФИНАНСУ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3175" y="806133"/>
            <a:ext cx="12195175" cy="639695"/>
          </a:xfrm>
        </p:spPr>
        <p:txBody>
          <a:bodyPr vert="horz" wrap="square" lIns="91440" tIns="45720" rIns="91440" bIns="45720" anchor="ctr" anchorCtr="0"/>
          <a:lstStyle/>
          <a:p>
            <a:pPr algn="ctr" fontAlgn="ctr">
              <a:lnSpc>
                <a:spcPct val="96000"/>
              </a:lnSpc>
              <a:buSzTx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</a:rPr>
              <a:t>ОТЧЕТНОСТЬ</a:t>
            </a:r>
            <a:br>
              <a:rPr lang="en-US" altLang="en-US" sz="4000" b="1" cap="all" dirty="0">
                <a:solidFill>
                  <a:srgbClr val="F04247"/>
                </a:solidFill>
                <a:uFillTx/>
              </a:rPr>
            </a:br>
            <a:r>
              <a:rPr lang="ru-RU" altLang="ru-RU" sz="4000" b="1" kern="100" spc="-100" dirty="0">
                <a:solidFill>
                  <a:srgbClr val="455AA8"/>
                </a:solidFill>
              </a:rPr>
              <a:t>ЕДИНЫЙ ОТЧЕТ В </a:t>
            </a:r>
            <a:r>
              <a:rPr lang="en-US" altLang="ru-RU" sz="4000" b="1" kern="100" spc="-100" dirty="0">
                <a:solidFill>
                  <a:srgbClr val="455AA8"/>
                </a:solidFill>
              </a:rPr>
              <a:t>SSMSP.LENREG.RU</a:t>
            </a:r>
            <a:br>
              <a:rPr lang="ru-RU" altLang="ru-RU" sz="4000" b="1" kern="100" spc="-100" dirty="0">
                <a:solidFill>
                  <a:srgbClr val="455AA8"/>
                </a:solidFill>
              </a:rPr>
            </a:br>
            <a:endParaRPr lang="ru-RU" altLang="en-US" sz="4000" b="1" cap="all" dirty="0">
              <a:solidFill>
                <a:srgbClr val="F04247"/>
              </a:solidFill>
              <a:uFillTx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63352" y="1420182"/>
            <a:ext cx="11457305" cy="5951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00B050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00B050"/>
                </a:solidFill>
                <a:latin typeface="Calibri" panose="020F0502020204030204"/>
              </a:rPr>
              <a:t>и реализации плана мероприятий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  <a:endParaRPr lang="en-US" altLang="ru-RU" sz="2800" kern="100" spc="-100" dirty="0">
              <a:solidFill>
                <a:srgbClr val="455AA8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в 2027, 2028, 2029 году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82864" y="-3032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880686" y="980728"/>
            <a:ext cx="9979372" cy="537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alt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средств на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2026 год –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15 млн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от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750 000 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3 000 000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</a:rPr>
              <a:t>ПРОЕКТ – 4 000 000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3 000 000 рублей 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sym typeface="+mn-ea"/>
              </a:rPr>
              <a:t>–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1 000 000 рублей 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sym typeface="+mn-ea"/>
              </a:rPr>
              <a:t>–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СОФИНАНС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ГРАНТ = РАСХОДЫ НА ПРОЕКТ х 75%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20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и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448310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2071" y="357610"/>
            <a:ext cx="12192000" cy="911149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131607" y="816616"/>
            <a:ext cx="11623724" cy="650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с целью создания продукта/услуги 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- на создание нового продукта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развитие деятельности по новому направлению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расширение деятельности 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Грант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периодически по договорам до подачи заявки (в т.ч. арендные)</a:t>
            </a:r>
          </a:p>
          <a:p>
            <a:pPr algn="l"/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На оплату налогов, сборов, иных платежей в бюджет, % по займам </a:t>
            </a:r>
          </a:p>
          <a:p>
            <a:pPr algn="l"/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государственных МФО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A95CA-276E-5549-D102-5C7F41A50E31}"/>
              </a:ext>
            </a:extLst>
          </p:cNvPr>
          <p:cNvSpPr txBox="1"/>
          <p:nvPr/>
        </p:nvSpPr>
        <p:spPr>
          <a:xfrm>
            <a:off x="407368" y="548680"/>
            <a:ext cx="11377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проект по развитию бизнеса 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19336" y="1047433"/>
            <a:ext cx="11546522" cy="546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– </a:t>
            </a:r>
            <a:r>
              <a:rPr lang="ru-RU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индивидуальным предпринимателем или </a:t>
            </a:r>
            <a:r>
              <a:rPr lang="en-US" altLang="en-US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юридическ</a:t>
            </a:r>
            <a:r>
              <a:rPr lang="ru-RU" altLang="en-US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им</a:t>
            </a:r>
            <a:r>
              <a:rPr lang="en-US" altLang="en-US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лицо</a:t>
            </a:r>
            <a:r>
              <a:rPr lang="ru-RU" altLang="en-US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м</a:t>
            </a:r>
            <a:r>
              <a:rPr lang="en-US" altLang="en-US" sz="2400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, в котором соискатель является участником/учредителем/лицом/ действующим без доверенности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место жительства ИП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соответствии с единым реестром субъектов МСП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(Ленинградская область – 47 регион)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 или ООО (единственный участник ООО) является ветераном боевых действий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участником СВО на территориях Украины, ДНР, ЛНР, Запорожской и Херсонской областей, а также участвовавшим в ходе вооруженной провокации на границе РФ и приграничных территориях РФ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или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является вдовой (вдовцом) участника СВО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 вступившей (-им) 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       повторно в брак)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99770" y="1340768"/>
            <a:ext cx="10791825" cy="4707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успешно реализован проект 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за счет средств гранта и </a:t>
            </a:r>
            <a:r>
              <a:rPr lang="ru-RU" sz="2400" i="1" kern="100" spc="-7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софинанса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в соответствии  с требованиями Порядка предоставления грантов № 481: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       - комитетом приняты все отчеты, подтверждающие реализацию проекта за счет гранта и средств софинансирования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получает средства из бюджета Ленинградской области на эти же цели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не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на едином налоговом счете – не более 30 000 руб.! </a:t>
            </a:r>
            <a:endParaRPr lang="ru-RU" sz="2400" b="1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350620"/>
            <a:ext cx="12192000" cy="176786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февраля – 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марта 2026</a:t>
            </a:r>
            <a:b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комиссия (защита) – 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6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марта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2026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20788" y="2199412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13802" y="3286268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20788" y="5517232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20788" y="4402236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Приобретение нежилого помещения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(здания) для ведения бизнеса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6541" y="2999197"/>
            <a:ext cx="9531985" cy="1410652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Ремонт нежилого помещения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24905" y="4550373"/>
            <a:ext cx="9531985" cy="840105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Приобретение оборудования, комплектующих для оборудования </a:t>
            </a:r>
          </a:p>
        </p:txBody>
      </p:sp>
      <p:sp>
        <p:nvSpPr>
          <p:cNvPr id="2" name="Round Diagonal Corner Rectangle 2"/>
          <p:cNvSpPr/>
          <p:nvPr/>
        </p:nvSpPr>
        <p:spPr bwMode="auto">
          <a:xfrm>
            <a:off x="1324906" y="5551394"/>
            <a:ext cx="9531985" cy="928833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Выплата по передаче прав на франшизу (паушальный платеж)</a:t>
            </a:r>
            <a:endParaRPr lang="ru-RU" altLang="en-US" sz="2400" b="1" dirty="0">
              <a:solidFill>
                <a:schemeClr val="accent6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34609" y="1771756"/>
            <a:ext cx="9531985" cy="1004274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Технологическое присоединение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55152" y="5340902"/>
            <a:ext cx="9531985" cy="1208790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Переоборудование транспортных средств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перевозки маломобильных групп населения, в том числе инвалидов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1334609" y="2906690"/>
            <a:ext cx="9531985" cy="1044620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Сертификация продукции собственного производства</a:t>
            </a:r>
          </a:p>
          <a:p>
            <a:pPr algn="ctr"/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4" name="Round Diagonal Corner Rectangle 9">
            <a:extLst>
              <a:ext uri="{FF2B5EF4-FFF2-40B4-BE49-F238E27FC236}">
                <a16:creationId xmlns:a16="http://schemas.microsoft.com/office/drawing/2014/main" id="{EB0558F5-3BEC-05DA-87A5-1A6BEA7C794C}"/>
              </a:ext>
            </a:extLst>
          </p:cNvPr>
          <p:cNvSpPr/>
          <p:nvPr/>
        </p:nvSpPr>
        <p:spPr bwMode="auto">
          <a:xfrm>
            <a:off x="1330007" y="4123796"/>
            <a:ext cx="9531985" cy="1044620"/>
          </a:xfrm>
          <a:prstGeom prst="round2DiagRect">
            <a:avLst/>
          </a:prstGeom>
          <a:solidFill>
            <a:srgbClr val="75D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Оформление результатов интеллектуальной деятельности</a:t>
            </a:r>
          </a:p>
          <a:p>
            <a:pPr algn="ctr"/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1625</Words>
  <Application>Microsoft Office PowerPoint</Application>
  <PresentationFormat>Широкоэкранный</PresentationFormat>
  <Paragraphs>188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   ОБЩАЯ ИНФОРМАЦИЯ</vt:lpstr>
      <vt:lpstr>  </vt:lpstr>
      <vt:lpstr>УСЛОВИЯ ОТБОРА  ПОЛУЧАТЕЛЕЙ гранта</vt:lpstr>
      <vt:lpstr>ТРЕБОВАНИЯ К СОИСКАТЕЛЮ</vt:lpstr>
      <vt:lpstr>ТРЕБОВАНИЯ К СОИСКАТЕЛЮ</vt:lpstr>
      <vt:lpstr>ПОДАЧА ЗАЯВКИ 4 февраля – 4 марта 2026 комиссия (защита) – 6 марта 2026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  4. направления затрат по проекту  грант + софинансирование</vt:lpstr>
      <vt:lpstr>1. комплект документов</vt:lpstr>
      <vt:lpstr>2. комплект документов</vt:lpstr>
      <vt:lpstr> ОТВЕТСТВЕННОСТЬ ПРЕДПРИНИМАТЕЛЯ </vt:lpstr>
      <vt:lpstr>КРИТЕРИИ ОЦЕНКИ</vt:lpstr>
      <vt:lpstr>КРИТЕРИИ ОЦЕНКИ</vt:lpstr>
      <vt:lpstr>1. ОБЯЗАТЕЛЬСТВА пОЛУЧАТЕЛЯ гранта</vt:lpstr>
      <vt:lpstr>2. ОБЯЗАТЕЛЬСТВА пОЛУЧАТЕЛЯ гранта</vt:lpstr>
      <vt:lpstr>ОТЧЕТНОСТЬ ЕДИНЫЙ ОТЧЕТ В SSMSP.LENREG.RU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542</cp:revision>
  <dcterms:created xsi:type="dcterms:W3CDTF">2022-07-23T06:53:00Z</dcterms:created>
  <dcterms:modified xsi:type="dcterms:W3CDTF">2026-02-06T09:07:00Z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1033-12.2.0.22556</vt:lpwstr>
  </property>
</Properties>
</file>