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83" r:id="rId15"/>
    <p:sldId id="269" r:id="rId16"/>
    <p:sldId id="270" r:id="rId17"/>
    <p:sldId id="287" r:id="rId18"/>
    <p:sldId id="288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F9BDBD"/>
    <a:srgbClr val="3FCDFF"/>
    <a:srgbClr val="F1575E"/>
    <a:srgbClr val="243D99"/>
    <a:srgbClr val="9BDCF3"/>
    <a:srgbClr val="EE2128"/>
    <a:srgbClr val="455AA8"/>
    <a:srgbClr val="3494CE"/>
    <a:srgbClr val="F0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0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429000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СТАРТОВОГО проекта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4800" b="1" dirty="0">
              <a:solidFill>
                <a:srgbClr val="243D99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  <a:p>
            <a:pPr algn="ctr"/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30006" y="3267699"/>
            <a:ext cx="9531985" cy="1811084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30007" y="1720277"/>
            <a:ext cx="9531985" cy="144226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1271464" y="5235469"/>
            <a:ext cx="15560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! Не допускается приобретение оборудования, комплектующих, оргтехники, мебели,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инвентаря, сырья и расходных материалов - бывших в использовании/восстановленных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оплату налогов, а также на текущие затраты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предприятия, на периодические платежи по договорам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до подачи заявки (в том числе на аренду)!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1947586"/>
            <a:ext cx="9720000" cy="830071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1204" y="2884575"/>
            <a:ext cx="9720000" cy="3856793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1074874" y="2894422"/>
            <a:ext cx="9720000" cy="2046745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</a:rPr>
              <a:t>Дополнительно соискатель для начисления баллов - копии правоустанавливающих документов на недвижимое имущество (при использовании недвижимого имущества), на территории которого соискатель реализует или планирует реализовать проект</a:t>
            </a: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3AA64143-BFC4-FD73-7A77-34C692D90537}"/>
              </a:ext>
            </a:extLst>
          </p:cNvPr>
          <p:cNvSpPr/>
          <p:nvPr/>
        </p:nvSpPr>
        <p:spPr bwMode="auto">
          <a:xfrm>
            <a:off x="1074874" y="1515306"/>
            <a:ext cx="9720000" cy="1224136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2475" y="1189934"/>
            <a:ext cx="10801200" cy="168979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4314106"/>
            <a:ext cx="10801200" cy="143702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2475" y="2948857"/>
            <a:ext cx="10801200" cy="129611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00609C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71688" y="5820262"/>
            <a:ext cx="10801200" cy="77715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00609C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00609C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00609C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00609C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00609C"/>
                </a:solidFill>
                <a:latin typeface="+mn-lt"/>
                <a:sym typeface="+mn-ea"/>
              </a:rPr>
              <a:t>ОТЧЕТНОСТЬ – МОНИТОРИНГ 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00609C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175" y="806133"/>
            <a:ext cx="12195175" cy="639695"/>
          </a:xfrm>
        </p:spPr>
        <p:txBody>
          <a:bodyPr vert="horz" wrap="square" lIns="91440" tIns="45720" rIns="91440" bIns="45720" anchor="ctr" anchorCtr="0"/>
          <a:lstStyle/>
          <a:p>
            <a:pPr algn="ctr" fontAlgn="ctr">
              <a:lnSpc>
                <a:spcPct val="96000"/>
              </a:lnSpc>
              <a:buSzTx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</a:rPr>
              <a:t>ОТЧЕТНОСТЬ</a:t>
            </a:r>
            <a:br>
              <a:rPr lang="en-US" altLang="en-US" sz="4000" b="1" cap="all" dirty="0">
                <a:solidFill>
                  <a:srgbClr val="F04247"/>
                </a:solidFill>
                <a:uFillTx/>
              </a:rPr>
            </a:br>
            <a:r>
              <a:rPr lang="ru-RU" altLang="ru-RU" sz="4000" b="1" kern="100" spc="-100" dirty="0">
                <a:solidFill>
                  <a:srgbClr val="455AA8"/>
                </a:solidFill>
              </a:rPr>
              <a:t>ЕДИНЫЙ ОТЧЕТ В </a:t>
            </a:r>
            <a:r>
              <a:rPr lang="en-US" altLang="ru-RU" sz="4000" b="1" kern="100" spc="-100" dirty="0">
                <a:solidFill>
                  <a:srgbClr val="455AA8"/>
                </a:solidFill>
              </a:rPr>
              <a:t>SSMSP.LENREG.RU</a:t>
            </a:r>
            <a:br>
              <a:rPr lang="ru-RU" altLang="ru-RU" sz="4000" b="1" kern="100" spc="-100" dirty="0">
                <a:solidFill>
                  <a:srgbClr val="455AA8"/>
                </a:solidFill>
              </a:rPr>
            </a:br>
            <a:endParaRPr lang="ru-RU" altLang="en-US" sz="4000" b="1" cap="all" dirty="0">
              <a:solidFill>
                <a:srgbClr val="F04247"/>
              </a:solidFill>
              <a:uFillTx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63352" y="1420182"/>
            <a:ext cx="11457305" cy="5951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b="1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00B050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00B050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в 2027, 2028, 2029 году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18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576-64-06, до. 109, 119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96688" y="1052736"/>
            <a:ext cx="11449272" cy="610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2026 год –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65 000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000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 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ИТОГО ПРОЕКТ – не менее 1 000 000 рублей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F1575E"/>
                </a:solidFill>
                <a:latin typeface="Calibri" panose="020F0502020204030204"/>
              </a:rPr>
              <a:t>ГРАНТ = РАСХОДЫ НА ПРОЕКТ х 75%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endParaRPr lang="ru-RU" altLang="ru-RU" sz="2800" b="1" i="1" kern="100" dirty="0">
              <a:solidFill>
                <a:srgbClr val="00B0F0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0983" y="1389852"/>
            <a:ext cx="1079182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место нахождения ООО или место жительства ИП -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соответствии                             с Единым реестром субъектов МСП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- Ленинградская область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организовал предпринимательскую деятельность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 ранее чем за 2 года                 до даты подачи заявки</a:t>
            </a: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 или учредитель (учредители) ООО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ранее не осуществляли предпринимательскую деятельность в качестве ИП или учредителя коммерческой организации в течение 5 лет до даты                                                                                       подачи заявки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129612"/>
            <a:ext cx="107918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 или в 2024-2025 году у тренера Корпорации МСП </a:t>
            </a:r>
            <a:r>
              <a:rPr lang="ru-RU" sz="2400" i="1" kern="100" spc="-70" dirty="0"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переподготовке).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Сертификат об обучении должен быть датой в течение 2-х лет до даты подачи заявки на грант</a:t>
            </a:r>
          </a:p>
          <a:p>
            <a:pPr lvl="1" indent="-457200" algn="just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– не более 30 000 руб.!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11 февраля – 12 марта 2026 </a:t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17 марта 2026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3803" y="1956457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3" y="3070481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01063" y="5251517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04925" y="4161485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3FCD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1342</Words>
  <Application>Microsoft Office PowerPoint</Application>
  <PresentationFormat>Широкоэкранный</PresentationFormat>
  <Paragraphs>154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 11 февраля – 12 марта 2026  комиссия (защита) – 17 марта 2026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ЕДИНЫЙ ОТЧЕТ В SSMSP.LENREG.RU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500</cp:revision>
  <dcterms:created xsi:type="dcterms:W3CDTF">2022-07-23T06:53:00Z</dcterms:created>
  <dcterms:modified xsi:type="dcterms:W3CDTF">2026-02-06T09:43:32Z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