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68" r:id="rId4"/>
    <p:sldId id="279" r:id="rId5"/>
    <p:sldId id="272" r:id="rId6"/>
    <p:sldId id="278" r:id="rId7"/>
    <p:sldId id="285" r:id="rId8"/>
    <p:sldId id="264" r:id="rId9"/>
    <p:sldId id="265" r:id="rId10"/>
    <p:sldId id="281" r:id="rId11"/>
    <p:sldId id="282" r:id="rId12"/>
    <p:sldId id="286" r:id="rId13"/>
    <p:sldId id="267" r:id="rId14"/>
    <p:sldId id="269" r:id="rId15"/>
    <p:sldId id="270" r:id="rId16"/>
    <p:sldId id="287" r:id="rId17"/>
    <p:sldId id="271" r:id="rId18"/>
    <p:sldId id="263" r:id="rId19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9"/>
    <a:srgbClr val="9BDCF3"/>
    <a:srgbClr val="F1575E"/>
    <a:srgbClr val="F9BDBD"/>
    <a:srgbClr val="EE2128"/>
    <a:srgbClr val="455AA8"/>
    <a:srgbClr val="3494CE"/>
    <a:srgbClr val="F04247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5" autoAdjust="0"/>
  </p:normalViewPr>
  <p:slideViewPr>
    <p:cSldViewPr showGuides="1">
      <p:cViewPr varScale="1">
        <p:scale>
          <a:sx n="106" d="100"/>
          <a:sy n="106" d="100"/>
        </p:scale>
        <p:origin x="756" y="108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6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7" y="3532418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chemeClr val="accent6"/>
                </a:solidFill>
                <a:latin typeface="Calibri" panose="020F0502020204030204"/>
                <a:cs typeface="DejaVu Sans"/>
              </a:rPr>
              <a:t>ГРАНТ ДЛЯ СОЦИАЛЬНЫХ ПРЕДПРИЯТИЙ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F1575E"/>
                </a:solidFill>
                <a:latin typeface="Calibri" panose="020F0502020204030204"/>
                <a:cs typeface="DejaVu Sans"/>
              </a:rPr>
              <a:t>на реализацию социального проекта 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F1575E"/>
                </a:solidFill>
                <a:latin typeface="Calibri" panose="020F0502020204030204"/>
                <a:ea typeface="DejaVu Sans"/>
              </a:rPr>
              <a:t>2026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1CEF39-41FE-9E8E-AF6F-7025A26440C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0C421D27-8F97-B73A-A903-027640194449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E471CCFD-F54A-E383-3DF6-48538E6E1D9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4D9388-FD8B-BF93-F16F-7EA12C91E280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37A87CF9-F66F-5C2C-FFFE-AF5DF9AA263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6CB8ADC5-0438-12D2-B627-87F41573F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3.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89A198C7-A230-5C9E-B822-A624A5D434DC}"/>
              </a:ext>
            </a:extLst>
          </p:cNvPr>
          <p:cNvSpPr/>
          <p:nvPr/>
        </p:nvSpPr>
        <p:spPr>
          <a:xfrm>
            <a:off x="1330005" y="5865558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Реклама и продвижение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828ED08-1C48-956C-029E-DE776BF0D2B5}"/>
              </a:ext>
            </a:extLst>
          </p:cNvPr>
          <p:cNvSpPr/>
          <p:nvPr/>
        </p:nvSpPr>
        <p:spPr>
          <a:xfrm>
            <a:off x="1330007" y="3274100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сырья и расходных материалов,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необходимых для производства продукции и оказания услуг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80BF8817-0C33-FE8B-94A9-5D2872EECD2D}"/>
              </a:ext>
            </a:extLst>
          </p:cNvPr>
          <p:cNvSpPr/>
          <p:nvPr/>
        </p:nvSpPr>
        <p:spPr>
          <a:xfrm>
            <a:off x="1330006" y="45511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Уплата первого взноса (аванса) при заключении договора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лизинга и/или лизинговых платежей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 исключением договоров на транспортные средства  </a:t>
            </a: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E37E7A87-FA36-47EF-9658-9418D3CDED97}"/>
              </a:ext>
            </a:extLst>
          </p:cNvPr>
          <p:cNvSpPr/>
          <p:nvPr/>
        </p:nvSpPr>
        <p:spPr bwMode="auto">
          <a:xfrm>
            <a:off x="1379669" y="1770716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ПО и неисключительных прав на ПО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(расходы на получение прав, настройку, модификацию, сопровождение ПО) </a:t>
            </a:r>
            <a:endParaRPr lang="ru-RU" sz="1800" b="0" i="1" u="none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5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346923-0486-26E5-5669-EE628274DCF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8BDD57D8-22FC-7E1E-0B81-937F1410A365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DB84DC0B-2D38-704D-D68A-0EC0EB396959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69F5902A-4590-676B-D3DE-8BC3BEF4C65B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80FE5C-F571-565F-A9B6-9C60C3A17F2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A94EFCD-A1CD-F534-C98C-CAC57514D3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4.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BCC98D94-8EC4-4B05-583E-8BA213990C9E}"/>
              </a:ext>
            </a:extLst>
          </p:cNvPr>
          <p:cNvSpPr/>
          <p:nvPr/>
        </p:nvSpPr>
        <p:spPr>
          <a:xfrm>
            <a:off x="1354944" y="3342683"/>
            <a:ext cx="9531985" cy="181108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комплектующих изделий при производстве и/или реализации медицинской техники, протезно-ортопедических изделий, ПО, технических средств для профилактики инвалидности или реабилитации (</a:t>
            </a:r>
            <a:r>
              <a:rPr lang="ru-RU" sz="2400" dirty="0" err="1">
                <a:solidFill>
                  <a:schemeClr val="bg1"/>
                </a:solidFill>
                <a:latin typeface="+mn-lt"/>
              </a:rPr>
              <a:t>абилитации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) инвалидов 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C024CC9B-F302-BF00-43E3-8A93E7577CD7}"/>
              </a:ext>
            </a:extLst>
          </p:cNvPr>
          <p:cNvSpPr/>
          <p:nvPr/>
        </p:nvSpPr>
        <p:spPr bwMode="auto">
          <a:xfrm>
            <a:off x="1330007" y="1767480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Переоборудование транспортных средств для перевозки маломобильных групп населения, в том числе инвалидов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05082-40F8-EEAB-D5C3-E9EAB34B0232}"/>
              </a:ext>
            </a:extLst>
          </p:cNvPr>
          <p:cNvSpPr txBox="1"/>
          <p:nvPr/>
        </p:nvSpPr>
        <p:spPr>
          <a:xfrm>
            <a:off x="1324093" y="5317493"/>
            <a:ext cx="8695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Грант НЕ предоставляется </a:t>
            </a:r>
          </a:p>
          <a:p>
            <a:pPr marL="342900" indent="-342900" algn="l">
              <a:buFontTx/>
              <a:buChar char="-"/>
            </a:pPr>
            <a:r>
              <a:rPr lang="ru-RU" sz="2000" kern="1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на текущие затраты предприятия, на платежи, которые осуществляются </a:t>
            </a:r>
          </a:p>
          <a:p>
            <a:pPr algn="l"/>
            <a:r>
              <a:rPr lang="ru-RU" sz="2000" kern="1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периодически по договорам до подачи заявки (в том числе аренда)</a:t>
            </a:r>
          </a:p>
          <a:p>
            <a:pPr algn="l"/>
            <a:r>
              <a:rPr lang="ru-RU" sz="2000" kern="1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- оплату налогов и сборов </a:t>
            </a:r>
            <a:endParaRPr lang="ru-RU" sz="2000" i="0" u="none" strike="noStrike" baseline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29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6000" y="879622"/>
            <a:ext cx="9700768" cy="772472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 </a:t>
            </a:r>
          </a:p>
          <a:p>
            <a:pPr algn="ctr" eaLnBrk="1" fontAlgn="ctr" latinLnBrk="0" hangingPunct="1"/>
            <a:r>
              <a:rPr lang="ru-RU" altLang="en-US" sz="2400" dirty="0">
                <a:solidFill>
                  <a:srgbClr val="243D99"/>
                </a:solidFill>
              </a:rPr>
              <a:t>(формируется в системе)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237307" y="2780928"/>
            <a:ext cx="9720000" cy="830071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Документ, подтверждающий прохождение обучения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Сертификат, диплом об экономическом образовании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3" name="Pentagon 14">
            <a:extLst>
              <a:ext uri="{FF2B5EF4-FFF2-40B4-BE49-F238E27FC236}">
                <a16:creationId xmlns:a16="http://schemas.microsoft.com/office/drawing/2014/main" id="{AB60A675-6DBF-4A91-C84F-A1588B38441C}"/>
              </a:ext>
            </a:extLst>
          </p:cNvPr>
          <p:cNvSpPr/>
          <p:nvPr/>
        </p:nvSpPr>
        <p:spPr bwMode="auto">
          <a:xfrm>
            <a:off x="1227128" y="3716587"/>
            <a:ext cx="9720000" cy="302433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Информация о проекте </a:t>
            </a:r>
          </a:p>
          <a:p>
            <a:pPr algn="ctr"/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Общая информация о проекте (сфера деятельности, фактический адрес реализации проекта, характеристика продукта/услуги).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Ресурсы для проекта, имеющиеся на дату подачи заявки.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Перечень мероприятий по реализации проекта (календарный план)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 расходов (по статьям).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Данные отчетности за 2 предшествующих года.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Планируемые финансовые результаты с учетом реализации проекта.</a:t>
            </a:r>
            <a:r>
              <a:rPr lang="ru-RU" altLang="en-US" sz="2000" dirty="0">
                <a:solidFill>
                  <a:srgbClr val="243D99"/>
                </a:solidFill>
              </a:rPr>
              <a:t> </a:t>
            </a:r>
            <a:endParaRPr lang="ru-RU" sz="2000" b="1" dirty="0">
              <a:solidFill>
                <a:srgbClr val="EE2128"/>
              </a:solidFill>
            </a:endParaRPr>
          </a:p>
        </p:txBody>
      </p:sp>
      <p:sp>
        <p:nvSpPr>
          <p:cNvPr id="4" name="Pentagon 14">
            <a:extLst>
              <a:ext uri="{FF2B5EF4-FFF2-40B4-BE49-F238E27FC236}">
                <a16:creationId xmlns:a16="http://schemas.microsoft.com/office/drawing/2014/main" id="{553E179C-E453-F1CF-00F4-94D6281D15B8}"/>
              </a:ext>
            </a:extLst>
          </p:cNvPr>
          <p:cNvSpPr/>
          <p:nvPr/>
        </p:nvSpPr>
        <p:spPr bwMode="auto">
          <a:xfrm>
            <a:off x="1236000" y="1757682"/>
            <a:ext cx="9720000" cy="917658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ПРЕЗЕНТАЦИЯ бизнес-проекта </a:t>
            </a:r>
          </a:p>
          <a:p>
            <a:pPr algn="ctr"/>
            <a:r>
              <a:rPr lang="en-US" sz="2400" dirty="0">
                <a:solidFill>
                  <a:srgbClr val="243D99"/>
                </a:solidFill>
              </a:rPr>
              <a:t>PDF </a:t>
            </a:r>
            <a:r>
              <a:rPr lang="ru-RU" sz="2400" dirty="0">
                <a:solidFill>
                  <a:srgbClr val="243D99"/>
                </a:solidFill>
              </a:rPr>
              <a:t>или </a:t>
            </a:r>
            <a:r>
              <a:rPr lang="en-US" sz="2400" dirty="0">
                <a:solidFill>
                  <a:srgbClr val="243D99"/>
                </a:solidFill>
              </a:rPr>
              <a:t>PPTX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предоставления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42" y="3931633"/>
            <a:ext cx="105689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Затраты из средств софинансирования по проекту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должны производиться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2475" y="1189934"/>
            <a:ext cx="10801200" cy="168979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endParaRPr lang="ru-RU" altLang="en-US" sz="2800" dirty="0">
              <a:solidFill>
                <a:srgbClr val="00206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002060"/>
                </a:solidFill>
                <a:latin typeface="+mn-lt"/>
                <a:sym typeface="+mn-ea"/>
              </a:rPr>
              <a:t>Использовать средства гранта:</a:t>
            </a:r>
          </a:p>
          <a:p>
            <a:pPr marL="457200" indent="-457200" algn="ctr">
              <a:buFontTx/>
              <a:buChar char="-"/>
            </a:pP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по целевому назначению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в пределах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сметы затрат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сумме в соответствии со сметой затрат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течение 6 месяцев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с даты заключения соглашения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71688" y="4314106"/>
            <a:ext cx="10801200" cy="143702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Не отчуждать имущество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(основные средства, оборудование, оргтехника, инвентарь), приобретенное в рамках проекта, 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течение 3-х лет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гранта 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772475" y="2948857"/>
            <a:ext cx="10801200" cy="1296117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Осуществлять деятельность в течение 3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-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х лет, 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подтверждение статуса социального предприятия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года, следующего за годом получения гранта </a:t>
            </a:r>
          </a:p>
        </p:txBody>
      </p:sp>
      <p:sp>
        <p:nvSpPr>
          <p:cNvPr id="4" name="Round Diagonal Corner Rectangle 9">
            <a:extLst>
              <a:ext uri="{FF2B5EF4-FFF2-40B4-BE49-F238E27FC236}">
                <a16:creationId xmlns:a16="http://schemas.microsoft.com/office/drawing/2014/main" id="{F97AA20D-1F7D-E4D3-1F2F-33BA60BC2E27}"/>
              </a:ext>
            </a:extLst>
          </p:cNvPr>
          <p:cNvSpPr/>
          <p:nvPr/>
        </p:nvSpPr>
        <p:spPr bwMode="auto">
          <a:xfrm>
            <a:off x="771688" y="5820262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+mn-lt"/>
                <a:sym typeface="+mn-ea"/>
              </a:rPr>
              <a:t>ОТЧЕТНОСТЬ!!!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B232CA-C7A7-C37A-A655-31A29F184D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DEBA79B-6718-5D11-9285-643477F9934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BAE7E856-FCBC-0637-F437-9A52E62E843A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84AF09-7512-1362-B552-7CDC8F2E40DC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199B4C69-4D97-65F2-6057-812854076B9D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EBD44BF6-54D4-2DBF-6D2F-91B074EFA2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E696D557-E277-9022-8449-C6285E9A6350}"/>
              </a:ext>
            </a:extLst>
          </p:cNvPr>
          <p:cNvSpPr/>
          <p:nvPr/>
        </p:nvSpPr>
        <p:spPr>
          <a:xfrm>
            <a:off x="695400" y="1232208"/>
            <a:ext cx="10801200" cy="154128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Сохранение ССЧ - среднесписочной численности работников </a:t>
            </a:r>
            <a:endParaRPr lang="en-US" altLang="en-US" sz="2800" dirty="0">
              <a:solidFill>
                <a:srgbClr val="C0000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2027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году не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&lt; 90%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по отношению к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 2025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 году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 </a:t>
            </a:r>
          </a:p>
          <a:p>
            <a:pPr algn="ctr"/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(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предшествующему году получения гранта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)</a:t>
            </a:r>
            <a:endParaRPr lang="ru-RU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6E274E91-69B3-623C-1F30-ADAF50A4CB3C}"/>
              </a:ext>
            </a:extLst>
          </p:cNvPr>
          <p:cNvSpPr/>
          <p:nvPr/>
        </p:nvSpPr>
        <p:spPr bwMode="auto">
          <a:xfrm>
            <a:off x="617538" y="2847928"/>
            <a:ext cx="10801200" cy="1272177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Увеличение ОБЪЕМА ВЫРУЧКИ в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2027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году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 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не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&lt;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 чем на 10% по отношению к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2026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году</a:t>
            </a:r>
          </a:p>
        </p:txBody>
      </p:sp>
      <p:sp>
        <p:nvSpPr>
          <p:cNvPr id="5" name="Round Diagonal Corner Rectangle 9">
            <a:extLst>
              <a:ext uri="{FF2B5EF4-FFF2-40B4-BE49-F238E27FC236}">
                <a16:creationId xmlns:a16="http://schemas.microsoft.com/office/drawing/2014/main" id="{8B3F0492-589E-A704-2B5E-DD29D0CB6175}"/>
              </a:ext>
            </a:extLst>
          </p:cNvPr>
          <p:cNvSpPr/>
          <p:nvPr/>
        </p:nvSpPr>
        <p:spPr bwMode="auto">
          <a:xfrm>
            <a:off x="623990" y="5861746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+mn-lt"/>
                <a:sym typeface="+mn-ea"/>
              </a:rPr>
              <a:t>ОТЧЕТНОСТЬ!!!</a:t>
            </a:r>
          </a:p>
        </p:txBody>
      </p:sp>
      <p:sp>
        <p:nvSpPr>
          <p:cNvPr id="6" name="Round Diagonal Corner Rectangle 9">
            <a:extLst>
              <a:ext uri="{FF2B5EF4-FFF2-40B4-BE49-F238E27FC236}">
                <a16:creationId xmlns:a16="http://schemas.microsoft.com/office/drawing/2014/main" id="{75E824C9-02E2-0C24-6B49-61C77CFD77FE}"/>
              </a:ext>
            </a:extLst>
          </p:cNvPr>
          <p:cNvSpPr/>
          <p:nvPr/>
        </p:nvSpPr>
        <p:spPr bwMode="auto">
          <a:xfrm>
            <a:off x="623990" y="4585109"/>
            <a:ext cx="10801200" cy="119583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ЗАРПЛАТА работников в 2027 году - не ниже МРОТ 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7550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00206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ОТЧЕТНОСТЬ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67347" y="1092190"/>
            <a:ext cx="11457305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15-го числа месяца, следующего за отчетным кварталом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ЕЖЕКВАРТАЛЬНЫЙ ОТЧЕТ О ДОСТИЖЕНИИ РЕЗУЛЬТАТА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 О РАСХОДАХ СРЕДСТВ ГРАНТА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с приложением подтверждающих документов (договоры, платежные поручения, накладные, УПД, акты выполненных работ,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</a:t>
            </a: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по достижению результатов предоставления гранта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  </a:t>
            </a:r>
            <a:endParaRPr lang="en-US" altLang="ru-RU" sz="2800" kern="100" spc="-100" dirty="0">
              <a:solidFill>
                <a:srgbClr val="EE2128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chemeClr val="accent6"/>
                </a:solidFill>
                <a:latin typeface="Calibri" panose="020F0502020204030204"/>
              </a:rPr>
              <a:t>ЕДИНЫЙ ОТЧЕТ В СИСТЕМЕ </a:t>
            </a:r>
            <a:r>
              <a:rPr lang="en-US" altLang="ru-RU" sz="2800" b="1" kern="100" spc="-100" dirty="0">
                <a:solidFill>
                  <a:schemeClr val="accent6"/>
                </a:solidFill>
                <a:latin typeface="Calibri" panose="020F0502020204030204"/>
              </a:rPr>
              <a:t>SSMSP.LENREG.RU</a:t>
            </a:r>
            <a:endParaRPr lang="ru-RU" altLang="ru-RU" sz="2800" b="1" kern="100" spc="-100" dirty="0">
              <a:solidFill>
                <a:schemeClr val="accent6"/>
              </a:solidFill>
              <a:latin typeface="Calibri" panose="020F0502020204030204"/>
            </a:endParaRP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 февраля года, следующего за отчетным годом</a:t>
            </a:r>
            <a:endParaRPr lang="ru-RU" altLang="ru-RU" sz="2800" kern="100" spc="-100" dirty="0">
              <a:solidFill>
                <a:srgbClr val="EE212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ОТЧЕТ о показателях финансово-хозяйственной деятельности 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Грантополучателя (мониторинг)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2207568" y="4941168"/>
            <a:ext cx="748883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243D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17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</a:t>
            </a: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субсидий и грантов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576-64-06, доб. 115, 119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chemeClr val="accent2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-384720" y="1196752"/>
            <a:ext cx="1224136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chemeClr val="accent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2026 год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52 000 000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гранта  - </a:t>
            </a:r>
            <a:r>
              <a:rPr lang="ru-RU" altLang="ru-RU" sz="2800" b="1" kern="100" dirty="0">
                <a:solidFill>
                  <a:schemeClr val="accent2"/>
                </a:solidFill>
                <a:latin typeface="Calibri" panose="020F0502020204030204"/>
                <a:cs typeface="Arial" panose="020B0604020202020204"/>
              </a:rPr>
              <a:t>от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</a:t>
            </a:r>
            <a:r>
              <a:rPr lang="ru-RU" alt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до</a:t>
            </a: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750 000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софинансирования проекта 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25% </a:t>
            </a:r>
            <a:r>
              <a:rPr lang="ru-RU" altLang="ru-RU" sz="2800" b="1" kern="100" dirty="0">
                <a:solidFill>
                  <a:schemeClr val="accent2"/>
                </a:solidFill>
                <a:latin typeface="Calibri" panose="020F0502020204030204"/>
                <a:cs typeface="Arial" panose="020B0604020202020204"/>
              </a:rPr>
              <a:t>от суммы ПРОЕКТА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 </a:t>
            </a: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не более 750 000 рублей - ГРАНТ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не менее 250 000рублей - СОФИНАНС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i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ИТОГО ПРОЕКТ – 1 000 000 рублей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A44A61-30E3-B433-3B8A-240F1354C7D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4E486148-8A54-F6C6-A0A6-6AC44C46610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7222430F-8C1B-5D71-4718-B83F520E9087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BB9A3948-B446-2377-C6EE-2C1D063B7AD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A93CA3A2-5B85-D3E0-B7D2-8E05E41D1A5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07EF77F-94E9-E248-61E7-9EECDCAB69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766203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C0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Что такое бизнес-проект</a:t>
            </a:r>
            <a:br>
              <a:rPr lang="en-US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000" b="1" cap="all" dirty="0">
              <a:solidFill>
                <a:srgbClr val="00B0F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D3390B5-D64D-99DA-1967-42B682986DB6}"/>
              </a:ext>
            </a:extLst>
          </p:cNvPr>
          <p:cNvSpPr txBox="1"/>
          <p:nvPr/>
        </p:nvSpPr>
        <p:spPr bwMode="auto">
          <a:xfrm>
            <a:off x="284138" y="1080813"/>
            <a:ext cx="11623724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chemeClr val="accent2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Это мероприятия с целью создания продукта/услуги </a:t>
            </a: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chemeClr val="accent2"/>
                </a:solidFill>
                <a:latin typeface="Calibri" panose="020F0502020204030204"/>
                <a:cs typeface="Arial" panose="020B0604020202020204"/>
                <a:sym typeface="+mn-ea"/>
              </a:rPr>
              <a:t>  </a:t>
            </a:r>
            <a:r>
              <a:rPr 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или иного результата, приносящего прибыль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Проект должен быть направлен </a:t>
            </a:r>
          </a:p>
          <a:p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- на создание нового продукта </a:t>
            </a:r>
          </a:p>
          <a:p>
            <a:r>
              <a:rPr lang="ru-RU" sz="2800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	- и/или на развитие деятельности по новому направлению </a:t>
            </a:r>
          </a:p>
          <a:p>
            <a:r>
              <a:rPr lang="ru-RU" sz="2800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	- и/или на расширение деятельности 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Грант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предоставляется </a:t>
            </a:r>
            <a:r>
              <a:rPr lang="ru-RU" sz="2400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на текущие затраты предприятия</a:t>
            </a:r>
            <a:r>
              <a:rPr lang="ru-RU" sz="2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, на платежи, которые осуществляются периодически по договорам до подачи заявки (в т.ч. арендные)</a:t>
            </a:r>
          </a:p>
          <a:p>
            <a:pPr algn="l"/>
            <a:r>
              <a:rPr lang="ru-RU" sz="28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ru-RU" sz="2400" i="0" u="none" strike="noStrike" kern="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i="0" u="none" strike="noStrike" kern="100" baseline="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На оплату налогов, сборов</a:t>
            </a:r>
            <a:r>
              <a:rPr lang="ru-RU" sz="2400" i="0" u="none" strike="noStrike" kern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, иных платежей в бюджет, % по займам </a:t>
            </a:r>
          </a:p>
          <a:p>
            <a:pPr algn="l"/>
            <a:r>
              <a:rPr lang="ru-RU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   государственных МФО</a:t>
            </a:r>
            <a:r>
              <a:rPr lang="ru-RU" sz="2400" i="0" u="none" strike="noStrike" kern="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  <a:endParaRPr lang="ru-RU" sz="2400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sz="2800" b="1" kern="100" dirty="0">
              <a:solidFill>
                <a:schemeClr val="accent6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en-US" sz="2800" b="1" kern="100" dirty="0">
              <a:solidFill>
                <a:schemeClr val="accent2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734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chemeClr val="accent6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chemeClr val="accent6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chemeClr val="accent6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гранта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соответствие получателя гранта</a:t>
            </a:r>
            <a:r>
              <a:rPr lang="ru-RU" sz="2800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 на дату подачи заявки требованиям, установленным Порядком</a:t>
            </a:r>
            <a:endParaRPr lang="ru-RU" sz="2800" kern="100" dirty="0">
              <a:solidFill>
                <a:schemeClr val="accent6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соответствие сметы затрат по проекту </a:t>
            </a:r>
            <a:r>
              <a:rPr lang="ru-RU" sz="2800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комплектность документов </a:t>
            </a:r>
            <a:r>
              <a:rPr lang="ru-RU" sz="2800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в составе заявки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      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15415" y="5013176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Победители конкурсного отбора </a:t>
            </a:r>
            <a:r>
              <a:rPr lang="en-US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–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это участники, набравшие наибольшее количество баллов по результатам оценки заявки, проекта, презентации проекта</a:t>
            </a:r>
            <a:endParaRPr lang="ru-RU" sz="20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C0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82637" y="1988840"/>
            <a:ext cx="107918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МСП, </a:t>
            </a:r>
            <a:r>
              <a:rPr lang="ru-RU" sz="2400" i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признанным </a:t>
            </a:r>
            <a:r>
              <a:rPr lang="ru-RU" sz="2400" b="1" kern="100" spc="-7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социальным предприятием </a:t>
            </a:r>
            <a:r>
              <a:rPr lang="ru-RU" sz="2400" i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текущем финансовом году</a:t>
            </a:r>
            <a:r>
              <a:rPr lang="en-US" sz="2400" i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(</a:t>
            </a:r>
            <a:r>
              <a:rPr lang="ru-RU" sz="2400" i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том числе имеющие «региональный социальный статус»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не получает средства из бюджета Ленинградской области на эти же цели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5C5C3C8-B16E-91DD-0760-3525D2F97E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9DD1DBAB-215D-C1AA-E837-94A0E3892451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9CF08DAC-6971-2108-8082-19E7897DC24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4C0B8D44-E248-EAAE-267A-7195F67AC1B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55ECE05C-752F-A260-1FBC-19E232B099D6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810F140E-962E-2020-4679-39DC8FE583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C0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48794-6635-5156-1F7E-2D360533B789}"/>
              </a:ext>
            </a:extLst>
          </p:cNvPr>
          <p:cNvSpPr txBox="1"/>
          <p:nvPr/>
        </p:nvSpPr>
        <p:spPr bwMode="auto">
          <a:xfrm>
            <a:off x="700087" y="1802373"/>
            <a:ext cx="107918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н</a:t>
            </a:r>
            <a:r>
              <a:rPr lang="ru-RU" sz="2400" b="1" kern="100" spc="-7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е </a:t>
            </a: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осуществляет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отсутствует задолженность по налогам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011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21125" y="522079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20 февраля – 23 марта 2026</a:t>
            </a:r>
            <a:br>
              <a:rPr lang="en-US" sz="40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защита – 25 марта 2026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18739" y="2242070"/>
            <a:ext cx="8465185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928817" y="3342293"/>
            <a:ext cx="8465185" cy="954107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918739" y="5504289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918739" y="4423777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грант + софинансирование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66541" y="1883339"/>
            <a:ext cx="9531985" cy="97533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Аренда нежилого помещения по договору аренды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тыс. рублей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3286" y="2954241"/>
            <a:ext cx="9531985" cy="141065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Ремонт нежилого помещения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собственности или в аренде по договору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&lt; 3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-х лет с даты подачи заявки, с регистрацией в Росреестре!)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63288" y="4460461"/>
            <a:ext cx="9531985" cy="84010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оргтехники, инвентаря, мебели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63287" y="5396135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оборудования, комплектующих для оборудования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C77A39-1B33-9707-BAD6-BBA6B0D30C0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27464A4F-54C2-FF3E-22D2-B9BCB2199D6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1515140B-133A-23D5-00CE-23F4670D9FC5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75D646B3-72F8-0753-9088-49673825309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A4BBED-513D-05DE-8C9D-4F41800AC57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986BFAC5-8F0F-D52D-A944-23FCB1B8E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0610F759-4A4E-BE23-743C-A723E2AC50CA}"/>
              </a:ext>
            </a:extLst>
          </p:cNvPr>
          <p:cNvSpPr/>
          <p:nvPr/>
        </p:nvSpPr>
        <p:spPr>
          <a:xfrm>
            <a:off x="1379668" y="1858982"/>
            <a:ext cx="9531985" cy="928833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Выплата по передаче прав на франшизу (паушальный платеж)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D4D62138-8E95-71D8-A637-12C54B279593}"/>
              </a:ext>
            </a:extLst>
          </p:cNvPr>
          <p:cNvSpPr/>
          <p:nvPr/>
        </p:nvSpPr>
        <p:spPr>
          <a:xfrm>
            <a:off x="1379668" y="2903603"/>
            <a:ext cx="9531985" cy="1004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Технологическое присоединение к объектам инженерной инфраструктуры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(электросети, газ, вода, водоотведение, тепло)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6284B472-E681-B756-B744-69A07B9C8E64}"/>
              </a:ext>
            </a:extLst>
          </p:cNvPr>
          <p:cNvSpPr/>
          <p:nvPr/>
        </p:nvSpPr>
        <p:spPr>
          <a:xfrm>
            <a:off x="1334609" y="51840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Создание, модернизация сайта и/или аккаунтов в соцсетях - не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&gt; 3!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и/или разработка и внедрение чат-ботов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тыс.руб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0631C7B2-2627-D12C-6756-7537B33B9D9C}"/>
              </a:ext>
            </a:extLst>
          </p:cNvPr>
          <p:cNvSpPr/>
          <p:nvPr/>
        </p:nvSpPr>
        <p:spPr bwMode="auto">
          <a:xfrm>
            <a:off x="1379668" y="4023665"/>
            <a:ext cx="9531985" cy="104462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Оформление результатов интеллектуальной деятельности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6613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1156</Words>
  <Application>Microsoft Office PowerPoint</Application>
  <PresentationFormat>Широкоэкранный</PresentationFormat>
  <Paragraphs>148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  Что такое бизнес-проект  </vt:lpstr>
      <vt:lpstr>УСЛОВИЯ ОТБОРА  ПОЛУЧАТЕЛЕЙ гранта</vt:lpstr>
      <vt:lpstr>ТРЕБОВАНИЯ К СОИСКАТЕЛЮ</vt:lpstr>
      <vt:lpstr>ТРЕБОВАНИЯ К СОИСКАТЕЛЮ</vt:lpstr>
      <vt:lpstr>ПОДАЧА ЗАЯВКИ 20 февраля – 23 марта 2026 защита – 25 марта 2026</vt:lpstr>
      <vt:lpstr>  1.направления затрат по проекту   грант + софинансирование </vt:lpstr>
      <vt:lpstr>  2. направления затрат по проекту  грант + софинансирование</vt:lpstr>
      <vt:lpstr>  3. направления затрат по проекту  грант + софинансирование</vt:lpstr>
      <vt:lpstr>  4. направления затрат по проекту  грант + софинансирование</vt:lpstr>
      <vt:lpstr>комплект документов</vt:lpstr>
      <vt:lpstr> ОТВЕТСТВЕННОСТЬ ПРЕДПРИНИМАТЕЛЯ </vt:lpstr>
      <vt:lpstr>1. ОБЯЗАТЕЛЬСТВА пОЛУЧАТЕЛЯ гранта</vt:lpstr>
      <vt:lpstr>2. ОБЯЗАТЕЛЬСТВА пОЛУЧАТЕЛЯ гранта</vt:lpstr>
      <vt:lpstr>ОТЧЕТНОСТЬ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497</cp:revision>
  <dcterms:created xsi:type="dcterms:W3CDTF">2022-07-23T06:53:00Z</dcterms:created>
  <dcterms:modified xsi:type="dcterms:W3CDTF">2026-02-04T11:53:24Z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