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90" r:id="rId4"/>
    <p:sldId id="291" r:id="rId5"/>
    <p:sldId id="288" r:id="rId6"/>
    <p:sldId id="289" r:id="rId7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128"/>
    <a:srgbClr val="243D99"/>
    <a:srgbClr val="9BDCF3"/>
    <a:srgbClr val="F9BDBD"/>
    <a:srgbClr val="F1575E"/>
    <a:srgbClr val="455AA8"/>
    <a:srgbClr val="3494CE"/>
    <a:srgbClr val="F04247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5" d="100"/>
          <a:sy n="115" d="100"/>
        </p:scale>
        <p:origin x="-396" y="-42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7" y="322863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«ГРАНТ НА МИЛЛИОН»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Финансовое обеспечение затрат, связанных                                                                      с реализацией бизнес-проектов</a:t>
            </a:r>
            <a:endParaRPr lang="ru-RU" sz="3200" b="1" dirty="0">
              <a:solidFill>
                <a:srgbClr val="243D99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3600" b="1" dirty="0">
              <a:solidFill>
                <a:srgbClr val="243D99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243D99"/>
                </a:solidFill>
                <a:latin typeface="Calibri" panose="020F0502020204030204"/>
                <a:ea typeface="DejaVu Sans"/>
              </a:rPr>
              <a:t>2026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849BBD65-2B52-B6D1-EEDB-414AF368087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="" xmlns:a16="http://schemas.microsoft.com/office/drawing/2014/main" id="{D611144C-FD73-AF5F-ED63-C33D78C10314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="" xmlns:a16="http://schemas.microsoft.com/office/drawing/2014/main" id="{21A5F1BD-DBE8-771D-0F02-77C8F866ADE6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="" xmlns:a16="http://schemas.microsoft.com/office/drawing/2014/main" id="{AB7080E0-6713-DB95-60DD-BE6B801B5EC8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="" xmlns:a16="http://schemas.microsoft.com/office/drawing/2014/main" id="{E6CB2940-46D2-DD90-29A0-3935374FD365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0751" y="940733"/>
            <a:ext cx="10009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Начало приема заявок</a:t>
            </a:r>
            <a:r>
              <a:rPr lang="en-US" sz="2000" b="1" dirty="0" smtClean="0">
                <a:solidFill>
                  <a:schemeClr val="accent2"/>
                </a:solidFill>
              </a:rPr>
              <a:t>: </a:t>
            </a:r>
            <a:r>
              <a:rPr lang="en-US" sz="2000" b="1" dirty="0" smtClean="0"/>
              <a:t>27 </a:t>
            </a:r>
            <a:r>
              <a:rPr lang="ru-RU" sz="2000" b="1" dirty="0" smtClean="0"/>
              <a:t>января 2026 года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/>
                </a:solidFill>
              </a:rPr>
              <a:t>Окончание приема заявок</a:t>
            </a:r>
            <a:r>
              <a:rPr lang="en-US" sz="2000" b="1" dirty="0" smtClean="0">
                <a:solidFill>
                  <a:schemeClr val="accent2"/>
                </a:solidFill>
              </a:rPr>
              <a:t>: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/>
              <a:t>25 февраля 2026 года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2"/>
                </a:solidFill>
              </a:rPr>
              <a:t>Заседание конкурсной комиссии</a:t>
            </a:r>
            <a:r>
              <a:rPr lang="en-US" sz="2000" b="1" dirty="0" smtClean="0">
                <a:solidFill>
                  <a:schemeClr val="accent2"/>
                </a:solidFill>
              </a:rPr>
              <a:t>: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/>
              <a:t>2 марта 2026 года</a:t>
            </a:r>
            <a:br>
              <a:rPr lang="ru-RU" sz="2000" b="1" dirty="0"/>
            </a:br>
            <a:r>
              <a:rPr lang="ru-RU" sz="2000" b="1" dirty="0" smtClean="0"/>
              <a:t>г</a:t>
            </a:r>
            <a:r>
              <a:rPr lang="ru-RU" sz="2000" b="1" dirty="0"/>
              <a:t>. </a:t>
            </a:r>
            <a:r>
              <a:rPr lang="ru-RU" sz="2000" b="1" dirty="0" smtClean="0"/>
              <a:t>Санкт-Петербург, пр</a:t>
            </a:r>
            <a:r>
              <a:rPr lang="ru-RU" sz="2000" b="1" dirty="0"/>
              <a:t>. Энергетиков, д. </a:t>
            </a:r>
            <a:r>
              <a:rPr lang="ru-RU" sz="2000" b="1" dirty="0" smtClean="0"/>
              <a:t>3А, БЦ </a:t>
            </a:r>
            <a:r>
              <a:rPr lang="ru-RU" sz="2000" b="1" dirty="0"/>
              <a:t>«Лада» (9 этаж)</a:t>
            </a:r>
          </a:p>
          <a:p>
            <a:pPr algn="ctr"/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95477" y="3717032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Прием </a:t>
            </a:r>
            <a:r>
              <a:rPr lang="ru-RU" b="1" dirty="0"/>
              <a:t>заявок осуществляется в государственной информационной системе Ленинградской </a:t>
            </a:r>
            <a:r>
              <a:rPr lang="ru-RU" b="1" dirty="0" smtClean="0"/>
              <a:t>области</a:t>
            </a:r>
          </a:p>
          <a:p>
            <a:pPr algn="ctr"/>
            <a:r>
              <a:rPr lang="ru-RU" b="1" dirty="0" smtClean="0"/>
              <a:t>«Прием </a:t>
            </a:r>
            <a:r>
              <a:rPr lang="ru-RU" b="1" dirty="0"/>
              <a:t>конкурсных заявок</a:t>
            </a:r>
          </a:p>
          <a:p>
            <a:pPr algn="ctr"/>
            <a:r>
              <a:rPr lang="ru-RU" b="1" dirty="0"/>
              <a:t>от субъектов малого и среднего </a:t>
            </a:r>
            <a:r>
              <a:rPr lang="ru-RU" b="1" dirty="0" smtClean="0"/>
              <a:t>предпринимательства</a:t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предоставление субсидий</a:t>
            </a:r>
            <a:r>
              <a:rPr lang="ru-RU" b="1" dirty="0" smtClean="0"/>
              <a:t>»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https://</a:t>
            </a:r>
            <a:r>
              <a:rPr lang="en-US" sz="2800" b="1" dirty="0" smtClean="0">
                <a:solidFill>
                  <a:srgbClr val="FF0000"/>
                </a:solidFill>
              </a:rPr>
              <a:t>ssmsp.lenreg.r</a:t>
            </a:r>
            <a:r>
              <a:rPr lang="en-US" sz="2800" b="1" dirty="0">
                <a:solidFill>
                  <a:srgbClr val="FF0000"/>
                </a:solidFill>
              </a:rPr>
              <a:t>u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26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849BBD65-2B52-B6D1-EEDB-414AF368087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="" xmlns:a16="http://schemas.microsoft.com/office/drawing/2014/main" id="{D611144C-FD73-AF5F-ED63-C33D78C10314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="" xmlns:a16="http://schemas.microsoft.com/office/drawing/2014/main" id="{21A5F1BD-DBE8-771D-0F02-77C8F866ADE6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="" xmlns:a16="http://schemas.microsoft.com/office/drawing/2014/main" id="{AB7080E0-6713-DB95-60DD-BE6B801B5EC8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="" xmlns:a16="http://schemas.microsoft.com/office/drawing/2014/main" id="{E6CB2940-46D2-DD90-29A0-3935374FD365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="" xmlns:a16="http://schemas.microsoft.com/office/drawing/2014/main" id="{230B71DD-7708-117D-9998-260616EC9D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20351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Номинации 2026</a:t>
            </a:r>
            <a:endParaRPr lang="ru-RU" sz="4000" b="1" cap="all" dirty="0">
              <a:solidFill>
                <a:srgbClr val="FF000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981925F8-3544-0EE7-4768-5858056E0DC0}"/>
              </a:ext>
            </a:extLst>
          </p:cNvPr>
          <p:cNvSpPr txBox="1"/>
          <p:nvPr/>
        </p:nvSpPr>
        <p:spPr bwMode="auto">
          <a:xfrm>
            <a:off x="371364" y="1008946"/>
            <a:ext cx="114492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1. Лучший бизнес-проект «Опора и поддержка»</a:t>
            </a:r>
            <a:endParaRPr lang="ru-RU" sz="28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/>
              <a:t>Бизнес‑проекты, направленные на создание комплексной системы поддержки </a:t>
            </a:r>
          </a:p>
          <a:p>
            <a:pPr algn="ctr"/>
            <a:r>
              <a:rPr lang="ru-RU" sz="2000" b="1" i="1" dirty="0"/>
              <a:t>участников СВО и членов их семей </a:t>
            </a:r>
            <a:r>
              <a:rPr lang="ru-RU" b="1" i="1" dirty="0"/>
              <a:t> 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2"/>
                </a:solidFill>
                <a:latin typeface="+mn-lt"/>
              </a:rPr>
              <a:t>Проекты</a:t>
            </a:r>
            <a:r>
              <a:rPr lang="ru-RU" sz="2400" dirty="0">
                <a:latin typeface="+mn-lt"/>
              </a:rPr>
              <a:t> по разработке, внедрению и реализации сервисов, платформ, программ, направленных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на обеспечение социального, психологического, медицинского и юридического сопровождения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+mn-lt"/>
              </a:rPr>
              <a:t>создание условий для профессиональной адаптации, переподготовки, трудоустройства, повышения качества жизни участников СВО и их интеграции в общественную жизнь.</a:t>
            </a:r>
          </a:p>
          <a:p>
            <a:endParaRPr lang="ru-RU" sz="2400" dirty="0">
              <a:latin typeface="+mn-lt"/>
            </a:endParaRPr>
          </a:p>
          <a:p>
            <a:r>
              <a:rPr lang="ru-RU" sz="2400" b="1" dirty="0">
                <a:solidFill>
                  <a:schemeClr val="accent2"/>
                </a:solidFill>
                <a:latin typeface="+mn-lt"/>
              </a:rPr>
              <a:t>Участники:</a:t>
            </a:r>
            <a:r>
              <a:rPr lang="ru-RU" sz="2400" dirty="0">
                <a:latin typeface="+mn-lt"/>
              </a:rPr>
              <a:t> субъекты МСП, реализующие проекты на территории Ленинградской области в различных отраслях.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013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B784E986-A6ED-9B78-A3FE-D69A79125F6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="" xmlns:a16="http://schemas.microsoft.com/office/drawing/2014/main" id="{16FF69F7-38DF-648E-B47E-E4B6064A8DBF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="" xmlns:a16="http://schemas.microsoft.com/office/drawing/2014/main" id="{84996FB0-0793-F4DB-B700-035149B12BC9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="" xmlns:a16="http://schemas.microsoft.com/office/drawing/2014/main" id="{D13FD8BE-D564-297C-F7D8-4ED13A5E6454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="" xmlns:a16="http://schemas.microsoft.com/office/drawing/2014/main" id="{92F18E89-BFBD-3AA2-50DB-DD2131848AFA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33908D6B-85D4-7E7B-1685-77B9DAE5D270}"/>
              </a:ext>
            </a:extLst>
          </p:cNvPr>
          <p:cNvSpPr txBox="1"/>
          <p:nvPr/>
        </p:nvSpPr>
        <p:spPr bwMode="auto">
          <a:xfrm>
            <a:off x="371364" y="260648"/>
            <a:ext cx="114492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2. Лучший бизнес-проект «Регион, который создаёт»</a:t>
            </a:r>
            <a:endParaRPr lang="ru-RU" sz="28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/>
              <a:t>Бизнес‑проекты, направленные на создание и развитие малого промышленного</a:t>
            </a:r>
            <a:br>
              <a:rPr lang="ru-RU" sz="2000" b="1" i="1" dirty="0"/>
            </a:br>
            <a:r>
              <a:rPr lang="ru-RU" sz="2000" b="1" i="1" dirty="0"/>
              <a:t>и технологического производства  </a:t>
            </a:r>
          </a:p>
          <a:p>
            <a:pPr algn="ctr"/>
            <a:endParaRPr lang="ru-RU" sz="2000" b="1" i="1" dirty="0"/>
          </a:p>
          <a:p>
            <a:r>
              <a:rPr lang="ru-RU" sz="2000" b="1" dirty="0">
                <a:solidFill>
                  <a:schemeClr val="accent2"/>
                </a:solidFill>
              </a:rPr>
              <a:t>Проекты, </a:t>
            </a:r>
            <a:r>
              <a:rPr lang="ru-RU" sz="2000" dirty="0">
                <a:latin typeface="+mn-lt"/>
              </a:rPr>
              <a:t>направленные на создание и развитие малого промышленного и технологического производства, ориентированного  на выпуск востребованной продукции для внутреннего рынка и импортозамещения, повышение технологической независимости региона и формирование устойчивых производственных цепочек.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>
                <a:solidFill>
                  <a:schemeClr val="accent2"/>
                </a:solidFill>
              </a:rPr>
              <a:t>Участники: </a:t>
            </a:r>
            <a:r>
              <a:rPr lang="ru-RU" sz="2000" dirty="0">
                <a:latin typeface="+mn-lt"/>
              </a:rPr>
              <a:t>субъекты МСП, осуществляющие деятельность по одному или нескольким ОСНОВНЫМ видам экономической деятельности (ОКВЭД) раздела C «Обрабатывающие производства»  </a:t>
            </a:r>
          </a:p>
          <a:p>
            <a:r>
              <a:rPr lang="ru-RU" sz="2000" dirty="0">
                <a:latin typeface="+mn-lt"/>
              </a:rPr>
              <a:t>- </a:t>
            </a:r>
            <a:r>
              <a:rPr lang="ru-RU" sz="2000" b="1" dirty="0">
                <a:solidFill>
                  <a:srgbClr val="EE2128"/>
                </a:solidFill>
                <a:latin typeface="+mn-lt"/>
              </a:rPr>
              <a:t>16</a:t>
            </a:r>
            <a:r>
              <a:rPr lang="ru-RU" sz="2000" dirty="0">
                <a:latin typeface="+mn-lt"/>
              </a:rPr>
              <a:t> (Обработка древесины и производство изделий из дерева)</a:t>
            </a:r>
          </a:p>
          <a:p>
            <a:r>
              <a:rPr lang="ru-RU" sz="2000" dirty="0">
                <a:latin typeface="+mn-lt"/>
              </a:rPr>
              <a:t>- </a:t>
            </a:r>
            <a:r>
              <a:rPr lang="ru-RU" sz="2000" b="1" dirty="0">
                <a:solidFill>
                  <a:srgbClr val="EE2128"/>
                </a:solidFill>
                <a:latin typeface="+mn-lt"/>
              </a:rPr>
              <a:t>22.2</a:t>
            </a:r>
            <a:r>
              <a:rPr lang="ru-RU" sz="2000" dirty="0">
                <a:latin typeface="+mn-lt"/>
              </a:rPr>
              <a:t> (Производство изделий из пластмасс)</a:t>
            </a:r>
          </a:p>
          <a:p>
            <a:r>
              <a:rPr lang="ru-RU" sz="2000" dirty="0">
                <a:latin typeface="+mn-lt"/>
              </a:rPr>
              <a:t>- </a:t>
            </a:r>
            <a:r>
              <a:rPr lang="ru-RU" sz="2000" b="1" dirty="0">
                <a:solidFill>
                  <a:srgbClr val="EE2128"/>
                </a:solidFill>
                <a:latin typeface="+mn-lt"/>
              </a:rPr>
              <a:t>23</a:t>
            </a:r>
            <a:r>
              <a:rPr lang="ru-RU" sz="2000" dirty="0">
                <a:latin typeface="+mn-lt"/>
              </a:rPr>
              <a:t>  (Производство прочей неметаллической минеральной продукции)</a:t>
            </a:r>
          </a:p>
          <a:p>
            <a:r>
              <a:rPr lang="ru-RU" sz="2000" dirty="0">
                <a:latin typeface="+mn-lt"/>
              </a:rPr>
              <a:t>- </a:t>
            </a:r>
            <a:r>
              <a:rPr lang="ru-RU" sz="2000" b="1" dirty="0">
                <a:solidFill>
                  <a:srgbClr val="EE2128"/>
                </a:solidFill>
                <a:latin typeface="+mn-lt"/>
              </a:rPr>
              <a:t>25</a:t>
            </a:r>
            <a:r>
              <a:rPr lang="ru-RU" sz="2000" dirty="0">
                <a:latin typeface="+mn-lt"/>
              </a:rPr>
              <a:t> (Производство готовых металлических изделий, кроме машин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и оборудования)</a:t>
            </a:r>
          </a:p>
          <a:p>
            <a:r>
              <a:rPr lang="ru-RU" sz="2000" dirty="0">
                <a:latin typeface="+mn-lt"/>
              </a:rPr>
              <a:t>- </a:t>
            </a:r>
            <a:r>
              <a:rPr lang="ru-RU" sz="2000" b="1" dirty="0">
                <a:solidFill>
                  <a:srgbClr val="EE2128"/>
                </a:solidFill>
                <a:latin typeface="+mn-lt"/>
              </a:rPr>
              <a:t>27</a:t>
            </a:r>
            <a:r>
              <a:rPr lang="ru-RU" sz="2000" dirty="0">
                <a:latin typeface="+mn-lt"/>
              </a:rPr>
              <a:t> (Производство электрического оборудования)</a:t>
            </a:r>
          </a:p>
          <a:p>
            <a:r>
              <a:rPr lang="ru-RU" sz="2000" dirty="0">
                <a:latin typeface="+mn-lt"/>
              </a:rPr>
              <a:t>- </a:t>
            </a:r>
            <a:r>
              <a:rPr lang="ru-RU" sz="2000" b="1" dirty="0">
                <a:solidFill>
                  <a:srgbClr val="EE2128"/>
                </a:solidFill>
                <a:latin typeface="+mn-lt"/>
              </a:rPr>
              <a:t>28</a:t>
            </a:r>
            <a:r>
              <a:rPr lang="ru-RU" sz="2000" dirty="0">
                <a:latin typeface="+mn-lt"/>
              </a:rPr>
              <a:t> (Производство машин и оборудования, не включенных в другие группировки)</a:t>
            </a:r>
          </a:p>
          <a:p>
            <a:pPr algn="ctr"/>
            <a:endParaRPr lang="ru-RU" b="1" i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9363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60323E07-B444-2567-0F79-D67732160F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="" xmlns:a16="http://schemas.microsoft.com/office/drawing/2014/main" id="{C0642440-7723-5CBA-E01D-71983FF29EA5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="" xmlns:a16="http://schemas.microsoft.com/office/drawing/2014/main" id="{5644BF38-F75A-D1EE-8FE9-D89FFD2441B8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="" xmlns:a16="http://schemas.microsoft.com/office/drawing/2014/main" id="{337B8492-EBF9-EB46-5649-71D158B20700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="" xmlns:a16="http://schemas.microsoft.com/office/drawing/2014/main" id="{B2B9A317-BA55-788F-88F1-F82083F0B6E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7C74C80D-8EA7-1F6A-D2E0-31569B0F2D7A}"/>
              </a:ext>
            </a:extLst>
          </p:cNvPr>
          <p:cNvSpPr txBox="1"/>
          <p:nvPr/>
        </p:nvSpPr>
        <p:spPr bwMode="auto">
          <a:xfrm>
            <a:off x="371364" y="260648"/>
            <a:ext cx="114492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3. Лучший бизнес-проект «Цифровые сервисы для всех»</a:t>
            </a:r>
            <a:endParaRPr lang="ru-RU" sz="2800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/>
              <a:t>Бизнес‑проекты в области информационных технологий </a:t>
            </a:r>
          </a:p>
          <a:p>
            <a:pPr algn="ctr"/>
            <a:endParaRPr lang="ru-RU" sz="2000" b="1" i="1" dirty="0"/>
          </a:p>
          <a:p>
            <a:r>
              <a:rPr lang="ru-RU" sz="2000" b="1" dirty="0">
                <a:solidFill>
                  <a:schemeClr val="accent2"/>
                </a:solidFill>
              </a:rPr>
              <a:t>Проекты, </a:t>
            </a:r>
            <a:r>
              <a:rPr lang="ru-RU" sz="2400" dirty="0">
                <a:latin typeface="+mn-lt"/>
              </a:rPr>
              <a:t>направленные на развитие </a:t>
            </a:r>
            <a:r>
              <a:rPr lang="en-US" sz="2400" dirty="0">
                <a:latin typeface="+mn-lt"/>
              </a:rPr>
              <a:t>IT-</a:t>
            </a:r>
            <a:r>
              <a:rPr lang="ru-RU" sz="2400" dirty="0">
                <a:latin typeface="+mn-lt"/>
              </a:rPr>
              <a:t>сферы с целью повышения качества жизни </a:t>
            </a:r>
          </a:p>
          <a:p>
            <a:r>
              <a:rPr lang="ru-RU" sz="2400" dirty="0">
                <a:latin typeface="+mn-lt"/>
              </a:rPr>
              <a:t>и удобства пользования сервисами в цифровом формате.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>
                <a:solidFill>
                  <a:schemeClr val="accent2"/>
                </a:solidFill>
              </a:rPr>
              <a:t>Участники: </a:t>
            </a:r>
            <a:r>
              <a:rPr lang="ru-RU" sz="2400" dirty="0">
                <a:latin typeface="+mn-lt"/>
              </a:rPr>
              <a:t>субъекты МСП с наличием работающей бизнес-модели, подтвержденным спросом </a:t>
            </a:r>
          </a:p>
          <a:p>
            <a:r>
              <a:rPr lang="ru-RU" sz="2400" dirty="0">
                <a:latin typeface="+mn-lt"/>
              </a:rPr>
              <a:t>на рынке и потенциалом к масштабированию цифрового сервиса, </a:t>
            </a:r>
          </a:p>
          <a:p>
            <a:r>
              <a:rPr lang="ru-RU" sz="2400" dirty="0">
                <a:latin typeface="+mn-lt"/>
              </a:rPr>
              <a:t>с наличием основного или дополнительного ОКВЭД </a:t>
            </a:r>
          </a:p>
          <a:p>
            <a:r>
              <a:rPr lang="ru-RU" sz="2400" dirty="0">
                <a:latin typeface="+mn-lt"/>
              </a:rPr>
              <a:t>62.01 «Разработка компьютерного программного обеспечения» </a:t>
            </a: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7812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112</Words>
  <Application>Microsoft Office PowerPoint</Application>
  <PresentationFormat>Произвольный</PresentationFormat>
  <Paragraphs>48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Тема Office</vt:lpstr>
      <vt:lpstr>Презентация PowerPoint</vt:lpstr>
      <vt:lpstr>Презентация PowerPoint</vt:lpstr>
      <vt:lpstr>Номинации 2026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Карасев Валерий Олегович</cp:lastModifiedBy>
  <cp:revision>456</cp:revision>
  <dcterms:created xsi:type="dcterms:W3CDTF">2022-07-23T06:53:00Z</dcterms:created>
  <dcterms:modified xsi:type="dcterms:W3CDTF">2026-01-29T10:01:39Z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