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8" r:id="rId4"/>
    <p:sldId id="279" r:id="rId5"/>
    <p:sldId id="272" r:id="rId6"/>
    <p:sldId id="278" r:id="rId7"/>
    <p:sldId id="285" r:id="rId8"/>
    <p:sldId id="288" r:id="rId9"/>
    <p:sldId id="264" r:id="rId10"/>
    <p:sldId id="289" r:id="rId11"/>
    <p:sldId id="290" r:id="rId12"/>
    <p:sldId id="291" r:id="rId13"/>
    <p:sldId id="265" r:id="rId14"/>
    <p:sldId id="281" r:id="rId15"/>
    <p:sldId id="282" r:id="rId16"/>
    <p:sldId id="267" r:id="rId17"/>
    <p:sldId id="283" r:id="rId18"/>
    <p:sldId id="269" r:id="rId19"/>
    <p:sldId id="270" r:id="rId20"/>
    <p:sldId id="287" r:id="rId21"/>
    <p:sldId id="271" r:id="rId22"/>
    <p:sldId id="263" r:id="rId23"/>
  </p:sldIdLst>
  <p:sldSz cx="12192000" cy="6858000"/>
  <p:notesSz cx="9940925" cy="6808788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AA8"/>
    <a:srgbClr val="243D99"/>
    <a:srgbClr val="EE2128"/>
    <a:srgbClr val="F04247"/>
    <a:srgbClr val="F1575E"/>
    <a:srgbClr val="9BDCF3"/>
    <a:srgbClr val="F9BDBD"/>
    <a:srgbClr val="3494CE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88" autoAdjust="0"/>
  </p:normalViewPr>
  <p:slideViewPr>
    <p:cSldViewPr showGuides="1">
      <p:cViewPr varScale="1">
        <p:scale>
          <a:sx n="85" d="100"/>
          <a:sy n="85" d="100"/>
        </p:scale>
        <p:origin x="96" y="360"/>
      </p:cViewPr>
      <p:guideLst>
        <p:guide orient="horz" pos="2131"/>
        <p:guide pos="2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658194" cy="256216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0010472" y="0"/>
            <a:ext cx="7658194" cy="256216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r">
              <a:defRPr sz="600"/>
            </a:lvl1pPr>
          </a:lstStyle>
          <a:p>
            <a:fld id="{696C064A-D61B-4B21-B757-51A9B82445B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850375"/>
            <a:ext cx="7658194" cy="256216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0010472" y="4850375"/>
            <a:ext cx="7658194" cy="256216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r">
              <a:defRPr sz="6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602" y="0"/>
            <a:ext cx="4307734" cy="340439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r">
              <a:defRPr sz="1100"/>
            </a:lvl1pPr>
          </a:lstStyle>
          <a:p>
            <a:fld id="{2D3B4F6D-707C-4006-A44A-D7A2ADEC61D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94" tIns="40197" rIns="80394" bIns="401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vert="horz" lIns="80394" tIns="40197" rIns="80394" bIns="4019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4" cy="340439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602" y="6466773"/>
            <a:ext cx="4307734" cy="340439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r">
              <a:defRPr sz="11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8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2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780030"/>
            <a:ext cx="12170410" cy="40779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60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ГРАНТ 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на реализацию проекта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 в сфере креативных (творческих) индустрий</a:t>
            </a:r>
            <a:endParaRPr lang="ru-RU" sz="4800" b="1" dirty="0">
              <a:solidFill>
                <a:srgbClr val="243D99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4154170" cy="105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 smtClean="0">
                <a:solidFill>
                  <a:srgbClr val="F04247"/>
                </a:solidFill>
                <a:ea typeface="Microsoft YaHei" panose="020B0503020204020204" charset="-122"/>
              </a:rPr>
              <a:t>1.КРИТЕРИИ ОЦЕНКИ ПРОЕКТА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19336" y="1047433"/>
            <a:ext cx="11546522" cy="5464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kern="100" spc="-70" dirty="0" smtClean="0">
                <a:solidFill>
                  <a:srgbClr val="0033CC"/>
                </a:solidFill>
                <a:latin typeface="Calibri" panose="020F0502020204030204"/>
                <a:sym typeface="+mn-ea"/>
              </a:rPr>
              <a:t>а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) наличие материальной базы, необходимой для реализации проекта (весовое значение критерия в общей оценке – 10</a:t>
            </a:r>
            <a:r>
              <a:rPr lang="ru-RU" sz="2400" b="1" kern="100" spc="-70" dirty="0" smtClean="0">
                <a:solidFill>
                  <a:srgbClr val="0033CC"/>
                </a:solidFill>
                <a:latin typeface="Calibri" panose="020F0502020204030204"/>
                <a:sym typeface="+mn-ea"/>
              </a:rPr>
              <a:t>%);</a:t>
            </a:r>
          </a:p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kern="100" spc="-70" dirty="0" smtClean="0">
                <a:solidFill>
                  <a:schemeClr val="accent6"/>
                </a:solidFill>
                <a:latin typeface="Calibri" panose="020F0502020204030204"/>
              </a:rPr>
              <a:t>б) доля </a:t>
            </a:r>
            <a:r>
              <a:rPr lang="ru-RU" sz="2400" b="1" kern="100" spc="-70" dirty="0">
                <a:solidFill>
                  <a:schemeClr val="accent6"/>
                </a:solidFill>
                <a:latin typeface="Calibri" panose="020F0502020204030204"/>
              </a:rPr>
              <a:t>средств, предусмотренных проектом на финансовое обеспечение расходов, указанных в абзацах пятом – седьмом, девятом и одиннадцатом пункта 1.6 </a:t>
            </a:r>
            <a:r>
              <a:rPr lang="ru-RU" sz="2400" b="1" kern="100" spc="-70" dirty="0" smtClean="0">
                <a:solidFill>
                  <a:schemeClr val="accent6"/>
                </a:solidFill>
                <a:latin typeface="Calibri" panose="020F0502020204030204"/>
              </a:rPr>
              <a:t>Порядка</a:t>
            </a:r>
            <a:r>
              <a:rPr lang="ru-RU" sz="2400" b="1" kern="100" spc="-70" dirty="0">
                <a:solidFill>
                  <a:schemeClr val="accent6"/>
                </a:solidFill>
                <a:latin typeface="Calibri" panose="020F0502020204030204"/>
              </a:rPr>
              <a:t>, в общем объеме расходов (весовое значение критерия в общей оценке – 10</a:t>
            </a:r>
            <a:r>
              <a:rPr lang="ru-RU" sz="2400" b="1" kern="100" spc="-70" dirty="0" smtClean="0">
                <a:solidFill>
                  <a:schemeClr val="accent6"/>
                </a:solidFill>
                <a:latin typeface="Calibri" panose="020F0502020204030204"/>
              </a:rPr>
              <a:t>%);</a:t>
            </a:r>
          </a:p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kern="100" spc="-70" dirty="0">
                <a:solidFill>
                  <a:schemeClr val="accent6"/>
                </a:solidFill>
                <a:latin typeface="Calibri" panose="020F0502020204030204"/>
              </a:rPr>
              <a:t>в) увеличение выручки участника отбора в году, предшествующем году направления заявки, по отношению к значению выручки за предыдущий год (весовое значение критерия в общей оценке – 15</a:t>
            </a:r>
            <a:r>
              <a:rPr lang="ru-RU" sz="2400" b="1" kern="100" spc="-70" dirty="0" smtClean="0">
                <a:solidFill>
                  <a:schemeClr val="accent6"/>
                </a:solidFill>
                <a:latin typeface="Calibri" panose="020F0502020204030204"/>
              </a:rPr>
              <a:t>%);</a:t>
            </a:r>
          </a:p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kern="100" spc="-70" dirty="0">
                <a:solidFill>
                  <a:schemeClr val="accent6"/>
                </a:solidFill>
                <a:latin typeface="Calibri" panose="020F0502020204030204"/>
              </a:rPr>
              <a:t>г) уровень оценки «Индекса деловой репутации субъектов предпринимательской деятельности (ЭКГ-рейтинга)» участника отбора (в соответствии с приказом Федерального агентства по техническому регулированию и метрологии от 29 декабря 2023 года № 1765-ст (ГОСТ Р 71198-2023)) (весовое значение критерия в общей оценке – 15</a:t>
            </a:r>
            <a:r>
              <a:rPr lang="ru-RU" sz="2400" b="1" kern="100" spc="-70" dirty="0" smtClean="0">
                <a:solidFill>
                  <a:schemeClr val="accent6"/>
                </a:solidFill>
                <a:latin typeface="Calibri" panose="020F0502020204030204"/>
              </a:rPr>
              <a:t>%) сайт: </a:t>
            </a:r>
            <a:r>
              <a:rPr lang="ru-RU" sz="2400" b="1" kern="100" spc="-70" dirty="0" err="1" smtClean="0">
                <a:solidFill>
                  <a:schemeClr val="accent6"/>
                </a:solidFill>
                <a:latin typeface="Calibri" panose="020F0502020204030204"/>
              </a:rPr>
              <a:t>экг-рейтинг.рф</a:t>
            </a:r>
            <a:r>
              <a:rPr lang="ru-RU" sz="2400" b="1" kern="100" spc="-70" dirty="0" smtClean="0">
                <a:solidFill>
                  <a:schemeClr val="accent6"/>
                </a:solidFill>
                <a:latin typeface="Calibri" panose="020F0502020204030204"/>
              </a:rPr>
              <a:t>/;</a:t>
            </a:r>
            <a:endParaRPr lang="ru-RU" sz="2400" b="1" kern="100" spc="-70" dirty="0">
              <a:solidFill>
                <a:schemeClr val="accent6"/>
              </a:solidFill>
              <a:latin typeface="Calibri" panose="020F050202020403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b="1" kern="100" spc="-70" dirty="0" smtClean="0">
              <a:solidFill>
                <a:schemeClr val="accent6"/>
              </a:solidFill>
              <a:latin typeface="Calibri" panose="020F050202020403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b="1" kern="100" spc="-70" dirty="0">
              <a:solidFill>
                <a:schemeClr val="accent6"/>
              </a:solidFill>
              <a:latin typeface="Calibri" panose="020F050202020403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b="1" kern="100" spc="-70" dirty="0">
              <a:solidFill>
                <a:schemeClr val="accent6"/>
              </a:solidFill>
              <a:latin typeface="Calibri" panose="020F050202020403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b="1" kern="100" spc="-70" dirty="0" smtClean="0">
              <a:solidFill>
                <a:schemeClr val="accent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897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 smtClean="0">
                <a:solidFill>
                  <a:srgbClr val="F04247"/>
                </a:solidFill>
                <a:ea typeface="Microsoft YaHei" panose="020B0503020204020204" charset="-122"/>
              </a:rPr>
              <a:t>2.КРИТЕРИИ ОЦЕНКИ ПРОЕКТА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19336" y="1047433"/>
            <a:ext cx="11546522" cy="5464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kern="100" spc="-70" dirty="0" smtClean="0">
                <a:solidFill>
                  <a:srgbClr val="0033CC"/>
                </a:solidFill>
                <a:latin typeface="Calibri" panose="020F0502020204030204"/>
                <a:sym typeface="+mn-ea"/>
              </a:rPr>
              <a:t>д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) качество подготовки проекта (детальная проработанность заявки, четкость изложения замысла, соответствие мероприятий целям и задачам, актуальность проекта для региона, оптимальность механизмов реализации, ориентированность на практический и конкретный результат, перспективность реализации проекта, в том числе эффективность его реализации, качество проведенных расчетов, по итогам защиты проекта в совокупности с представленными документами в составе заявки) (весовое значение критерия в общей оценке – 30</a:t>
            </a:r>
            <a:r>
              <a:rPr lang="ru-RU" sz="2400" b="1" kern="100" spc="-70" dirty="0" smtClean="0">
                <a:solidFill>
                  <a:srgbClr val="0033CC"/>
                </a:solidFill>
                <a:latin typeface="Calibri" panose="020F0502020204030204"/>
                <a:sym typeface="+mn-ea"/>
              </a:rPr>
              <a:t>%);</a:t>
            </a:r>
          </a:p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е) качество презентации проекта на заседании комиссии (оценивается компетентность участника отбора по представленному проекту, ответы участника отбора на вопросы комиссии по итогам защиты проекта в совокупности с представленными документами в составе заявки) (весовое значение критерия в общей оценке – 20</a:t>
            </a:r>
            <a:r>
              <a:rPr lang="ru-RU" sz="2400" b="1" kern="100" spc="-70" dirty="0" smtClean="0">
                <a:solidFill>
                  <a:srgbClr val="0033CC"/>
                </a:solidFill>
                <a:latin typeface="Calibri" panose="020F0502020204030204"/>
                <a:sym typeface="+mn-ea"/>
              </a:rPr>
              <a:t>%).</a:t>
            </a:r>
            <a:endParaRPr lang="ru-RU" sz="2400" b="1" kern="100" spc="-70" dirty="0" smtClean="0">
              <a:solidFill>
                <a:schemeClr val="accent6"/>
              </a:solidFill>
              <a:latin typeface="Calibri" panose="020F050202020403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b="1" kern="100" spc="-70" dirty="0">
              <a:solidFill>
                <a:schemeClr val="accent6"/>
              </a:solidFill>
              <a:latin typeface="Calibri" panose="020F0502020204030204"/>
            </a:endParaRPr>
          </a:p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endParaRPr lang="ru-RU" sz="2400" b="1" kern="100" spc="-70" dirty="0">
              <a:solidFill>
                <a:schemeClr val="accent6"/>
              </a:solidFill>
              <a:latin typeface="Calibri" panose="020F050202020403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b="1" kern="100" spc="-70" dirty="0" smtClean="0">
              <a:solidFill>
                <a:schemeClr val="accent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28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/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/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грант + софинансирование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66541" y="1883339"/>
            <a:ext cx="9531985" cy="97533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Аренда нежилого помещения по договору аренды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ПРОЕКТА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тыс.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рублей ГРАНТА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3286" y="2954241"/>
            <a:ext cx="9531985" cy="141065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Ремонт нежилого помещения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собственности или в аренде по договору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&lt; 3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-х лет с даты подачи заявки, с регистрацией в Росреестре!)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63288" y="4460461"/>
            <a:ext cx="9531985" cy="84010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оргтехники, инвентаря, мебели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63287" y="5396135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оборудования, комплектующих для оборудования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/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/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79668" y="1858982"/>
            <a:ext cx="9531985" cy="928833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Технологическое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присоединение к объектам инженерной инфраструктуры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(электросети, газ, вода, водоотведение, тепло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9668" y="2863864"/>
            <a:ext cx="9531985" cy="1004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Оформление результатов интеллектуальной деятельности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ПРОЕКТА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ГРАНТА 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30007" y="5213651"/>
            <a:ext cx="9531985" cy="117921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i="1" dirty="0">
                <a:solidFill>
                  <a:schemeClr val="bg1"/>
                </a:solidFill>
                <a:latin typeface="+mn-lt"/>
                <a:sym typeface="+mn-ea"/>
              </a:rPr>
              <a:t>Приобретение ПО и неисключительных прав на ПО </a:t>
            </a:r>
          </a:p>
          <a:p>
            <a:pPr algn="ctr"/>
            <a:r>
              <a:rPr lang="ru-RU" alt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  <a:sym typeface="+mn-ea"/>
              </a:rPr>
              <a:t>(расходы на получение прав, настройку, модификацию, сопровождение ПО) 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1379668" y="3996605"/>
            <a:ext cx="9531985" cy="108858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Создание, модернизация сайта и/или аккаунтов в </a:t>
            </a:r>
            <a:r>
              <a:rPr lang="ru-RU" sz="2400" dirty="0" err="1">
                <a:solidFill>
                  <a:schemeClr val="bg1"/>
                </a:solidFill>
                <a:latin typeface="+mn-lt"/>
              </a:rPr>
              <a:t>соцсетях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 - не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&gt; 3!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и/или разработка и внедрение чат-ботов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суммы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ПРОЕКТА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тыс.руб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ГРАНТА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/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/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3.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16517" y="4875547"/>
            <a:ext cx="9531985" cy="7072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Оплата услуг по обучению в сфере креативных индустрий</a:t>
            </a:r>
          </a:p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10% от суммы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ПРОЕКТА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 </a:t>
            </a:r>
            <a:r>
              <a:rPr lang="ru-RU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ГРАНТА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44079" y="2942059"/>
            <a:ext cx="9531985" cy="102932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Уплата первого взноса (аванса) при заключении договора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лизинга и/или лизинговых платежей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 исключением договоров на транспортные средства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30004" y="4031456"/>
            <a:ext cx="9531985" cy="75003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Реклама и продвижение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суммы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ПРОЕКТА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r>
              <a:rPr lang="ru-RU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ГРАНТА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11"/>
          <p:cNvSpPr/>
          <p:nvPr/>
        </p:nvSpPr>
        <p:spPr bwMode="auto">
          <a:xfrm>
            <a:off x="1379669" y="1770716"/>
            <a:ext cx="9531985" cy="110900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Приобретение сырья и расходных материалов,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необходимых для производства продукции и оказания услуг</a:t>
            </a:r>
            <a:endParaRPr lang="en-US" sz="2400" dirty="0">
              <a:solidFill>
                <a:schemeClr val="bg1"/>
              </a:solidFill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ПРОЕКТА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тыс.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рублей</a:t>
            </a:r>
            <a:r>
              <a:rPr lang="ru-RU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ГРАНТА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3" name="Round Diagonal Corner Rectangle 9"/>
          <p:cNvSpPr/>
          <p:nvPr/>
        </p:nvSpPr>
        <p:spPr bwMode="auto">
          <a:xfrm>
            <a:off x="1316517" y="5653793"/>
            <a:ext cx="9531985" cy="7072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lvl="0" algn="ctr"/>
            <a:r>
              <a:rPr lang="ru-RU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Оплата услуг </a:t>
            </a:r>
            <a:r>
              <a:rPr lang="ru-RU" sz="2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участию </a:t>
            </a:r>
            <a:r>
              <a:rPr lang="ru-RU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выставках, в том числе выставочный взнос</a:t>
            </a:r>
          </a:p>
          <a:p>
            <a:pPr lvl="0" algn="ctr"/>
            <a:r>
              <a:rPr lang="ru-RU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en-US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10% от суммы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ПРОЕКТА </a:t>
            </a:r>
            <a:r>
              <a:rPr lang="en-US" sz="2400" i="1" dirty="0" smtClean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i="1" dirty="0" smtClean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en-US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ru-RU" sz="2400" i="1" dirty="0" err="1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тыс</a:t>
            </a:r>
            <a:r>
              <a:rPr lang="en-US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i="1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 </a:t>
            </a:r>
            <a:r>
              <a:rPr lang="ru-RU" sz="2400" i="1" dirty="0" smtClean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ГРАНТА</a:t>
            </a:r>
            <a:endParaRPr lang="ru-RU" altLang="en-US" sz="2400" i="1" dirty="0">
              <a:solidFill>
                <a:srgbClr val="3333CC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1. 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 </a:t>
            </a:r>
          </a:p>
          <a:p>
            <a:pPr algn="ctr" eaLnBrk="1" fontAlgn="ctr" latinLnBrk="0" hangingPunct="1"/>
            <a:r>
              <a:rPr lang="ru-RU" altLang="en-US" sz="2400" dirty="0">
                <a:solidFill>
                  <a:srgbClr val="243D99"/>
                </a:solidFill>
              </a:rPr>
              <a:t>(формируется в системе)</a:t>
            </a:r>
          </a:p>
        </p:txBody>
      </p:sp>
      <p:sp>
        <p:nvSpPr>
          <p:cNvPr id="3" name="Pentagon 14"/>
          <p:cNvSpPr/>
          <p:nvPr/>
        </p:nvSpPr>
        <p:spPr bwMode="auto">
          <a:xfrm>
            <a:off x="1219876" y="2204864"/>
            <a:ext cx="9719945" cy="410445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200" b="1" dirty="0">
                <a:solidFill>
                  <a:srgbClr val="EE2128"/>
                </a:solidFill>
              </a:rPr>
              <a:t>Информация о проекте </a:t>
            </a:r>
          </a:p>
          <a:p>
            <a:pPr algn="ctr"/>
            <a:r>
              <a:rPr lang="ru-RU" altLang="en-US" sz="2200" dirty="0">
                <a:solidFill>
                  <a:srgbClr val="243D99"/>
                </a:solidFill>
              </a:rPr>
              <a:t>по форме согласно Приложению к Порядку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243D99"/>
                </a:solidFill>
              </a:rPr>
              <a:t>Общая информация о проекте </a:t>
            </a:r>
            <a:r>
              <a:rPr lang="ru-RU" sz="2200" dirty="0" smtClean="0">
                <a:solidFill>
                  <a:srgbClr val="243D99"/>
                </a:solidFill>
              </a:rPr>
              <a:t>(наименование </a:t>
            </a:r>
            <a:r>
              <a:rPr lang="ru-RU" sz="2200" dirty="0">
                <a:solidFill>
                  <a:srgbClr val="243D99"/>
                </a:solidFill>
              </a:rPr>
              <a:t>проекта, фактический адрес реализации проекта, характеристика продукта/услуги).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243D99"/>
                </a:solidFill>
              </a:rPr>
              <a:t>Ресурсы для проекта, имеющиеся на дату подачи заявки.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243D99"/>
                </a:solidFill>
              </a:rPr>
              <a:t>Перечень мероприятий по реализации проекта (календарный план реализации проекта).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243D99"/>
                </a:solidFill>
              </a:rPr>
              <a:t>План расходов (по статьям).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243D99"/>
                </a:solidFill>
              </a:rPr>
              <a:t>Данные отчетности за 1 предшествующий год.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243D99"/>
                </a:solidFill>
              </a:rPr>
              <a:t>Планируемые финансовые результаты с учетом реализации проекта.</a:t>
            </a:r>
          </a:p>
          <a:p>
            <a:pPr algn="ctr"/>
            <a:r>
              <a:rPr lang="ru-RU" altLang="en-US" sz="2000" dirty="0">
                <a:solidFill>
                  <a:srgbClr val="243D99"/>
                </a:solidFill>
              </a:rPr>
              <a:t> </a:t>
            </a:r>
            <a:endParaRPr lang="ru-RU" sz="2000" b="1" dirty="0">
              <a:solidFill>
                <a:srgbClr val="EE212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2. комплект документов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975015" y="2420888"/>
            <a:ext cx="9720000" cy="2478794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dirty="0">
                <a:solidFill>
                  <a:srgbClr val="243D99"/>
                </a:solidFill>
              </a:rPr>
              <a:t>Дополнительно соискатель вправе предоставить для </a:t>
            </a:r>
            <a:r>
              <a:rPr lang="ru-RU" sz="2400" dirty="0" smtClean="0">
                <a:solidFill>
                  <a:srgbClr val="243D99"/>
                </a:solidFill>
              </a:rPr>
              <a:t>начисления</a:t>
            </a:r>
          </a:p>
          <a:p>
            <a:pPr algn="ctr"/>
            <a:r>
              <a:rPr lang="ru-RU" sz="2400" dirty="0" smtClean="0">
                <a:solidFill>
                  <a:srgbClr val="243D99"/>
                </a:solidFill>
              </a:rPr>
              <a:t>баллов - </a:t>
            </a:r>
            <a:r>
              <a:rPr lang="ru-RU" sz="2400" dirty="0">
                <a:solidFill>
                  <a:srgbClr val="243D99"/>
                </a:solidFill>
              </a:rPr>
              <a:t>копии правоустанавливающих документов на недвижимое имущество </a:t>
            </a:r>
            <a:r>
              <a:rPr lang="ru-RU" sz="2400" dirty="0" smtClean="0">
                <a:solidFill>
                  <a:srgbClr val="243D99"/>
                </a:solidFill>
              </a:rPr>
              <a:t>(</a:t>
            </a:r>
            <a:r>
              <a:rPr lang="ru-RU" sz="2400" dirty="0">
                <a:solidFill>
                  <a:srgbClr val="243D99"/>
                </a:solidFill>
              </a:rPr>
              <a:t>при использовании недвижимого имущества), на территории которого соискатель реализует или планирует реализовать проект</a:t>
            </a:r>
          </a:p>
        </p:txBody>
      </p:sp>
      <p:sp>
        <p:nvSpPr>
          <p:cNvPr id="3" name="Pentagon 14"/>
          <p:cNvSpPr/>
          <p:nvPr/>
        </p:nvSpPr>
        <p:spPr bwMode="auto">
          <a:xfrm>
            <a:off x="975015" y="1251658"/>
            <a:ext cx="9720000" cy="86409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ПРЕЗЕНТАЦИЯ бизнес-проекта </a:t>
            </a:r>
          </a:p>
          <a:p>
            <a:pPr algn="ctr"/>
            <a:r>
              <a:rPr lang="en-US" sz="2400" dirty="0">
                <a:solidFill>
                  <a:srgbClr val="243D99"/>
                </a:solidFill>
              </a:rPr>
              <a:t>PDF </a:t>
            </a:r>
            <a:r>
              <a:rPr lang="ru-RU" sz="2400" dirty="0">
                <a:solidFill>
                  <a:srgbClr val="243D99"/>
                </a:solidFill>
              </a:rPr>
              <a:t>или </a:t>
            </a:r>
            <a:r>
              <a:rPr lang="en-US" sz="2400" dirty="0">
                <a:solidFill>
                  <a:srgbClr val="243D99"/>
                </a:solidFill>
              </a:rPr>
              <a:t>PPTX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</a:t>
            </a:r>
            <a:r>
              <a:rPr lang="ru-RU" sz="4000" b="1" dirty="0" smtClean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УЧАСТНИКА ОТБОРА</a:t>
            </a: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5" y="1090462"/>
            <a:ext cx="8465185" cy="138499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предоставления несет </a:t>
            </a:r>
            <a:r>
              <a:rPr lang="ru-RU" sz="2800" kern="100" spc="-100" dirty="0" smtClean="0">
                <a:solidFill>
                  <a:schemeClr val="bg1"/>
                </a:solidFill>
                <a:ea typeface="Microsoft YaHei" panose="020B0503020204020204" charset="-122"/>
                <a:sym typeface="+mn-ea"/>
              </a:rPr>
              <a:t>участник </a:t>
            </a:r>
            <a:r>
              <a:rPr lang="ru-RU" sz="2800" kern="100" spc="-100" dirty="0">
                <a:solidFill>
                  <a:schemeClr val="bg1"/>
                </a:solidFill>
                <a:ea typeface="Microsoft YaHei" panose="020B0503020204020204" charset="-122"/>
                <a:sym typeface="+mn-ea"/>
              </a:rPr>
              <a:t>отбора !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429" y="2468611"/>
            <a:ext cx="102251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55AA8"/>
                </a:solidFill>
                <a:latin typeface="+mn-lt"/>
              </a:rPr>
              <a:t>Предусмотрено казначейское сопровождение</a:t>
            </a:r>
          </a:p>
          <a:p>
            <a:pPr algn="ctr"/>
            <a:endParaRPr lang="ru-RU" sz="2000" b="1" dirty="0" smtClean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2000" b="1" dirty="0">
                <a:solidFill>
                  <a:srgbClr val="455AA8"/>
                </a:solidFill>
                <a:latin typeface="+mn-lt"/>
              </a:rPr>
              <a:t>Затраты за счет средств гранта производятся получателем гранта в безналичном порядке со счета, на который перечислены средства гранта. Перечисление гранта осуществляется Комитетом финансов Ленинградской области на основании заявки на оплату расходов, представленной Комитетом, на лицевой счет, открытый в Управлении Федерального казначейства по Ленинградской области для осуществления и отражения операций с денежными средствами участников казначейского </a:t>
            </a:r>
            <a:r>
              <a:rPr lang="ru-RU" sz="2000" b="1" dirty="0" smtClean="0">
                <a:solidFill>
                  <a:srgbClr val="455AA8"/>
                </a:solidFill>
                <a:latin typeface="+mn-lt"/>
              </a:rPr>
              <a:t>сопровождения</a:t>
            </a:r>
            <a:endParaRPr lang="ru-RU" sz="2000" b="1" dirty="0">
              <a:solidFill>
                <a:srgbClr val="455AA8"/>
              </a:solidFill>
              <a:latin typeface="+mn-lt"/>
            </a:endParaRPr>
          </a:p>
          <a:p>
            <a:pPr algn="ctr"/>
            <a:endParaRPr lang="ru-RU" sz="20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2000" b="1" dirty="0">
                <a:solidFill>
                  <a:srgbClr val="455AA8"/>
                </a:solidFill>
                <a:latin typeface="+mn-lt"/>
              </a:rPr>
              <a:t>Затраты за счет собственных средств получателя гранта производятся в безналичном порядке с расчетных счетов, открытых в соответствии с законодательством </a:t>
            </a:r>
            <a:r>
              <a:rPr lang="ru-RU" sz="2000" b="1" dirty="0" smtClean="0">
                <a:solidFill>
                  <a:srgbClr val="455AA8"/>
                </a:solidFill>
                <a:latin typeface="+mn-lt"/>
              </a:rPr>
              <a:t>РФ</a:t>
            </a:r>
            <a:endParaRPr lang="ru-RU" sz="20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36226"/>
            <a:ext cx="12192000" cy="749429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1688" y="904533"/>
            <a:ext cx="10801200" cy="168979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endParaRPr lang="ru-RU" altLang="en-US" sz="2800" dirty="0">
              <a:solidFill>
                <a:srgbClr val="00206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 smtClean="0">
                <a:solidFill>
                  <a:srgbClr val="002060"/>
                </a:solidFill>
                <a:latin typeface="+mn-lt"/>
                <a:sym typeface="+mn-ea"/>
              </a:rPr>
              <a:t>Использовать </a:t>
            </a:r>
            <a:r>
              <a:rPr lang="ru-RU" altLang="en-US" sz="2800" dirty="0">
                <a:solidFill>
                  <a:srgbClr val="002060"/>
                </a:solidFill>
                <a:latin typeface="+mn-lt"/>
                <a:sym typeface="+mn-ea"/>
              </a:rPr>
              <a:t>средства гранта:</a:t>
            </a:r>
          </a:p>
          <a:p>
            <a:pPr marL="457200" indent="-457200" algn="ctr">
              <a:buFontTx/>
              <a:buChar char="-"/>
            </a:pP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по целевому назначению,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пределах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сметы затрат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сумме в соответствии со сметой затрат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течение 6 месяцев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с даты заключения соглашения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71688" y="2751106"/>
            <a:ext cx="10801200" cy="118530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 smtClean="0">
                <a:solidFill>
                  <a:srgbClr val="C00000"/>
                </a:solidFill>
                <a:latin typeface="+mn-lt"/>
                <a:sym typeface="+mn-ea"/>
              </a:rPr>
              <a:t>Не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отчуждать имущество </a:t>
            </a:r>
            <a:r>
              <a:rPr lang="ru-RU" altLang="en-US" sz="2800" dirty="0" smtClean="0">
                <a:solidFill>
                  <a:schemeClr val="bg1"/>
                </a:solidFill>
                <a:latin typeface="+mn-lt"/>
                <a:sym typeface="+mn-ea"/>
              </a:rPr>
              <a:t>(оборудование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  <a:r>
              <a:rPr lang="ru-RU" altLang="en-US" sz="2800" dirty="0" smtClean="0">
                <a:solidFill>
                  <a:schemeClr val="bg1"/>
                </a:solidFill>
                <a:latin typeface="+mn-lt"/>
                <a:sym typeface="+mn-ea"/>
              </a:rPr>
              <a:t>оргтехника), приобретенное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рамках проекта, 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течение 3-х лет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года заключения </a:t>
            </a:r>
            <a:r>
              <a:rPr lang="ru-RU" altLang="en-US" sz="2800" dirty="0" smtClean="0">
                <a:solidFill>
                  <a:schemeClr val="bg1"/>
                </a:solidFill>
                <a:latin typeface="+mn-lt"/>
                <a:sym typeface="+mn-ea"/>
              </a:rPr>
              <a:t>соглашения</a:t>
            </a: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5" name="Round Diagonal Corner Rectangle 9"/>
          <p:cNvSpPr/>
          <p:nvPr/>
        </p:nvSpPr>
        <p:spPr bwMode="auto">
          <a:xfrm>
            <a:off x="771688" y="5577369"/>
            <a:ext cx="10801200" cy="524093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Вести раздельный учет расходов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ПО ГРАНТУ И СОФИНАНСУ</a:t>
            </a:r>
          </a:p>
        </p:txBody>
      </p:sp>
      <p:sp>
        <p:nvSpPr>
          <p:cNvPr id="12" name="Round Diagonal Corner Rectangle 9"/>
          <p:cNvSpPr/>
          <p:nvPr/>
        </p:nvSpPr>
        <p:spPr bwMode="auto">
          <a:xfrm>
            <a:off x="771688" y="4162469"/>
            <a:ext cx="10801200" cy="123101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 smtClean="0">
                <a:solidFill>
                  <a:srgbClr val="C00000"/>
                </a:solidFill>
                <a:latin typeface="+mn-lt"/>
                <a:sym typeface="+mn-ea"/>
              </a:rPr>
              <a:t>Обеспечить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году предоставления гранта увеличение объема выручки </a:t>
            </a:r>
            <a:r>
              <a:rPr lang="ru-RU" altLang="en-US" sz="2800" dirty="0" smtClean="0">
                <a:solidFill>
                  <a:schemeClr val="bg1"/>
                </a:solidFill>
                <a:latin typeface="+mn-lt"/>
                <a:sym typeface="+mn-ea"/>
              </a:rPr>
              <a:t>не 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sym typeface="+mn-ea"/>
              </a:rPr>
              <a:t>&lt;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 чем на </a:t>
            </a:r>
            <a:r>
              <a:rPr lang="ru-RU" altLang="en-US" sz="2800" dirty="0" smtClean="0">
                <a:solidFill>
                  <a:schemeClr val="bg1"/>
                </a:solidFill>
                <a:latin typeface="+mn-lt"/>
                <a:sym typeface="+mn-ea"/>
              </a:rPr>
              <a:t>5% </a:t>
            </a:r>
            <a:r>
              <a:rPr lang="ru-RU" altLang="en-US" sz="2800" dirty="0" smtClean="0">
                <a:solidFill>
                  <a:srgbClr val="C00000"/>
                </a:solidFill>
                <a:latin typeface="+mn-lt"/>
                <a:sym typeface="+mn-ea"/>
              </a:rPr>
              <a:t>по отношению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к году, предшествующему году предоставления гранта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1" name="Round Diagonal Corner Rectangle 9"/>
          <p:cNvSpPr/>
          <p:nvPr/>
        </p:nvSpPr>
        <p:spPr bwMode="auto">
          <a:xfrm>
            <a:off x="551384" y="1430006"/>
            <a:ext cx="10801200" cy="170778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 smtClean="0">
                <a:solidFill>
                  <a:srgbClr val="C00000"/>
                </a:solidFill>
                <a:latin typeface="+mn-lt"/>
                <a:sym typeface="+mn-ea"/>
              </a:rPr>
              <a:t>Ежегодно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течение трех </a:t>
            </a:r>
            <a:r>
              <a:rPr lang="ru-RU" altLang="en-US" sz="2800" dirty="0" smtClean="0">
                <a:solidFill>
                  <a:srgbClr val="C00000"/>
                </a:solidFill>
                <a:latin typeface="+mn-lt"/>
                <a:sym typeface="+mn-ea"/>
              </a:rPr>
              <a:t>лет,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начиная с года, следующего за годом предоставления гранта, подтверждать статус субъекта креативной (творческой) индустрии, осуществляющего деятельность в Ленинградской области</a:t>
            </a: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9"/>
          <p:cNvSpPr/>
          <p:nvPr/>
        </p:nvSpPr>
        <p:spPr bwMode="auto">
          <a:xfrm>
            <a:off x="543146" y="3331767"/>
            <a:ext cx="10801200" cy="148529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 smtClean="0">
                <a:solidFill>
                  <a:srgbClr val="C00000"/>
                </a:solidFill>
                <a:latin typeface="+mn-lt"/>
                <a:sym typeface="+mn-ea"/>
              </a:rPr>
              <a:t>В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течение трех </a:t>
            </a:r>
            <a:r>
              <a:rPr lang="ru-RU" altLang="en-US" sz="2800" dirty="0" smtClean="0">
                <a:solidFill>
                  <a:srgbClr val="C00000"/>
                </a:solidFill>
                <a:latin typeface="+mn-lt"/>
                <a:sym typeface="+mn-ea"/>
              </a:rPr>
              <a:t>лет,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начиная с года, следующего за годом предоставления гранта, осуществлять хозяйственную деятельность в Ленинградской области</a:t>
            </a: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-71120" y="1037551"/>
            <a:ext cx="12174220" cy="485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en-US" sz="2700" b="1" kern="100" dirty="0" smtClean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</a:t>
            </a:r>
            <a:r>
              <a:rPr lang="ru-RU" altLang="en-US" sz="27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средств на </a:t>
            </a:r>
            <a:r>
              <a:rPr lang="ru-RU" sz="27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2026 год – </a:t>
            </a:r>
            <a:r>
              <a:rPr lang="ru-RU" sz="2700" b="1" kern="100" dirty="0" smtClean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15 </a:t>
            </a:r>
            <a:r>
              <a:rPr lang="ru-RU" sz="27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млн</a:t>
            </a:r>
            <a:r>
              <a:rPr lang="ru-RU" sz="27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7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рублей</a:t>
            </a:r>
            <a:endParaRPr lang="ru-RU" sz="27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700" b="1" kern="100" dirty="0" smtClean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Сумма </a:t>
            </a:r>
            <a:r>
              <a:rPr lang="ru-RU" altLang="ru-RU" sz="27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гранта </a:t>
            </a:r>
            <a:r>
              <a:rPr lang="ru-RU" sz="27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</a:t>
            </a:r>
            <a:r>
              <a:rPr lang="ru-RU" altLang="ru-RU" sz="27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7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</a:t>
            </a:r>
            <a:r>
              <a:rPr lang="ru-RU" altLang="ru-RU" sz="2700" b="1" kern="100" dirty="0" smtClean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200 </a:t>
            </a:r>
            <a:r>
              <a:rPr lang="ru-RU" altLang="ru-RU" sz="27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000 </a:t>
            </a:r>
            <a:r>
              <a:rPr lang="ru-RU" altLang="ru-RU" sz="27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до </a:t>
            </a:r>
            <a:r>
              <a:rPr lang="ru-RU" altLang="ru-RU" sz="2700" b="1" kern="100" dirty="0" smtClean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</a:rPr>
              <a:t>1 млн рублей</a:t>
            </a:r>
            <a:endParaRPr lang="ru-RU" altLang="ru-RU" sz="2700" b="1" kern="100" dirty="0">
              <a:solidFill>
                <a:srgbClr val="F1575E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700" b="1" kern="100" dirty="0" smtClean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Сумма </a:t>
            </a:r>
            <a:r>
              <a:rPr lang="ru-RU" altLang="ru-RU" sz="27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софинансирования проекта – </a:t>
            </a:r>
            <a:r>
              <a:rPr lang="ru-RU" altLang="ru-RU" sz="2700" b="1" kern="100" dirty="0" smtClean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не менее </a:t>
            </a:r>
            <a:r>
              <a:rPr lang="ru-RU" altLang="ru-RU" sz="2700" b="1" kern="100" dirty="0" smtClean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</a:t>
            </a:r>
            <a:r>
              <a:rPr lang="ru-RU" altLang="ru-RU" sz="27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% </a:t>
            </a:r>
            <a:r>
              <a:rPr lang="ru-RU" altLang="ru-RU" sz="27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суммы ПРОЕКТА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700" b="1" i="1" kern="100" dirty="0" smtClean="0">
                <a:solidFill>
                  <a:srgbClr val="00B0F0"/>
                </a:solidFill>
                <a:latin typeface="Calibri" panose="020F0502020204030204"/>
              </a:rPr>
              <a:t>Пример 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700" b="1" i="1" kern="100" dirty="0" smtClean="0">
                <a:solidFill>
                  <a:srgbClr val="00B0F0"/>
                </a:solidFill>
                <a:latin typeface="Calibri" panose="020F0502020204030204"/>
              </a:rPr>
              <a:t>Проект </a:t>
            </a:r>
            <a:r>
              <a:rPr lang="ru-RU" altLang="ru-RU" sz="2700" b="1" i="1" kern="100" dirty="0">
                <a:solidFill>
                  <a:srgbClr val="00B0F0"/>
                </a:solidFill>
                <a:latin typeface="Calibri" panose="020F0502020204030204"/>
              </a:rPr>
              <a:t>– 1 </a:t>
            </a:r>
            <a:r>
              <a:rPr lang="ru-RU" altLang="ru-RU" sz="2700" b="1" i="1" kern="100" dirty="0" smtClean="0">
                <a:solidFill>
                  <a:srgbClr val="00B0F0"/>
                </a:solidFill>
                <a:latin typeface="Calibri" panose="020F0502020204030204"/>
              </a:rPr>
              <a:t>400 </a:t>
            </a:r>
            <a:r>
              <a:rPr lang="ru-RU" altLang="ru-RU" sz="2700" b="1" i="1" kern="100" dirty="0">
                <a:solidFill>
                  <a:srgbClr val="00B0F0"/>
                </a:solidFill>
                <a:latin typeface="Calibri" panose="020F0502020204030204"/>
              </a:rPr>
              <a:t>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700" b="1" i="1" kern="100" dirty="0" smtClean="0">
                <a:solidFill>
                  <a:srgbClr val="00B0F0"/>
                </a:solidFill>
                <a:latin typeface="Calibri" panose="020F0502020204030204"/>
              </a:rPr>
              <a:t>1 млн рублей </a:t>
            </a:r>
            <a:r>
              <a:rPr lang="ru-RU" altLang="ru-RU" sz="2700" b="1" i="1" kern="100" dirty="0" smtClean="0">
                <a:solidFill>
                  <a:srgbClr val="00B0F0"/>
                </a:solidFill>
                <a:latin typeface="Calibri" panose="020F0502020204030204"/>
                <a:sym typeface="+mn-ea"/>
              </a:rPr>
              <a:t>–</a:t>
            </a:r>
            <a:r>
              <a:rPr lang="ru-RU" altLang="ru-RU" sz="2700" b="1" i="1" kern="100" dirty="0" smtClean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7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ГРАНТ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700" b="1" i="1" kern="100" dirty="0" smtClean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400 </a:t>
            </a:r>
            <a:r>
              <a:rPr lang="ru-RU" altLang="ru-RU" sz="27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000 рублей </a:t>
            </a:r>
            <a:r>
              <a:rPr lang="ru-RU" altLang="ru-RU" sz="2700" b="1" i="1" kern="100" dirty="0">
                <a:solidFill>
                  <a:srgbClr val="00B0F0"/>
                </a:solidFill>
                <a:latin typeface="Calibri" panose="020F0502020204030204"/>
                <a:sym typeface="+mn-ea"/>
              </a:rPr>
              <a:t>–</a:t>
            </a:r>
            <a:r>
              <a:rPr lang="ru-RU" altLang="ru-RU" sz="27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СОФИНАНС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3175" y="153035"/>
            <a:ext cx="12192000" cy="89852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</a:rPr>
              <a:t>ОТЧЕТНОСТЬ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63352" y="759654"/>
            <a:ext cx="11457305" cy="5951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 smtClean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Ежеквартальный отчет о достижении результата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 smtClean="0">
                <a:solidFill>
                  <a:srgbClr val="EE2128"/>
                </a:solidFill>
                <a:latin typeface="Calibri" panose="020F0502020204030204"/>
              </a:rPr>
              <a:t>Ежеквартальный отчет о расходах средств гранта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400" kern="100" spc="-100" dirty="0" smtClean="0">
                <a:solidFill>
                  <a:srgbClr val="455AA8"/>
                </a:solidFill>
                <a:latin typeface="Calibri" panose="020F0502020204030204"/>
              </a:rPr>
              <a:t>с </a:t>
            </a:r>
            <a:r>
              <a:rPr lang="ru-RU" altLang="ru-RU" sz="2400" kern="100" spc="-100" dirty="0">
                <a:solidFill>
                  <a:srgbClr val="455AA8"/>
                </a:solidFill>
                <a:latin typeface="Calibri" panose="020F0502020204030204"/>
              </a:rPr>
              <a:t>приложением подтверждающих документов (договоры, платежные поручения, накладные, УПД, акты выполненных </a:t>
            </a:r>
            <a:r>
              <a:rPr lang="ru-RU" altLang="ru-RU" sz="2400" kern="100" spc="-100" dirty="0" smtClean="0">
                <a:solidFill>
                  <a:srgbClr val="455AA8"/>
                </a:solidFill>
                <a:latin typeface="Calibri" panose="020F0502020204030204"/>
              </a:rPr>
              <a:t>работ)</a:t>
            </a: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400" u="sng" kern="100" spc="-100" dirty="0" smtClean="0">
                <a:solidFill>
                  <a:srgbClr val="455AA8"/>
                </a:solidFill>
                <a:latin typeface="Calibri" panose="020F0502020204030204"/>
              </a:rPr>
              <a:t>До 20-го </a:t>
            </a:r>
            <a:r>
              <a:rPr lang="ru-RU" altLang="ru-RU" sz="2400" u="sng" kern="100" spc="-100" dirty="0">
                <a:solidFill>
                  <a:srgbClr val="455AA8"/>
                </a:solidFill>
                <a:latin typeface="Calibri" panose="020F0502020204030204"/>
              </a:rPr>
              <a:t>числа месяца, следующего за отчетным кварталом</a:t>
            </a:r>
            <a:endParaRPr lang="ru-RU" altLang="ru-RU" sz="2400" kern="100" spc="-100" dirty="0">
              <a:solidFill>
                <a:srgbClr val="455AA8"/>
              </a:solidFill>
              <a:latin typeface="Calibri" panose="020F050202020403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 smtClean="0">
                <a:solidFill>
                  <a:srgbClr val="EE2128"/>
                </a:solidFill>
                <a:latin typeface="Calibri" panose="020F0502020204030204"/>
              </a:rPr>
              <a:t>Отчет</a:t>
            </a:r>
            <a:r>
              <a:rPr lang="ru-RU" altLang="ru-RU" sz="2400" kern="100" spc="-100" dirty="0" smtClean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400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по достижению результатов предоставления гранта</a:t>
            </a:r>
            <a:r>
              <a:rPr lang="ru-RU" altLang="ru-RU" sz="2400" kern="100" spc="-100" dirty="0">
                <a:solidFill>
                  <a:srgbClr val="EE2128"/>
                </a:solidFill>
                <a:latin typeface="Calibri" panose="020F0502020204030204"/>
              </a:rPr>
              <a:t> 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 smtClean="0">
                <a:solidFill>
                  <a:srgbClr val="EE2128"/>
                </a:solidFill>
                <a:latin typeface="Calibri" panose="020F0502020204030204"/>
              </a:rPr>
              <a:t>Сведения </a:t>
            </a:r>
            <a:r>
              <a:rPr lang="ru-RU" altLang="ru-RU" sz="2400" kern="100" spc="-100" dirty="0">
                <a:solidFill>
                  <a:srgbClr val="EE2128"/>
                </a:solidFill>
                <a:latin typeface="Calibri" panose="020F0502020204030204"/>
              </a:rPr>
              <a:t>об объеме затрат на создание, продвижение на внутреннем и внешнем рынках, распространение и (или) реализацию креативного продукта и объеме затрат на создание результатов интеллектуальной деятельности, а также сведения об объеме выручки от распространения и (или) реализации креативного </a:t>
            </a:r>
            <a:r>
              <a:rPr lang="ru-RU" altLang="ru-RU" sz="2400" kern="100" spc="-100" dirty="0" smtClean="0">
                <a:solidFill>
                  <a:srgbClr val="EE2128"/>
                </a:solidFill>
                <a:latin typeface="Calibri" panose="020F0502020204030204"/>
              </a:rPr>
              <a:t>продукта и </a:t>
            </a:r>
            <a:r>
              <a:rPr lang="ru-RU" altLang="ru-RU" sz="2400" kern="100" spc="-100" dirty="0">
                <a:solidFill>
                  <a:srgbClr val="EE2128"/>
                </a:solidFill>
                <a:latin typeface="Calibri" panose="020F0502020204030204"/>
              </a:rPr>
              <a:t>объеме выручки от распоряжения правами на результаты интеллектуальной деятельности и средства индивидуализации</a:t>
            </a:r>
            <a:endParaRPr lang="ru-RU" altLang="ru-RU" sz="2400" kern="100" spc="-100" dirty="0" smtClean="0">
              <a:solidFill>
                <a:srgbClr val="EE2128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400" u="sng" kern="100" spc="-100" dirty="0" smtClean="0">
                <a:solidFill>
                  <a:srgbClr val="455AA8"/>
                </a:solidFill>
                <a:latin typeface="Calibri" panose="020F0502020204030204"/>
              </a:rPr>
              <a:t>В </a:t>
            </a:r>
            <a:r>
              <a:rPr lang="ru-RU" altLang="ru-RU" sz="2400" u="sng" kern="100" spc="-100" dirty="0">
                <a:solidFill>
                  <a:srgbClr val="455AA8"/>
                </a:solidFill>
                <a:latin typeface="Calibri" panose="020F0502020204030204"/>
              </a:rPr>
              <a:t>сроки и по форме, которые определены </a:t>
            </a:r>
            <a:r>
              <a:rPr lang="ru-RU" altLang="ru-RU" sz="2400" u="sng" kern="100" spc="-100" dirty="0" smtClean="0">
                <a:solidFill>
                  <a:srgbClr val="455AA8"/>
                </a:solidFill>
                <a:latin typeface="Calibri" panose="020F0502020204030204"/>
              </a:rPr>
              <a:t>Соглашением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21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3531536"/>
            <a:ext cx="12192000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</a:t>
            </a: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субсидий и грантов </a:t>
            </a:r>
            <a: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и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 smtClean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243D99"/>
                </a:solidFill>
                <a:latin typeface="Calibri" panose="020F0502020204030204"/>
              </a:rPr>
              <a:t>Telegram-</a:t>
            </a:r>
            <a:r>
              <a:rPr lang="ru-RU" sz="2800" b="1" dirty="0" smtClean="0">
                <a:solidFill>
                  <a:srgbClr val="243D99"/>
                </a:solidFill>
                <a:latin typeface="Calibri" panose="020F0502020204030204"/>
              </a:rPr>
              <a:t>канал</a:t>
            </a:r>
          </a:p>
          <a:p>
            <a:pPr algn="ctr">
              <a:defRPr/>
            </a:pPr>
            <a:r>
              <a:rPr lang="en-US" sz="2800" u="sng" dirty="0" smtClean="0">
                <a:solidFill>
                  <a:srgbClr val="455AA8"/>
                </a:solidFill>
              </a:rPr>
              <a:t>https</a:t>
            </a:r>
            <a:r>
              <a:rPr lang="en-US" sz="2800" u="sng" dirty="0">
                <a:solidFill>
                  <a:srgbClr val="455AA8"/>
                </a:solidFill>
              </a:rPr>
              <a:t>://t.me/+mjyhIR-IPqJhYTFi</a:t>
            </a:r>
            <a:endParaRPr lang="ru-RU" sz="2800" b="1" cap="none" spc="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448310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766203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Что такое бизнес-проект</a:t>
            </a:r>
            <a:r>
              <a:rPr lang="en-US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en-US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000" b="1" cap="all" dirty="0">
              <a:solidFill>
                <a:srgbClr val="00B0F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284138" y="1080813"/>
            <a:ext cx="11623724" cy="650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 smtClean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Это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мероприятия с целью создания продукта/услуги </a:t>
            </a: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или иного результата, приносящего прибыль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Проект должен быть направлен </a:t>
            </a:r>
          </a:p>
          <a:p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- на создание нового </a:t>
            </a:r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</a:rPr>
              <a:t>креативного продукта </a:t>
            </a:r>
            <a:endParaRPr lang="ru-RU" sz="2800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развитие </a:t>
            </a:r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</a:rPr>
              <a:t>существующего креативного </a:t>
            </a:r>
            <a:r>
              <a:rPr lang="ru-RU" sz="2800" kern="100" dirty="0" smtClean="0">
                <a:solidFill>
                  <a:srgbClr val="EE2128"/>
                </a:solidFill>
                <a:latin typeface="Calibri" panose="020F0502020204030204"/>
              </a:rPr>
              <a:t>продукта</a:t>
            </a: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Грант 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предоставляется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на текущие затраты предприятия, на платежи, которые осуществляются периодически по договорам до подачи заявки (в т.ч. арендные)</a:t>
            </a:r>
          </a:p>
          <a:p>
            <a:pPr algn="l"/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На оплату налогов, сборов, иных платежей в бюджет, % по займам </a:t>
            </a:r>
          </a:p>
          <a:p>
            <a:pPr algn="l"/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государственных МФО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  <a:endParaRPr lang="ru-RU" sz="240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endParaRPr lang="ru-RU" sz="2800" b="1" kern="100" dirty="0">
              <a:solidFill>
                <a:schemeClr val="accent6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en-US" sz="2800" b="1" kern="100" dirty="0">
              <a:solidFill>
                <a:schemeClr val="accent2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гранта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гранта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на дату подачи заявки требованиям, установленным Порядком</a:t>
            </a:r>
            <a:endParaRPr lang="ru-RU" sz="28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сметы затрат </a:t>
            </a:r>
            <a:r>
              <a:rPr lang="ru-RU" sz="2800" b="1" kern="100" dirty="0" smtClean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проекта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комплектность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составе заявки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15415" y="5013176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 smtClean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Победители конкурсного отбора </a:t>
            </a:r>
            <a:r>
              <a:rPr lang="en-US" sz="2400" b="1" kern="100" dirty="0" smtClean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–</a:t>
            </a:r>
            <a:r>
              <a:rPr lang="ru-RU" sz="2400" b="1" kern="100" dirty="0" smtClean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это участники, набравшие наибольшее количество баллов по результатам оценки заявки, проекта, презентации проекта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</a:t>
            </a:r>
            <a:r>
              <a:rPr lang="ru-RU" sz="4000" b="1" dirty="0" smtClean="0">
                <a:solidFill>
                  <a:srgbClr val="F04247"/>
                </a:solidFill>
                <a:ea typeface="Microsoft YaHei" panose="020B0503020204020204" charset="-122"/>
              </a:rPr>
              <a:t>УЧАСТНИКУ ОТБОРА 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19336" y="1047433"/>
            <a:ext cx="11546522" cy="5464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креативных (творческих) </a:t>
            </a:r>
            <a:r>
              <a:rPr lang="ru-RU" sz="2400" b="1" kern="100" spc="-70" dirty="0" smtClean="0">
                <a:solidFill>
                  <a:srgbClr val="0033CC"/>
                </a:solidFill>
                <a:latin typeface="Calibri" panose="020F0502020204030204"/>
                <a:sym typeface="+mn-ea"/>
              </a:rPr>
              <a:t>индустрий.</a:t>
            </a:r>
            <a:endParaRPr lang="ru-RU" sz="2400" b="1" kern="100" spc="-7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u="sng" kern="100" spc="-7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1) на дату подачи заявки об участии в отборе:</a:t>
            </a:r>
            <a:endParaRPr lang="ru-RU" sz="2400" b="1" u="sng" kern="100" spc="-70" dirty="0" smtClean="0">
              <a:solidFill>
                <a:srgbClr val="0033CC"/>
              </a:solidFill>
              <a:latin typeface="Calibri" panose="020F0502020204030204"/>
              <a:sym typeface="+mn-ea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 smtClean="0">
                <a:solidFill>
                  <a:srgbClr val="FF0000"/>
                </a:solidFill>
                <a:latin typeface="Calibri" panose="020F0502020204030204"/>
              </a:rPr>
              <a:t>задолженность </a:t>
            </a:r>
            <a:r>
              <a:rPr lang="ru-RU" sz="2400" b="1" kern="100" spc="-70" dirty="0">
                <a:solidFill>
                  <a:srgbClr val="FF0000"/>
                </a:solidFill>
                <a:latin typeface="Calibri" panose="020F0502020204030204"/>
              </a:rPr>
              <a:t>по налогам на едином налоговом счете – не более 30 000 </a:t>
            </a:r>
            <a:r>
              <a:rPr lang="ru-RU" sz="2400" b="1" kern="100" spc="-70" dirty="0" err="1" smtClean="0">
                <a:solidFill>
                  <a:srgbClr val="FF0000"/>
                </a:solidFill>
                <a:latin typeface="Calibri" panose="020F0502020204030204"/>
              </a:rPr>
              <a:t>руб</a:t>
            </a:r>
            <a:r>
              <a:rPr lang="ru-RU" sz="2400" b="1" kern="100" spc="-70" dirty="0" smtClean="0">
                <a:solidFill>
                  <a:srgbClr val="FF0000"/>
                </a:solidFill>
                <a:latin typeface="Calibri" panose="020F0502020204030204"/>
              </a:rPr>
              <a:t>;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 smtClean="0">
                <a:solidFill>
                  <a:schemeClr val="accent6"/>
                </a:solidFill>
                <a:latin typeface="Calibri" panose="020F0502020204030204"/>
              </a:rPr>
              <a:t>участник отбора не </a:t>
            </a:r>
            <a:r>
              <a:rPr lang="ru-RU" sz="2400" b="1" kern="100" spc="-70" dirty="0">
                <a:solidFill>
                  <a:schemeClr val="accent6"/>
                </a:solidFill>
                <a:latin typeface="Calibri" panose="020F0502020204030204"/>
              </a:rPr>
              <a:t>должен быть иностранным или российским юридическим лицом с долей прямого или косвенного участия офшорных компаний свыше 25%, за исключением случаев, предусмотренных законодательством </a:t>
            </a:r>
            <a:r>
              <a:rPr lang="ru-RU" sz="2400" b="1" kern="100" spc="-70" dirty="0" smtClean="0">
                <a:solidFill>
                  <a:schemeClr val="accent6"/>
                </a:solidFill>
                <a:latin typeface="Calibri" panose="020F0502020204030204"/>
              </a:rPr>
              <a:t>РФ;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chemeClr val="accent6"/>
                </a:solidFill>
                <a:latin typeface="Calibri" panose="020F0502020204030204"/>
              </a:rPr>
              <a:t>участник отбора, являющийся юридическим лицом, не находится в процессе реорганизации, ликвидации, в отношении его не введена процедура банкротства, деятельность участника отбора не приостановлена в порядке, предусмотренном законодательством Российской Федерации, а участник отбора, являющийся индивидуальным предпринимателем, не прекратил деятельность в качестве индивидуального предпринимателя</a:t>
            </a:r>
            <a:r>
              <a:rPr lang="ru-RU" sz="2400" b="1" kern="100" spc="-70" dirty="0" smtClean="0">
                <a:solidFill>
                  <a:schemeClr val="accent6"/>
                </a:solidFill>
                <a:latin typeface="Calibri" panose="020F0502020204030204"/>
              </a:rPr>
              <a:t>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ea typeface="Microsoft YaHei" panose="020B0503020204020204" charset="-122"/>
              </a:rPr>
              <a:t>ТРЕБОВАНИЯ К УЧАСТНИКУ ОТБОРА 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93180"/>
            <a:ext cx="10791825" cy="5332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u="sng" kern="100" spc="-70" dirty="0" smtClean="0">
                <a:solidFill>
                  <a:srgbClr val="0033CC"/>
                </a:solidFill>
                <a:latin typeface="Calibri" panose="020F0502020204030204"/>
              </a:rPr>
              <a:t>2</a:t>
            </a:r>
            <a:r>
              <a:rPr lang="ru-RU" sz="2400" b="1" u="sng" kern="100" spc="-70" dirty="0">
                <a:solidFill>
                  <a:srgbClr val="0033CC"/>
                </a:solidFill>
                <a:latin typeface="Calibri" panose="020F0502020204030204"/>
              </a:rPr>
              <a:t>) на дату осуществления проверки, предусмотренной пунктом 2.8.2 </a:t>
            </a:r>
            <a:r>
              <a:rPr lang="ru-RU" sz="2400" b="1" u="sng" kern="100" spc="-70" dirty="0" smtClean="0">
                <a:solidFill>
                  <a:srgbClr val="0033CC"/>
                </a:solidFill>
                <a:latin typeface="Calibri" panose="020F0502020204030204"/>
              </a:rPr>
              <a:t>Порядка</a:t>
            </a:r>
            <a:r>
              <a:rPr lang="ru-RU" sz="2400" b="1" u="sng" kern="100" spc="-70" dirty="0">
                <a:solidFill>
                  <a:srgbClr val="0033CC"/>
                </a:solidFill>
                <a:latin typeface="Calibri" panose="020F0502020204030204"/>
              </a:rPr>
              <a:t>:</a:t>
            </a:r>
            <a:endParaRPr lang="ru-RU" sz="2400" b="1" u="sng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</a:rPr>
              <a:t>участник отбора не находится в перечне организаций и </a:t>
            </a:r>
            <a:r>
              <a:rPr lang="ru-RU" sz="2400" b="1" kern="100" spc="-70" dirty="0" smtClean="0">
                <a:solidFill>
                  <a:srgbClr val="0033CC"/>
                </a:solidFill>
                <a:latin typeface="Calibri" panose="020F0502020204030204"/>
              </a:rPr>
              <a:t>ФЛ, 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</a:rPr>
              <a:t>в отношении которых имеются сведения об их причастности к экстремистской деятельности или </a:t>
            </a:r>
            <a:r>
              <a:rPr lang="ru-RU" sz="2400" b="1" kern="100" spc="-70" dirty="0" smtClean="0">
                <a:solidFill>
                  <a:srgbClr val="0033CC"/>
                </a:solidFill>
                <a:latin typeface="Calibri" panose="020F0502020204030204"/>
              </a:rPr>
              <a:t>терроризму;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</a:rPr>
              <a:t>участник отбора не находится в составляемых в рамках реализации полномочий, предусмотренных главой VII Устава ООН, Советом Безопасности ООН или органами, специально созданными решениями Совета Безопасности ООН, перечнях организаций и физических лиц, связанных с террористическими организациями и террористами или с распространением оружия массового уничтожения</a:t>
            </a:r>
            <a:r>
              <a:rPr lang="ru-RU" sz="2400" b="1" kern="100" spc="-70" dirty="0" smtClean="0">
                <a:solidFill>
                  <a:srgbClr val="0033CC"/>
                </a:solidFill>
                <a:latin typeface="Calibri" panose="020F0502020204030204"/>
              </a:rPr>
              <a:t>;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</a:rPr>
              <a:t>участник отбора не является иностранным агентом в соответствии с Федеральным законом от 14 июля 2022 года N 255-ФЗ "О контроле за деятельностью лиц, находящихся под иностранным влиянием</a:t>
            </a:r>
            <a:r>
              <a:rPr lang="ru-RU" sz="2400" b="1" kern="100" spc="-70" dirty="0" smtClean="0">
                <a:solidFill>
                  <a:srgbClr val="0033CC"/>
                </a:solidFill>
                <a:latin typeface="Calibri" panose="020F0502020204030204"/>
              </a:rPr>
              <a:t>";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ea typeface="Microsoft YaHei" panose="020B0503020204020204" charset="-122"/>
              </a:rPr>
              <a:t>ТРЕБОВАНИЯ К УЧАСТНИКУ ОТБОРА 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93180"/>
            <a:ext cx="10791825" cy="5116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300" b="1" kern="100" spc="-70" dirty="0" smtClean="0">
                <a:solidFill>
                  <a:srgbClr val="0033CC"/>
                </a:solidFill>
                <a:latin typeface="Calibri" panose="020F0502020204030204"/>
              </a:rPr>
              <a:t>участник </a:t>
            </a:r>
            <a:r>
              <a:rPr lang="ru-RU" sz="2300" b="1" kern="100" spc="-70" dirty="0">
                <a:solidFill>
                  <a:srgbClr val="0033CC"/>
                </a:solidFill>
                <a:latin typeface="Calibri" panose="020F0502020204030204"/>
              </a:rPr>
              <a:t>отбора не находится в реестре недобросовестных поставщиков (подрядчиков, исполнителей), предусмотренном Федеральным законом от 5 апреля 2013 года N 44-ФЗ "О контрактной системе в сфере закупок товаров, работ, услуг для обеспечения государственных и муниципальных нужд</a:t>
            </a:r>
            <a:r>
              <a:rPr lang="ru-RU" sz="2300" b="1" kern="100" spc="-70" dirty="0" smtClean="0">
                <a:solidFill>
                  <a:srgbClr val="0033CC"/>
                </a:solidFill>
                <a:latin typeface="Calibri" panose="020F0502020204030204"/>
              </a:rPr>
              <a:t>";</a:t>
            </a:r>
          </a:p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300" b="1" u="sng" kern="100" spc="-70" dirty="0">
                <a:solidFill>
                  <a:srgbClr val="0033CC"/>
                </a:solidFill>
                <a:latin typeface="Calibri" panose="020F0502020204030204"/>
              </a:rPr>
              <a:t>3) на 1-е число месяца, предшествующего месяцу подачи заявки на участие в отборе: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300" b="1" kern="100" spc="-70" dirty="0">
                <a:solidFill>
                  <a:srgbClr val="0033CC"/>
                </a:solidFill>
                <a:latin typeface="Calibri" panose="020F0502020204030204"/>
              </a:rPr>
              <a:t>участник отбора не получает средства из областного бюджета на основании иных нормативных правовых актов Ленинградской области на цели, установленные настоящим Порядком</a:t>
            </a:r>
            <a:r>
              <a:rPr lang="ru-RU" sz="2300" b="1" kern="100" spc="-70" dirty="0" smtClean="0">
                <a:solidFill>
                  <a:srgbClr val="0033CC"/>
                </a:solidFill>
                <a:latin typeface="Calibri" panose="020F0502020204030204"/>
              </a:rPr>
              <a:t>;</a:t>
            </a:r>
            <a:endParaRPr lang="ru-RU" sz="2300" b="1" kern="100" spc="-70" dirty="0">
              <a:solidFill>
                <a:srgbClr val="0033CC"/>
              </a:solidFill>
              <a:latin typeface="Calibri" panose="020F050202020403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300" b="1" kern="100" spc="-70" dirty="0" smtClean="0">
                <a:solidFill>
                  <a:srgbClr val="0033CC"/>
                </a:solidFill>
                <a:latin typeface="Calibri" panose="020F0502020204030204"/>
              </a:rPr>
              <a:t>у </a:t>
            </a:r>
            <a:r>
              <a:rPr lang="ru-RU" sz="2300" b="1" kern="100" spc="-70" dirty="0">
                <a:solidFill>
                  <a:srgbClr val="0033CC"/>
                </a:solidFill>
                <a:latin typeface="Calibri" panose="020F0502020204030204"/>
              </a:rPr>
              <a:t>участника отбора отсутствуют просроченная задолженность по возврату в областной бюджет иных субсидий, бюджетных инвестиций, а также иная просроченная (неурегулированная) задолженность по денежным обязательствам перед Ленинградской областью (за исключением случаев, установленных Правительством Ленинградской области).</a:t>
            </a:r>
            <a:endParaRPr lang="ru-RU" altLang="ru-RU" sz="23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094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350620"/>
            <a:ext cx="12192000" cy="176786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13</a:t>
            </a:r>
            <a:r>
              <a:rPr lang="ru-RU" sz="2800" b="1" dirty="0" smtClean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февраля – </a:t>
            </a:r>
            <a:r>
              <a:rPr lang="ru-RU" sz="4000" b="1" dirty="0" smtClean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16</a:t>
            </a:r>
            <a:r>
              <a:rPr lang="ru-RU" sz="2800" b="1" dirty="0" smtClean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марта 2026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комиссия (защита) – </a:t>
            </a:r>
            <a:r>
              <a:rPr lang="ru-RU" sz="4000" b="1" dirty="0" smtClean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19</a:t>
            </a:r>
            <a:r>
              <a:rPr lang="ru-RU" sz="2800" b="1" dirty="0" smtClean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марта 2026</a:t>
            </a:r>
            <a:endParaRPr lang="ru-RU" sz="2800" b="1" dirty="0">
              <a:solidFill>
                <a:schemeClr val="accent6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920788" y="2199412"/>
            <a:ext cx="8465185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913802" y="3286268"/>
            <a:ext cx="8465185" cy="954107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920788" y="5517232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920788" y="4402236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350620"/>
            <a:ext cx="12192000" cy="176786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ЗАЩИТА ПРОЕКТА 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комиссия (защита) – </a:t>
            </a:r>
            <a:r>
              <a:rPr lang="ru-RU" sz="4000" b="1" dirty="0" smtClean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19</a:t>
            </a:r>
            <a:r>
              <a:rPr lang="ru-RU" sz="2800" b="1" dirty="0" smtClean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марта 2026</a:t>
            </a:r>
            <a:endParaRPr lang="ru-RU" sz="2800" b="1" dirty="0">
              <a:solidFill>
                <a:schemeClr val="accent6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920788" y="2199412"/>
            <a:ext cx="8465185" cy="523220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 smtClean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Защита проекта производится очно 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Text Box 4"/>
          <p:cNvSpPr txBox="1"/>
          <p:nvPr/>
        </p:nvSpPr>
        <p:spPr bwMode="auto">
          <a:xfrm>
            <a:off x="1920788" y="2996952"/>
            <a:ext cx="8465185" cy="138499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a typeface="Microsoft YaHei" panose="020B0503020204020204" charset="-122"/>
                <a:sym typeface="+mn-ea"/>
              </a:rPr>
              <a:t>Оценка представленных участниками отбора заявок осуществляется комиссией в день рассмотрения заявок непосредственно после их рассмотрения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516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1612</Words>
  <Application>Microsoft Office PowerPoint</Application>
  <PresentationFormat>Широкоэкранный</PresentationFormat>
  <Paragraphs>158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Microsoft YaHei</vt:lpstr>
      <vt:lpstr>Arial</vt:lpstr>
      <vt:lpstr>Calibri</vt:lpstr>
      <vt:lpstr>DejaVu Sans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  Что такое бизнес-проект  </vt:lpstr>
      <vt:lpstr>УСЛОВИЯ ОТБОРА  ПОЛУЧАТЕЛЕЙ гранта</vt:lpstr>
      <vt:lpstr>ТРЕБОВАНИЯ К УЧАСТНИКУ ОТБОРА </vt:lpstr>
      <vt:lpstr>ТРЕБОВАНИЯ К УЧАСТНИКУ ОТБОРА </vt:lpstr>
      <vt:lpstr>ТРЕБОВАНИЯ К УЧАСТНИКУ ОТБОРА </vt:lpstr>
      <vt:lpstr>ПОДАЧА ЗАЯВКИ 13 февраля – 16 марта 2026 комиссия (защита) – 19 марта 2026</vt:lpstr>
      <vt:lpstr>ЗАЩИТА ПРОЕКТА  комиссия (защита) – 19 марта 2026</vt:lpstr>
      <vt:lpstr>1.КРИТЕРИИ ОЦЕНКИ ПРОЕКТА</vt:lpstr>
      <vt:lpstr>2.КРИТЕРИИ ОЦЕНКИ ПРОЕКТА</vt:lpstr>
      <vt:lpstr>  1.направления затрат по проекту   грант + софинансирование </vt:lpstr>
      <vt:lpstr>  2. направления затрат по проекту  грант + софинансирование</vt:lpstr>
      <vt:lpstr>  3. направления затрат по проекту  грант + софинансирование</vt:lpstr>
      <vt:lpstr>1. комплект документов</vt:lpstr>
      <vt:lpstr>2. комплект документов</vt:lpstr>
      <vt:lpstr> ОТВЕТСТВЕННОСТЬ УЧАСТНИКА ОТБОРА </vt:lpstr>
      <vt:lpstr>1. ОБЯЗАТЕЛЬСТВА пОЛУЧАТЕЛЯ гранта</vt:lpstr>
      <vt:lpstr>2. ОБЯЗАТЕЛЬСТВА пОЛУЧАТЕЛЯ гранта</vt:lpstr>
      <vt:lpstr>ОТЧЕТНОСТЬ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Радионов Игорь Андреевич</cp:lastModifiedBy>
  <cp:revision>578</cp:revision>
  <cp:lastPrinted>2026-01-27T07:15:39Z</cp:lastPrinted>
  <dcterms:created xsi:type="dcterms:W3CDTF">2022-07-23T06:53:00Z</dcterms:created>
  <dcterms:modified xsi:type="dcterms:W3CDTF">2026-01-28T10:14:18Z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1033-12.2.0.22556</vt:lpwstr>
  </property>
</Properties>
</file>