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68" r:id="rId4"/>
    <p:sldId id="279" r:id="rId5"/>
    <p:sldId id="280" r:id="rId6"/>
    <p:sldId id="288" r:id="rId7"/>
    <p:sldId id="289" r:id="rId8"/>
    <p:sldId id="272" r:id="rId9"/>
    <p:sldId id="278" r:id="rId10"/>
    <p:sldId id="264" r:id="rId11"/>
    <p:sldId id="265" r:id="rId12"/>
    <p:sldId id="281" r:id="rId13"/>
    <p:sldId id="282" r:id="rId14"/>
    <p:sldId id="267" r:id="rId15"/>
    <p:sldId id="283" r:id="rId16"/>
    <p:sldId id="269" r:id="rId17"/>
    <p:sldId id="287" r:id="rId18"/>
    <p:sldId id="270" r:id="rId19"/>
    <p:sldId id="284" r:id="rId20"/>
    <p:sldId id="271" r:id="rId21"/>
    <p:sldId id="263" r:id="rId22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128"/>
    <a:srgbClr val="243D99"/>
    <a:srgbClr val="9BDCF3"/>
    <a:srgbClr val="F9BDBD"/>
    <a:srgbClr val="F1575E"/>
    <a:srgbClr val="455AA8"/>
    <a:srgbClr val="3494CE"/>
    <a:srgbClr val="F04247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78" y="108"/>
      </p:cViewPr>
      <p:guideLst>
        <p:guide orient="horz" pos="21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2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9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9387" y="3228635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7200" b="1" dirty="0">
                <a:solidFill>
                  <a:srgbClr val="FF0000"/>
                </a:solidFill>
                <a:latin typeface="Calibri" panose="020F0502020204030204"/>
                <a:cs typeface="DejaVu Sans"/>
              </a:rPr>
              <a:t>«ГРАНТ НА МИЛЛИОН»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243D99"/>
                </a:solidFill>
                <a:latin typeface="Calibri" panose="020F0502020204030204"/>
                <a:cs typeface="DejaVu Sans"/>
              </a:rPr>
              <a:t>Финансовое обеспечение затрат, связанных                                                                      с реализацией бизнес-проектов</a:t>
            </a:r>
            <a:endParaRPr lang="ru-RU" sz="3200" b="1" dirty="0">
              <a:solidFill>
                <a:srgbClr val="243D99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3600" b="1" dirty="0">
              <a:solidFill>
                <a:srgbClr val="243D99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243D99"/>
                </a:solidFill>
                <a:latin typeface="Calibri" panose="020F0502020204030204"/>
                <a:ea typeface="DejaVu Sans"/>
              </a:rPr>
              <a:t>2026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для финансового обеспечения и софинансирования 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30007" y="1959353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  <a:ea typeface="Calibri" panose="020F0502020204030204" charset="0"/>
              </a:rPr>
              <a:t>Оформление результатов интеллектуальной собственности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79669" y="3004276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chemeClr val="bg1"/>
              </a:solidFill>
              <a:effectLst/>
              <a:latin typeface="+mn-lt"/>
              <a:ea typeface="Calibri" panose="020F050202020403020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  <a:ea typeface="Calibri" panose="020F0502020204030204" charset="0"/>
              </a:rPr>
              <a:t>Аренда, строительство или ремонт нежилого помещения (включая стройматериалы и оборудование для ремонта</a:t>
            </a:r>
            <a:endParaRPr lang="ru-RU" sz="2400" dirty="0">
              <a:solidFill>
                <a:srgbClr val="EE2128"/>
              </a:solidFill>
              <a:effectLst/>
              <a:latin typeface="+mn-lt"/>
              <a:ea typeface="Calibri" panose="020F0502020204030204" charset="0"/>
            </a:endParaRPr>
          </a:p>
          <a:p>
            <a:pPr algn="ctr"/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71789" y="4010910"/>
            <a:ext cx="9531985" cy="104226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Аренда или приобретение основных средств (кроме легковых ТС, мобильных телефонов, планшетов)</a:t>
            </a:r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 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79669" y="5219700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rgbClr val="EE2128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Образовательные услуги по повышению квалификации работников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2C77A39-1B33-9707-BAD6-BBA6B0D30C0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27464A4F-54C2-FF3E-22D2-B9BCB2199D6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1515140B-133A-23D5-00CE-23F4670D9FC5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75D646B3-72F8-0753-9088-496738253096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BEA4BBED-513D-05DE-8C9D-4F41800AC57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986BFAC5-8F0F-D52D-A944-23FCB1B8E5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для финансового обеспечения и софинансирования 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0610F759-4A4E-BE23-743C-A723E2AC50CA}"/>
              </a:ext>
            </a:extLst>
          </p:cNvPr>
          <p:cNvSpPr/>
          <p:nvPr/>
        </p:nvSpPr>
        <p:spPr>
          <a:xfrm>
            <a:off x="1330007" y="1959353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  <a:ea typeface="Calibri" panose="020F0502020204030204" charset="0"/>
              </a:rPr>
              <a:t>Технологическое присоединение (электросети, газ, вода, тепло, водоотведение)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D4D62138-8E95-71D8-A637-12C54B279593}"/>
              </a:ext>
            </a:extLst>
          </p:cNvPr>
          <p:cNvSpPr/>
          <p:nvPr/>
        </p:nvSpPr>
        <p:spPr>
          <a:xfrm>
            <a:off x="1379669" y="3004276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Оплата услуг связи, в том числе доступа в Интернет                                              (при реализации бизнес-проекта)</a:t>
            </a:r>
            <a:r>
              <a:rPr lang="ru-RU" sz="240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 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6284B472-E681-B756-B744-69A07B9C8E64}"/>
              </a:ext>
            </a:extLst>
          </p:cNvPr>
          <p:cNvSpPr/>
          <p:nvPr/>
        </p:nvSpPr>
        <p:spPr>
          <a:xfrm>
            <a:off x="1371789" y="4010910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Техническая поддержка, наполнение, развитие и продвижение проекта в СМИ и сети Интернет (хостинг, регистрация доменных имен, поисковая оптимизация, модернизация сайта и соцсетей)</a:t>
            </a:r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 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37E7A87-FA36-47EF-9658-9418D3CDED97}"/>
              </a:ext>
            </a:extLst>
          </p:cNvPr>
          <p:cNvSpPr/>
          <p:nvPr/>
        </p:nvSpPr>
        <p:spPr>
          <a:xfrm>
            <a:off x="1371788" y="5386229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rgbClr val="EE2128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ПО и неисключительных прав на ПО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(расходы на получение прав, настройку, модификацию, сопровождение ПО)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13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91CEF39-41FE-9E8E-AF6F-7025A26440C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0C421D27-8F97-B73A-A903-027640194449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E471CCFD-F54A-E383-3DF6-48538E6E1D92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E64D9388-FD8B-BF93-F16F-7EA12C91E280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37A87CF9-F66F-5C2C-FFFE-AF5DF9AA263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6CB8ADC5-0438-12D2-B627-87F41573F6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3.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для финансового обеспечения и софинансирования 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E458BF51-785B-F18B-7E04-4FA012FEF03A}"/>
              </a:ext>
            </a:extLst>
          </p:cNvPr>
          <p:cNvSpPr/>
          <p:nvPr/>
        </p:nvSpPr>
        <p:spPr>
          <a:xfrm>
            <a:off x="1330007" y="1959353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  <a:ea typeface="Calibri" panose="020F0502020204030204" charset="0"/>
              </a:rPr>
              <a:t>Приобретение производственного и газового оборудования для создания или развития, модернизации производства товаров и услуг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89A198C7-A230-5C9E-B822-A624A5D434DC}"/>
              </a:ext>
            </a:extLst>
          </p:cNvPr>
          <p:cNvSpPr/>
          <p:nvPr/>
        </p:nvSpPr>
        <p:spPr>
          <a:xfrm>
            <a:off x="1379669" y="3004276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Озеленение и благоустройство территории,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предусмотренные проектом</a:t>
            </a:r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 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828ED08-1C48-956C-029E-DE776BF0D2B5}"/>
              </a:ext>
            </a:extLst>
          </p:cNvPr>
          <p:cNvSpPr/>
          <p:nvPr/>
        </p:nvSpPr>
        <p:spPr>
          <a:xfrm>
            <a:off x="1371789" y="4010910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Приобретение сырья и расходных материалов, необходимых для производства продукции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80BF8817-0C33-FE8B-94A9-5D2872EECD2D}"/>
              </a:ext>
            </a:extLst>
          </p:cNvPr>
          <p:cNvSpPr/>
          <p:nvPr/>
        </p:nvSpPr>
        <p:spPr>
          <a:xfrm>
            <a:off x="1371788" y="5386229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rgbClr val="EE2128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Оплата полиграфии, издательской продукции,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предусмотренной бизнес-проектом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59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1. 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0747" y="1120914"/>
            <a:ext cx="9720000" cy="720000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EE2128"/>
                </a:solidFill>
              </a:rPr>
              <a:t>Заявление</a:t>
            </a:r>
            <a:r>
              <a:rPr lang="ru-RU" altLang="en-US" sz="2400" dirty="0"/>
              <a:t> </a:t>
            </a:r>
            <a:r>
              <a:rPr lang="ru-RU" altLang="en-US" sz="2400" dirty="0">
                <a:solidFill>
                  <a:srgbClr val="243D99"/>
                </a:solidFill>
              </a:rPr>
              <a:t>по форме (формируется в системе)</a:t>
            </a:r>
          </a:p>
        </p:txBody>
      </p:sp>
      <p:sp>
        <p:nvSpPr>
          <p:cNvPr id="16" name="Pentagon 15"/>
          <p:cNvSpPr/>
          <p:nvPr/>
        </p:nvSpPr>
        <p:spPr>
          <a:xfrm>
            <a:off x="1230747" y="3019194"/>
            <a:ext cx="9710457" cy="3722174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l"/>
            <a:endParaRPr lang="ru-RU" sz="2400" dirty="0"/>
          </a:p>
          <a:p>
            <a:pPr algn="ctr"/>
            <a:r>
              <a:rPr lang="ru-RU" sz="2400" b="1" dirty="0">
                <a:solidFill>
                  <a:srgbClr val="EE2128"/>
                </a:solidFill>
              </a:rPr>
              <a:t>Описание бизнес-проекта: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solidFill>
                  <a:srgbClr val="243D99"/>
                </a:solidFill>
              </a:rPr>
              <a:t>Цель бизнес-проекта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solidFill>
                  <a:srgbClr val="C00000"/>
                </a:solidFill>
              </a:rPr>
              <a:t>Информация об актуальности и значимости проекта для социально-экономического развития Ленинградской области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solidFill>
                  <a:srgbClr val="243D99"/>
                </a:solidFill>
              </a:rPr>
              <a:t>Характеристика и описание продукта (услуги)</a:t>
            </a:r>
            <a:endParaRPr lang="en-US" sz="2400" dirty="0">
              <a:solidFill>
                <a:srgbClr val="243D99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400" dirty="0">
                <a:solidFill>
                  <a:srgbClr val="C00000"/>
                </a:solidFill>
              </a:rPr>
              <a:t>Перечень работ и план-график выполнения мероприятий по реализации бизнес-проекта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solidFill>
                  <a:srgbClr val="243D99"/>
                </a:solidFill>
              </a:rPr>
              <a:t>Обоснование затрат, связанных с реализацией бизнес-проекта</a:t>
            </a:r>
          </a:p>
          <a:p>
            <a:pPr marL="457200" indent="-457200" algn="ctr">
              <a:buAutoNum type="arabicPeriod"/>
            </a:pPr>
            <a:endParaRPr lang="ru-RU" sz="2400" dirty="0"/>
          </a:p>
          <a:p>
            <a:pPr algn="l"/>
            <a:endParaRPr lang="ru-RU" sz="2400" dirty="0"/>
          </a:p>
        </p:txBody>
      </p:sp>
      <p:sp>
        <p:nvSpPr>
          <p:cNvPr id="2" name="Pentagon 14"/>
          <p:cNvSpPr/>
          <p:nvPr/>
        </p:nvSpPr>
        <p:spPr bwMode="auto">
          <a:xfrm>
            <a:off x="1221204" y="2024020"/>
            <a:ext cx="9720000" cy="830071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Смета затрат для реализации бизнес-проекта 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по форме – Приложение 2 к Порядку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6184AC0-88C7-0B83-DF8F-25098C15776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>
            <a:extLst>
              <a:ext uri="{FF2B5EF4-FFF2-40B4-BE49-F238E27FC236}">
                <a16:creationId xmlns:a16="http://schemas.microsoft.com/office/drawing/2014/main" id="{3A47B468-73DF-0886-B7FB-EBAD5611A8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2. комплект документов</a:t>
            </a: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DE71486D-1058-9255-1605-64E27AE53167}"/>
              </a:ext>
            </a:extLst>
          </p:cNvPr>
          <p:cNvSpPr/>
          <p:nvPr/>
        </p:nvSpPr>
        <p:spPr>
          <a:xfrm>
            <a:off x="1055440" y="1251658"/>
            <a:ext cx="9710457" cy="3722174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l"/>
            <a:endParaRPr lang="ru-RU" sz="2400" dirty="0"/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Описание бизнес-проекта: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6. Информация о приросте  высокопроизводительных мест или увеличении ССЧ, увеличении выручки или оборота продукции,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или о выходе на экспорт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7. Информация о расширении сферы услуг/производства товаров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8. Информация об опыте и квалификации участника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и сотрудников – участников реализации проекта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9. Информация об использовании инновационного 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подхода (при наличии)</a:t>
            </a:r>
          </a:p>
          <a:p>
            <a:pPr algn="l"/>
            <a:endParaRPr lang="ru-RU" sz="2400" dirty="0"/>
          </a:p>
        </p:txBody>
      </p:sp>
      <p:sp>
        <p:nvSpPr>
          <p:cNvPr id="2" name="Pentagon 14">
            <a:extLst>
              <a:ext uri="{FF2B5EF4-FFF2-40B4-BE49-F238E27FC236}">
                <a16:creationId xmlns:a16="http://schemas.microsoft.com/office/drawing/2014/main" id="{E845D9E5-5D1C-4CD7-6CCB-BB8A42694D5B}"/>
              </a:ext>
            </a:extLst>
          </p:cNvPr>
          <p:cNvSpPr/>
          <p:nvPr/>
        </p:nvSpPr>
        <p:spPr bwMode="auto">
          <a:xfrm>
            <a:off x="1055440" y="5226580"/>
            <a:ext cx="9720000" cy="1224136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ПРЕЗЕНТАЦИЯ бизнес-проекта </a:t>
            </a:r>
          </a:p>
          <a:p>
            <a:pPr algn="ctr"/>
            <a:r>
              <a:rPr lang="en-US" sz="2400" dirty="0">
                <a:solidFill>
                  <a:srgbClr val="243D99"/>
                </a:solidFill>
              </a:rPr>
              <a:t>PDF </a:t>
            </a:r>
            <a:r>
              <a:rPr lang="ru-RU" sz="2400" dirty="0">
                <a:solidFill>
                  <a:srgbClr val="243D99"/>
                </a:solidFill>
              </a:rPr>
              <a:t>или </a:t>
            </a:r>
            <a:r>
              <a:rPr lang="en-US" sz="2400" dirty="0">
                <a:solidFill>
                  <a:srgbClr val="243D99"/>
                </a:solidFill>
              </a:rPr>
              <a:t>PPTX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7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предоставления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9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Затраты по проекту должны производиться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только в безналичном порядке,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339F5AC-3065-7DA9-81CE-4608CB62B02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E6EEA22C-8E62-9EF4-8F4C-F4C2E3D0CE97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5AADCBCB-EAE8-1936-18DB-BFA5946B8D61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C7293A23-3196-89E4-065E-3DEB23984139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84727CD8-89DE-6AAB-28BA-17A2D09FFA81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3BF9DA12-949E-C178-E4A7-CD93E14C6D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23674" y="191499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ОЦЕНКА БИЗНЕС-ПРОЕКТА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3F1DAC6-70DE-9002-261D-83D4A5B3C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98985"/>
              </p:ext>
            </p:extLst>
          </p:nvPr>
        </p:nvGraphicFramePr>
        <p:xfrm>
          <a:off x="617538" y="814581"/>
          <a:ext cx="11161240" cy="5887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1508">
                  <a:extLst>
                    <a:ext uri="{9D8B030D-6E8A-4147-A177-3AD203B41FA5}">
                      <a16:colId xmlns:a16="http://schemas.microsoft.com/office/drawing/2014/main" val="2702380906"/>
                    </a:ext>
                  </a:extLst>
                </a:gridCol>
                <a:gridCol w="4829732">
                  <a:extLst>
                    <a:ext uri="{9D8B030D-6E8A-4147-A177-3AD203B41FA5}">
                      <a16:colId xmlns:a16="http://schemas.microsoft.com/office/drawing/2014/main" val="3225152504"/>
                    </a:ext>
                  </a:extLst>
                </a:gridCol>
              </a:tblGrid>
              <a:tr h="540273">
                <a:tc>
                  <a:txBody>
                    <a:bodyPr/>
                    <a:lstStyle/>
                    <a:p>
                      <a:pPr marL="0" lvl="0" indent="0" algn="ctr">
                        <a:buClr>
                          <a:srgbClr val="3C342A"/>
                        </a:buClr>
                        <a:buFont typeface="+mj-lt"/>
                        <a:buNone/>
                        <a:tabLst>
                          <a:tab pos="327660" algn="l"/>
                        </a:tabLst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Актуальность и значимость бизнес-проекта для социально-экономического развития Ленинградской области и отрасли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 до 10 баллов</a:t>
                      </a: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61331"/>
                  </a:ext>
                </a:extLst>
              </a:tr>
              <a:tr h="602739">
                <a:tc>
                  <a:txBody>
                    <a:bodyPr/>
                    <a:lstStyle/>
                    <a:p>
                      <a:pPr marL="0" lvl="0" indent="0" algn="ctr">
                        <a:buClr>
                          <a:srgbClr val="3C342A"/>
                        </a:buClr>
                        <a:buFont typeface="+mj-lt"/>
                        <a:buNone/>
                        <a:tabLst>
                          <a:tab pos="327660" algn="l"/>
                        </a:tabLst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Количество планируемых к созданию рабочих мест в результате реализации бизнес-проекта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1-3 рабочих места - 5 баллов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</a:rPr>
                        <a:t>4-10 рабочих мест - 7 баллов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</a:rPr>
                        <a:t>более 10 рабочих мест - 10 баллов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786648"/>
                  </a:ext>
                </a:extLst>
              </a:tr>
              <a:tr h="330203">
                <a:tc>
                  <a:txBody>
                    <a:bodyPr/>
                    <a:lstStyle/>
                    <a:p>
                      <a:pPr marL="0" lvl="0" indent="0" algn="ctr">
                        <a:buClr>
                          <a:srgbClr val="3C342A"/>
                        </a:buClr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Расширение сферы оказания услуг/производства товаров в ЛО 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от 0 до 10 баллов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602"/>
                  </a:ext>
                </a:extLst>
              </a:tr>
              <a:tr h="200913">
                <a:tc>
                  <a:txBody>
                    <a:bodyPr/>
                    <a:lstStyle/>
                    <a:p>
                      <a:pPr marL="0" lvl="0" indent="0" algn="ctr">
                        <a:buClr>
                          <a:srgbClr val="3C342A"/>
                        </a:buClr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Сметная обоснованность бюджета бизнес-проекта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от 0 до 5 баллов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57693"/>
                  </a:ext>
                </a:extLst>
              </a:tr>
              <a:tr h="330203">
                <a:tc>
                  <a:txBody>
                    <a:bodyPr/>
                    <a:lstStyle/>
                    <a:p>
                      <a:pPr marL="0" lvl="0" indent="0" algn="ctr">
                        <a:buClr>
                          <a:srgbClr val="3C342A"/>
                        </a:buClr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Опыт и квалификация сотрудников, участвующих в реализации бизнес-проекта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от 0 до 5 баллов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350702"/>
                  </a:ext>
                </a:extLst>
              </a:tr>
              <a:tr h="330203">
                <a:tc>
                  <a:txBody>
                    <a:bodyPr/>
                    <a:lstStyle/>
                    <a:p>
                      <a:pPr marL="0" lvl="0" indent="0" algn="ctr">
                        <a:buClr>
                          <a:srgbClr val="3C342A"/>
                        </a:buClr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Инновационный подход (нестандартные решения ведения бизнеса)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от 0 до 5 баллов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410589"/>
                  </a:ext>
                </a:extLst>
              </a:tr>
              <a:tr h="803652">
                <a:tc>
                  <a:txBody>
                    <a:bodyPr/>
                    <a:lstStyle/>
                    <a:p>
                      <a:pPr marL="0" lvl="0" indent="0" algn="ctr">
                        <a:buClr>
                          <a:srgbClr val="3C342A"/>
                        </a:buClr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Вложение в оборудование или услугу с последующим долгосрочным функционированием или эксплуатацией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400" dirty="0">
                          <a:effectLst/>
                        </a:rPr>
                        <a:t>Бизнес-проект с учетом срока эксплуатации </a:t>
                      </a:r>
                    </a:p>
                    <a:p>
                      <a:pPr indent="21590" algn="ctr"/>
                      <a:r>
                        <a:rPr lang="ru-RU" sz="1400" dirty="0">
                          <a:effectLst/>
                        </a:rPr>
                        <a:t>до 3 месяцев - 0 баллов</a:t>
                      </a:r>
                    </a:p>
                    <a:p>
                      <a:pPr indent="21590" algn="ctr"/>
                      <a:r>
                        <a:rPr lang="ru-RU" sz="1400" dirty="0">
                          <a:effectLst/>
                        </a:rPr>
                        <a:t>от 3 до 12 месяцев - 5 баллов</a:t>
                      </a:r>
                    </a:p>
                    <a:p>
                      <a:pPr indent="21590" algn="ctr"/>
                      <a:r>
                        <a:rPr lang="ru-RU" sz="1400" dirty="0">
                          <a:effectLst/>
                        </a:rPr>
                        <a:t>свыше 12 месяцев - 10 баллов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36870"/>
                  </a:ext>
                </a:extLst>
              </a:tr>
              <a:tr h="803652">
                <a:tc>
                  <a:txBody>
                    <a:bodyPr/>
                    <a:lstStyle/>
                    <a:p>
                      <a:pPr marL="0" lvl="0" indent="0" algn="ctr">
                        <a:buClr>
                          <a:srgbClr val="3C342A"/>
                        </a:buClr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Вложение участником отбора собственных/заемных средств в реализацию бизнес-проекта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400" dirty="0">
                          <a:effectLst/>
                        </a:rPr>
                        <a:t>Объем вложений собственных или заемных средств участника отбора меньше 1 млн руб. - 0 баллов</a:t>
                      </a:r>
                    </a:p>
                    <a:p>
                      <a:pPr indent="21590" algn="ctr"/>
                      <a:r>
                        <a:rPr lang="ru-RU" sz="1400" dirty="0">
                          <a:effectLst/>
                        </a:rPr>
                        <a:t>1 млн руб. - 5 баллов;</a:t>
                      </a:r>
                    </a:p>
                    <a:p>
                      <a:pPr indent="21590" algn="ctr"/>
                      <a:r>
                        <a:rPr lang="ru-RU" sz="1400" dirty="0">
                          <a:effectLst/>
                        </a:rPr>
                        <a:t>превышает 1 млн руб. - 10 баллов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344541"/>
                  </a:ext>
                </a:extLst>
              </a:tr>
              <a:tr h="1136060">
                <a:tc>
                  <a:txBody>
                    <a:bodyPr/>
                    <a:lstStyle/>
                    <a:p>
                      <a:pPr marL="0" lvl="0" indent="0" algn="ctr">
                        <a:buClr>
                          <a:srgbClr val="3C342A"/>
                        </a:buClr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Оценка обоснованности реализации бизнес-проекта на территории Ленинградской области и необходимости оказания государственной поддержки участнику отбора при реализации бизнес-проекта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ru-RU" sz="1400" dirty="0">
                          <a:effectLst/>
                        </a:rPr>
                        <a:t>от 0 до 35 баллов</a:t>
                      </a:r>
                    </a:p>
                    <a:p>
                      <a:pPr indent="180340" algn="ctr"/>
                      <a:r>
                        <a:rPr lang="ru-RU" sz="1400" dirty="0">
                          <a:effectLst/>
                        </a:rPr>
                        <a:t>(учитываются </a:t>
                      </a:r>
                      <a:r>
                        <a:rPr lang="ru-RU" sz="1400" dirty="0" err="1">
                          <a:effectLst/>
                        </a:rPr>
                        <a:t>информацияв</a:t>
                      </a:r>
                      <a:r>
                        <a:rPr lang="ru-RU" sz="1400" dirty="0">
                          <a:effectLst/>
                        </a:rPr>
                        <a:t> заявке, документы и пояснения участника на заседании конкурсной комиссии)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024700"/>
                  </a:ext>
                </a:extLst>
              </a:tr>
              <a:tr h="660409">
                <a:tc>
                  <a:txBody>
                    <a:bodyPr/>
                    <a:lstStyle/>
                    <a:p>
                      <a:pPr marL="0" lvl="0" indent="0" algn="ctr">
                        <a:buClr>
                          <a:srgbClr val="3C342A"/>
                        </a:buClr>
                        <a:buFont typeface="+mj-lt"/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– НЕ БОЛЕЕ 100 БАЛЛОВ</a:t>
                      </a:r>
                    </a:p>
                  </a:txBody>
                  <a:tcPr marL="34705" marR="34705" marT="0" marB="0" anchor="ctr">
                    <a:solidFill>
                      <a:srgbClr val="9BD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92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69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76364" y="1405941"/>
            <a:ext cx="10801200" cy="1999093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002060"/>
                </a:solidFill>
                <a:latin typeface="+mn-lt"/>
                <a:sym typeface="+mn-ea"/>
              </a:rPr>
              <a:t>Использовать средства гранта:</a:t>
            </a:r>
          </a:p>
          <a:p>
            <a:pPr marL="457200" indent="-457200" algn="ctr">
              <a:buFontTx/>
              <a:buChar char="-"/>
            </a:pP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по целевому назначению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в пределах </a:t>
            </a: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сметы затрат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сумме в соответствии со сметой затрат</a:t>
            </a:r>
          </a:p>
          <a:p>
            <a:pPr marL="342900" indent="-342900" algn="ctr">
              <a:buFontTx/>
              <a:buChar char="-"/>
            </a:pP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в течение 12 мес.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со дня перечисления средств получателю</a:t>
            </a: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76364" y="5160328"/>
            <a:ext cx="10801200" cy="130070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Сохранение среднесписочной численности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– </a:t>
            </a: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90%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году получения гранта</a:t>
            </a: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977675" y="3616454"/>
            <a:ext cx="10801200" cy="1296117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Осуществлять деятельность в течение 3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sym typeface="+mn-ea"/>
              </a:rPr>
              <a:t>-</a:t>
            </a: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х лет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момента получения гранта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76364" y="1144699"/>
            <a:ext cx="10801200" cy="1489528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algn="ctr"/>
            <a:endParaRPr lang="ru-RU" altLang="en-US" sz="2800" dirty="0">
              <a:solidFill>
                <a:schemeClr val="accent6">
                  <a:lumMod val="50000"/>
                </a:schemeClr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Выплата заработной платы сотрудникам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году получения гранта – не ниже МРОТ, установленного в Ленинградской области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 </a:t>
            </a: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66979" y="4520874"/>
            <a:ext cx="10801200" cy="1397652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Увеличение объема выручки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году получения гранта – не менее, чем на </a:t>
            </a: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2%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по отношению к предыдущему году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году получения гранта</a:t>
            </a: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766979" y="2793177"/>
            <a:ext cx="10801200" cy="1565382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Не отчуждать имущество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(основные средства, оборудование, оргтехника, инвентарь), приобретенное в рамках проекта, </a:t>
            </a:r>
          </a:p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в течение 3 лет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момента получения гранта </a:t>
            </a:r>
          </a:p>
        </p:txBody>
      </p:sp>
      <p:sp>
        <p:nvSpPr>
          <p:cNvPr id="11" name="Round Diagonal Corner Rectangle 9"/>
          <p:cNvSpPr/>
          <p:nvPr/>
        </p:nvSpPr>
        <p:spPr>
          <a:xfrm>
            <a:off x="776364" y="6080840"/>
            <a:ext cx="10801200" cy="77715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3200" b="1" dirty="0">
                <a:solidFill>
                  <a:srgbClr val="FF0000"/>
                </a:solidFill>
                <a:latin typeface="+mn-lt"/>
                <a:sym typeface="+mn-ea"/>
              </a:rPr>
              <a:t>ОТЧЕТНОСТЬ!!!</a:t>
            </a:r>
          </a:p>
        </p:txBody>
      </p:sp>
    </p:spTree>
    <p:extLst>
      <p:ext uri="{BB962C8B-B14F-4D97-AF65-F5344CB8AC3E}">
        <p14:creationId xmlns:p14="http://schemas.microsoft.com/office/powerpoint/2010/main" val="2642065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00206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ОТЧЕТНОСТЬ 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67347" y="1092190"/>
            <a:ext cx="11457305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ЕЖЕКВАРТАЛЬНЫЙ ОТЧЕТ О ДОСТИЖЕНИИ РЕЗУЛЬТАТА </a:t>
            </a: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ЕЖЕКВАРТАЛЬНЫЙ ОТЧЕТ О РАСХОДАХ СРЕДСТВ ГРАНТА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с приложением подтверждающих документов (договоры, платежные поручения, накладные, УПД, акты выполненных работ,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15-го числа месяца, следующего за отчетным кварталом</a:t>
            </a: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ЕЖЕМЕСЯЧНЫЙ ОТЧЕТ</a:t>
            </a: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о реализации плана мероприятий по достижению результатов предоставления гранта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 </a:t>
            </a:r>
            <a:endParaRPr lang="ru-RU" altLang="ru-RU" sz="2800" kern="100" spc="-100" dirty="0">
              <a:solidFill>
                <a:srgbClr val="EE2128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</a:t>
            </a:r>
            <a:r>
              <a:rPr lang="ru-RU" altLang="ru-RU" sz="2800" kern="100" spc="-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е позднее 10-го рабочего дня месяца, следующего за отчетным месяцем</a:t>
            </a: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ОТЧЕТ о достижении показателей финансово-хозяйственной деятельности  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и реализации плана мероприятий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 февраля года, следующего за отчетным годом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11714" y="188640"/>
            <a:ext cx="12192000" cy="89222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11714" y="919698"/>
            <a:ext cx="12168572" cy="5703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2026 год -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3 000 000 рублей</a:t>
            </a:r>
            <a:r>
              <a:rPr lang="en-US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3 номинации х 1 000 000 </a:t>
            </a:r>
            <a:endParaRPr 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гранта  - до 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1 000 000 рублей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софинансирования проекта –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25% </a:t>
            </a:r>
            <a:r>
              <a:rPr lang="ru-RU" alt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от суммы ПРОЕКТА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1 000 000 рублей – ГРАНТ, не </a:t>
            </a:r>
            <a:r>
              <a:rPr lang="en-US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&lt;</a:t>
            </a: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334 000 рублей - СОФИНАНС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ИТОГО ПРОЕКТ – не менее 1 334 000 рублей</a:t>
            </a:r>
            <a:endParaRPr lang="en-US" altLang="ru-RU" sz="2800" b="1" i="1" kern="100" dirty="0">
              <a:solidFill>
                <a:srgbClr val="00B0F0"/>
              </a:solidFill>
              <a:latin typeface="Calibri" panose="020F0502020204030204"/>
              <a:cs typeface="Arial" panose="020B0604020202020204"/>
            </a:endParaRPr>
          </a:p>
          <a:p>
            <a:pPr marL="1143000" lvl="3" indent="0" algn="ctr"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3600" b="1" kern="100" cap="all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ПРИЁМ ЗАЯВОК                комиссия (защита</a:t>
            </a:r>
          </a:p>
          <a:p>
            <a:pPr marL="1143000" lvl="3" indent="0"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i="1" kern="100" dirty="0">
                <a:solidFill>
                  <a:srgbClr val="0070C0"/>
                </a:solidFill>
                <a:latin typeface="Calibri" panose="020F0502020204030204"/>
              </a:rPr>
              <a:t>27 января – 25 февраля 2026                         2 марта 2026</a:t>
            </a:r>
          </a:p>
          <a:p>
            <a:pPr marL="1143000" lvl="3" indent="0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altLang="ru-RU" sz="2800" b="1" i="1" kern="100" dirty="0">
              <a:solidFill>
                <a:srgbClr val="00B0F0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20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</a:t>
            </a: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субсидий и грантов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301451" cy="801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>
              <a:solidFill>
                <a:srgbClr val="455AA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A44A61-30E3-B433-3B8A-240F1354C7D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4E486148-8A54-F6C6-A0A6-6AC44C46610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7222430F-8C1B-5D71-4718-B83F520E9087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BB9A3948-B446-2377-C6EE-2C1D063B7AD2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A93CA3A2-5B85-D3E0-B7D2-8E05E41D1A51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A07EF77F-94E9-E248-61E7-9EECDCAB69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584221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Что такое бизнес-проект</a:t>
            </a:r>
            <a:br>
              <a:rPr lang="en-US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sz="20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Постановление Правительства ЛО от 21.07.2022 № 507</a:t>
            </a:r>
            <a:endParaRPr lang="ru-RU" sz="2000" b="1" cap="all" dirty="0">
              <a:solidFill>
                <a:srgbClr val="00B0F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D3390B5-D64D-99DA-1967-42B682986DB6}"/>
              </a:ext>
            </a:extLst>
          </p:cNvPr>
          <p:cNvSpPr txBox="1"/>
          <p:nvPr/>
        </p:nvSpPr>
        <p:spPr bwMode="auto">
          <a:xfrm>
            <a:off x="-456728" y="1498466"/>
            <a:ext cx="12241360" cy="564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Это мероприятия 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рамках предпринимательской деятельности 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 развития бизнеса с целью создания 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продукта, услуги или иного результата, приносящего прибыль 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Грант НЕ предоставляется на текущие затраты предприятия!</a:t>
            </a: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en-US" sz="2800" b="1" kern="100" dirty="0">
              <a:solidFill>
                <a:schemeClr val="accent2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!</a:t>
            </a:r>
            <a:r>
              <a:rPr lang="en-US" sz="2400" b="1" kern="100" dirty="0">
                <a:solidFill>
                  <a:schemeClr val="accent2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НОМИНАЦИИ </a:t>
            </a:r>
            <a:endParaRPr lang="en-US" sz="2400" b="1" kern="100" dirty="0">
              <a:solidFill>
                <a:srgbClr val="00B0F0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400" b="1" kern="100" dirty="0">
                <a:solidFill>
                  <a:srgbClr val="00B0F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утверждаются распоряжением комитета</a:t>
            </a:r>
          </a:p>
          <a:p>
            <a:pPr marL="1143000" marR="0" lvl="3" indent="0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ru-RU" sz="2000" b="1" kern="100" dirty="0">
              <a:solidFill>
                <a:srgbClr val="F1575E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734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49BBD65-2B52-B6D1-EEDB-414AF368087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D611144C-FD73-AF5F-ED63-C33D78C10314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21A5F1BD-DBE8-771D-0F02-77C8F866ADE6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AB7080E0-6713-DB95-60DD-BE6B801B5EC8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E6CB2940-46D2-DD90-29A0-3935374FD365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230B71DD-7708-117D-9998-260616EC9D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20351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Номинации 2026</a:t>
            </a:r>
            <a:endParaRPr lang="ru-RU" sz="4000" b="1" cap="all" dirty="0">
              <a:solidFill>
                <a:srgbClr val="FF000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81925F8-3544-0EE7-4768-5858056E0DC0}"/>
              </a:ext>
            </a:extLst>
          </p:cNvPr>
          <p:cNvSpPr txBox="1"/>
          <p:nvPr/>
        </p:nvSpPr>
        <p:spPr bwMode="auto">
          <a:xfrm>
            <a:off x="371364" y="1008946"/>
            <a:ext cx="114492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1. Лучший бизнес-проект «Опора и поддержка»</a:t>
            </a:r>
            <a:endParaRPr lang="ru-RU" sz="2800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ru-RU" sz="2000" b="1" i="1" dirty="0"/>
          </a:p>
          <a:p>
            <a:pPr algn="ctr"/>
            <a:r>
              <a:rPr lang="ru-RU" sz="2000" b="1" i="1" dirty="0"/>
              <a:t>Бизнес‑проекты, направленные на создание комплексной системы поддержки </a:t>
            </a:r>
          </a:p>
          <a:p>
            <a:pPr algn="ctr"/>
            <a:r>
              <a:rPr lang="ru-RU" sz="2000" b="1" i="1" dirty="0"/>
              <a:t>участников СВО и членов их семей </a:t>
            </a:r>
            <a:r>
              <a:rPr lang="ru-RU" b="1" i="1" dirty="0"/>
              <a:t> </a:t>
            </a:r>
          </a:p>
          <a:p>
            <a:endParaRPr lang="ru-RU" b="1" dirty="0"/>
          </a:p>
          <a:p>
            <a:r>
              <a:rPr lang="ru-RU" sz="2400" b="1" dirty="0">
                <a:solidFill>
                  <a:schemeClr val="accent2"/>
                </a:solidFill>
                <a:latin typeface="+mn-lt"/>
              </a:rPr>
              <a:t>Проекты</a:t>
            </a:r>
            <a:r>
              <a:rPr lang="ru-RU" sz="2400" dirty="0">
                <a:latin typeface="+mn-lt"/>
              </a:rPr>
              <a:t> по разработке, внедрению и реализации сервисов, платформ, программ, направленных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+mn-lt"/>
              </a:rPr>
              <a:t>на обеспечение социального, психологического, медицинского и юридического сопровождения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+mn-lt"/>
              </a:rPr>
              <a:t>создание условий для профессиональной адаптации, переподготовки, трудоустройства, повышения качества жизни участников СВО и их интеграции в общественную жизнь.</a:t>
            </a:r>
          </a:p>
          <a:p>
            <a:endParaRPr lang="ru-RU" sz="2400" dirty="0">
              <a:latin typeface="+mn-lt"/>
            </a:endParaRPr>
          </a:p>
          <a:p>
            <a:r>
              <a:rPr lang="ru-RU" sz="2400" b="1" dirty="0">
                <a:solidFill>
                  <a:schemeClr val="accent2"/>
                </a:solidFill>
                <a:latin typeface="+mn-lt"/>
              </a:rPr>
              <a:t>Участники:</a:t>
            </a:r>
            <a:r>
              <a:rPr lang="ru-RU" sz="2400" dirty="0">
                <a:latin typeface="+mn-lt"/>
              </a:rPr>
              <a:t> субъекты МСП, реализующие проекты на территории Ленинградской области в различных отраслях.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191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784E986-A6ED-9B78-A3FE-D69A79125F6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16FF69F7-38DF-648E-B47E-E4B6064A8DBF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84996FB0-0793-F4DB-B700-035149B12BC9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D13FD8BE-D564-297C-F7D8-4ED13A5E6454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92F18E89-BFBD-3AA2-50DB-DD2131848AFA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3908D6B-85D4-7E7B-1685-77B9DAE5D270}"/>
              </a:ext>
            </a:extLst>
          </p:cNvPr>
          <p:cNvSpPr txBox="1"/>
          <p:nvPr/>
        </p:nvSpPr>
        <p:spPr bwMode="auto">
          <a:xfrm>
            <a:off x="371364" y="260648"/>
            <a:ext cx="114492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2. Лучший бизнес-проект «Регион, который создаёт»</a:t>
            </a:r>
            <a:endParaRPr lang="ru-RU" sz="2800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ru-RU" sz="2000" b="1" i="1" dirty="0"/>
          </a:p>
          <a:p>
            <a:pPr algn="ctr"/>
            <a:r>
              <a:rPr lang="ru-RU" sz="2000" b="1" i="1" dirty="0"/>
              <a:t>Бизнес‑проекты, направленные на создание и развитие малого промышленного</a:t>
            </a:r>
            <a:br>
              <a:rPr lang="ru-RU" sz="2000" b="1" i="1" dirty="0"/>
            </a:br>
            <a:r>
              <a:rPr lang="ru-RU" sz="2000" b="1" i="1" dirty="0"/>
              <a:t>и технологического производства  </a:t>
            </a:r>
          </a:p>
          <a:p>
            <a:pPr algn="ctr"/>
            <a:endParaRPr lang="ru-RU" sz="2000" b="1" i="1" dirty="0"/>
          </a:p>
          <a:p>
            <a:r>
              <a:rPr lang="ru-RU" sz="2000" b="1" dirty="0">
                <a:solidFill>
                  <a:schemeClr val="accent2"/>
                </a:solidFill>
              </a:rPr>
              <a:t>Проекты, </a:t>
            </a:r>
            <a:r>
              <a:rPr lang="ru-RU" sz="2000" dirty="0">
                <a:latin typeface="+mn-lt"/>
              </a:rPr>
              <a:t>направленные на создание и развитие малого промышленного и технологического производства, ориентированного  на выпуск востребованной продукции для внутреннего рынка и импортозамещения, повышение технологической независимости региона и формирование устойчивых производственных цепочек.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r>
              <a:rPr lang="ru-RU" sz="2000" b="1" dirty="0">
                <a:solidFill>
                  <a:schemeClr val="accent2"/>
                </a:solidFill>
              </a:rPr>
              <a:t>Участники: </a:t>
            </a:r>
            <a:r>
              <a:rPr lang="ru-RU" sz="2000" dirty="0">
                <a:latin typeface="+mn-lt"/>
              </a:rPr>
              <a:t>субъекты МСП, осуществляющие деятельность по одному или нескольким ОСНОВНЫМ видам экономической деятельности (ОКВЭД) раздела C «Обрабатывающие производства»  </a:t>
            </a:r>
          </a:p>
          <a:p>
            <a:r>
              <a:rPr lang="ru-RU" sz="2000" dirty="0">
                <a:latin typeface="+mn-lt"/>
              </a:rPr>
              <a:t>- </a:t>
            </a:r>
            <a:r>
              <a:rPr lang="ru-RU" sz="2000" b="1" dirty="0">
                <a:solidFill>
                  <a:srgbClr val="EE2128"/>
                </a:solidFill>
                <a:latin typeface="+mn-lt"/>
              </a:rPr>
              <a:t>16</a:t>
            </a:r>
            <a:r>
              <a:rPr lang="ru-RU" sz="2000" dirty="0">
                <a:latin typeface="+mn-lt"/>
              </a:rPr>
              <a:t> (Обработка древесины и производство изделий из дерева)</a:t>
            </a:r>
          </a:p>
          <a:p>
            <a:r>
              <a:rPr lang="ru-RU" sz="2000" dirty="0">
                <a:latin typeface="+mn-lt"/>
              </a:rPr>
              <a:t>- </a:t>
            </a:r>
            <a:r>
              <a:rPr lang="ru-RU" sz="2000" b="1" dirty="0">
                <a:solidFill>
                  <a:srgbClr val="EE2128"/>
                </a:solidFill>
                <a:latin typeface="+mn-lt"/>
              </a:rPr>
              <a:t>22.2</a:t>
            </a:r>
            <a:r>
              <a:rPr lang="ru-RU" sz="2000" dirty="0">
                <a:latin typeface="+mn-lt"/>
              </a:rPr>
              <a:t> (Производство изделий из пластмасс)</a:t>
            </a:r>
          </a:p>
          <a:p>
            <a:r>
              <a:rPr lang="ru-RU" sz="2000" dirty="0">
                <a:latin typeface="+mn-lt"/>
              </a:rPr>
              <a:t>- </a:t>
            </a:r>
            <a:r>
              <a:rPr lang="ru-RU" sz="2000" b="1" dirty="0">
                <a:solidFill>
                  <a:srgbClr val="EE2128"/>
                </a:solidFill>
                <a:latin typeface="+mn-lt"/>
              </a:rPr>
              <a:t>23</a:t>
            </a:r>
            <a:r>
              <a:rPr lang="ru-RU" sz="2000" dirty="0">
                <a:latin typeface="+mn-lt"/>
              </a:rPr>
              <a:t>  (Производство прочей неметаллической минеральной продукции)</a:t>
            </a:r>
          </a:p>
          <a:p>
            <a:r>
              <a:rPr lang="ru-RU" sz="2000" dirty="0">
                <a:latin typeface="+mn-lt"/>
              </a:rPr>
              <a:t>- </a:t>
            </a:r>
            <a:r>
              <a:rPr lang="ru-RU" sz="2000" b="1" dirty="0">
                <a:solidFill>
                  <a:srgbClr val="EE2128"/>
                </a:solidFill>
                <a:latin typeface="+mn-lt"/>
              </a:rPr>
              <a:t>25</a:t>
            </a:r>
            <a:r>
              <a:rPr lang="ru-RU" sz="2000" dirty="0">
                <a:latin typeface="+mn-lt"/>
              </a:rPr>
              <a:t> (Производство готовых металлических изделий, кроме машин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и оборудования)</a:t>
            </a:r>
          </a:p>
          <a:p>
            <a:r>
              <a:rPr lang="ru-RU" sz="2000" dirty="0">
                <a:latin typeface="+mn-lt"/>
              </a:rPr>
              <a:t>- </a:t>
            </a:r>
            <a:r>
              <a:rPr lang="ru-RU" sz="2000" b="1" dirty="0">
                <a:solidFill>
                  <a:srgbClr val="EE2128"/>
                </a:solidFill>
                <a:latin typeface="+mn-lt"/>
              </a:rPr>
              <a:t>27</a:t>
            </a:r>
            <a:r>
              <a:rPr lang="ru-RU" sz="2000" dirty="0">
                <a:latin typeface="+mn-lt"/>
              </a:rPr>
              <a:t> (Производство электрического оборудования)</a:t>
            </a:r>
          </a:p>
          <a:p>
            <a:r>
              <a:rPr lang="ru-RU" sz="2000" dirty="0">
                <a:latin typeface="+mn-lt"/>
              </a:rPr>
              <a:t>- </a:t>
            </a:r>
            <a:r>
              <a:rPr lang="ru-RU" sz="2000" b="1" dirty="0">
                <a:solidFill>
                  <a:srgbClr val="EE2128"/>
                </a:solidFill>
                <a:latin typeface="+mn-lt"/>
              </a:rPr>
              <a:t>28</a:t>
            </a:r>
            <a:r>
              <a:rPr lang="ru-RU" sz="2000" dirty="0">
                <a:latin typeface="+mn-lt"/>
              </a:rPr>
              <a:t> (Производство машин и оборудования, не включенных в другие группировки)</a:t>
            </a:r>
          </a:p>
          <a:p>
            <a:pPr algn="ctr"/>
            <a:endParaRPr lang="ru-RU" b="1" i="1" dirty="0"/>
          </a:p>
          <a:p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082F8E-8B68-6E29-BFBB-27DC4BA581A9}"/>
              </a:ext>
            </a:extLst>
          </p:cNvPr>
          <p:cNvSpPr txBox="1"/>
          <p:nvPr/>
        </p:nvSpPr>
        <p:spPr>
          <a:xfrm>
            <a:off x="3047260" y="3266381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/>
                </a:solidFill>
                <a:latin typeface="+mj-lt"/>
              </a:rPr>
              <a:t>Лучший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63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0323E07-B444-2567-0F79-D67732160F0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C0642440-7723-5CBA-E01D-71983FF29EA5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5644BF38-F75A-D1EE-8FE9-D89FFD2441B8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337B8492-EBF9-EB46-5649-71D158B20700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B2B9A317-BA55-788F-88F1-F82083F0B6E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C74C80D-8EA7-1F6A-D2E0-31569B0F2D7A}"/>
              </a:ext>
            </a:extLst>
          </p:cNvPr>
          <p:cNvSpPr txBox="1"/>
          <p:nvPr/>
        </p:nvSpPr>
        <p:spPr bwMode="auto">
          <a:xfrm>
            <a:off x="371364" y="260648"/>
            <a:ext cx="114492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3. Лучший бизнес-проект «Цифровые сервисы для всех»</a:t>
            </a:r>
            <a:endParaRPr lang="ru-RU" sz="2800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ru-RU" sz="2000" b="1" i="1" dirty="0"/>
          </a:p>
          <a:p>
            <a:pPr algn="ctr"/>
            <a:r>
              <a:rPr lang="ru-RU" sz="2000" b="1" i="1" dirty="0"/>
              <a:t>Бизнес‑проекты в области информационных технологий </a:t>
            </a:r>
          </a:p>
          <a:p>
            <a:pPr algn="ctr"/>
            <a:endParaRPr lang="ru-RU" sz="2000" b="1" i="1" dirty="0"/>
          </a:p>
          <a:p>
            <a:r>
              <a:rPr lang="ru-RU" sz="2000" b="1" dirty="0">
                <a:solidFill>
                  <a:schemeClr val="accent2"/>
                </a:solidFill>
              </a:rPr>
              <a:t>Проекты, </a:t>
            </a:r>
            <a:r>
              <a:rPr lang="ru-RU" sz="2400" dirty="0">
                <a:latin typeface="+mn-lt"/>
              </a:rPr>
              <a:t>направленные на развитие </a:t>
            </a:r>
            <a:r>
              <a:rPr lang="en-US" sz="2400" dirty="0">
                <a:latin typeface="+mn-lt"/>
              </a:rPr>
              <a:t>IT-</a:t>
            </a:r>
            <a:r>
              <a:rPr lang="ru-RU" sz="2400" dirty="0">
                <a:latin typeface="+mn-lt"/>
              </a:rPr>
              <a:t>сферы с целью повышения качества жизни </a:t>
            </a:r>
          </a:p>
          <a:p>
            <a:r>
              <a:rPr lang="ru-RU" sz="2400" dirty="0">
                <a:latin typeface="+mn-lt"/>
              </a:rPr>
              <a:t>и удобства пользования сервисами в цифровом формате.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r>
              <a:rPr lang="ru-RU" sz="2000" b="1" dirty="0">
                <a:solidFill>
                  <a:schemeClr val="accent2"/>
                </a:solidFill>
              </a:rPr>
              <a:t>Участники: </a:t>
            </a:r>
            <a:r>
              <a:rPr lang="ru-RU" sz="2400" dirty="0">
                <a:latin typeface="+mn-lt"/>
              </a:rPr>
              <a:t>субъекты МСП с наличием работающей бизнес-модели, подтвержденным спросом </a:t>
            </a:r>
          </a:p>
          <a:p>
            <a:r>
              <a:rPr lang="ru-RU" sz="2400" dirty="0">
                <a:latin typeface="+mn-lt"/>
              </a:rPr>
              <a:t>на рынке и потенциалом к масштабированию цифрового сервиса, </a:t>
            </a:r>
          </a:p>
          <a:p>
            <a:r>
              <a:rPr lang="ru-RU" sz="2400" dirty="0">
                <a:latin typeface="+mn-lt"/>
              </a:rPr>
              <a:t>с наличием основного или дополнительного ОКВЭД </a:t>
            </a:r>
          </a:p>
          <a:p>
            <a:r>
              <a:rPr lang="ru-RU" sz="2400" dirty="0">
                <a:latin typeface="+mn-lt"/>
              </a:rPr>
              <a:t>62.01 «Разработка компьютерного программного обеспечения» </a:t>
            </a:r>
          </a:p>
          <a:p>
            <a:endParaRPr lang="ru-RU" sz="2400" dirty="0">
              <a:latin typeface="+mn-lt"/>
            </a:endParaRPr>
          </a:p>
          <a:p>
            <a:endParaRPr lang="ru-RU" sz="2400" dirty="0">
              <a:latin typeface="+mn-lt"/>
            </a:endParaRPr>
          </a:p>
          <a:p>
            <a:r>
              <a:rPr lang="en-US" sz="2000" b="1" i="1" dirty="0">
                <a:solidFill>
                  <a:schemeClr val="accent2"/>
                </a:solidFill>
              </a:rPr>
              <a:t>*</a:t>
            </a:r>
            <a:r>
              <a:rPr lang="ru-RU" sz="2000" b="1" i="1" dirty="0">
                <a:solidFill>
                  <a:schemeClr val="accent2"/>
                </a:solidFill>
              </a:rPr>
              <a:t>Номинации утверждаются распоряжением комитета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781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гранта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15" y="1916430"/>
            <a:ext cx="987107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гранта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на дату подачи заявки требованиям, установленным Порядком: п. 1.5, 2.4, 2.5</a:t>
            </a:r>
            <a:endParaRPr lang="ru-RU" sz="28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сметы затрат по проекту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Порядка: п. 1.7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комплектность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составе заявки: п. 2.6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      </a:t>
            </a:r>
            <a:endParaRPr lang="ru-RU" sz="2400" b="1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90" y="4725144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Победители конкурсного отбора 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–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это участники, набравшие наибольшее количество баллов и занявшие 1-е место в рейтинге                   в номинации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00087" y="1802373"/>
            <a:ext cx="1079182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опустимая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1509</Words>
  <Application>Microsoft Office PowerPoint</Application>
  <PresentationFormat>Широкоэкранный</PresentationFormat>
  <Paragraphs>210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Что такое бизнес-проект  Постановление Правительства ЛО от 21.07.2022 № 507</vt:lpstr>
      <vt:lpstr>Номинации 2026</vt:lpstr>
      <vt:lpstr>Презентация PowerPoint</vt:lpstr>
      <vt:lpstr>Презентация PowerPoint</vt:lpstr>
      <vt:lpstr>УСЛОВИЯ ОТБОРА  ПОЛУЧАТЕЛЕЙ гранта</vt:lpstr>
      <vt:lpstr>ТРЕБОВАНИЯ К СОИСКАТЕЛЮ</vt:lpstr>
      <vt:lpstr>ПОДАЧА ЗАЯВКИ</vt:lpstr>
      <vt:lpstr>  1.направления затрат по проекту  для финансового обеспечения и софинансирования </vt:lpstr>
      <vt:lpstr>  2. направления затрат по проекту  для финансового обеспечения и софинансирования </vt:lpstr>
      <vt:lpstr>  3. направления затрат по проекту  для финансового обеспечения и софинансирования </vt:lpstr>
      <vt:lpstr>1. комплект документов</vt:lpstr>
      <vt:lpstr>2. комплект документов</vt:lpstr>
      <vt:lpstr> ОТВЕТСТВЕННОСТЬ ПРЕДПРИНИМАТЕЛЯ </vt:lpstr>
      <vt:lpstr>ОЦЕНКА БИЗНЕС-ПРОЕКТА</vt:lpstr>
      <vt:lpstr>1. ОБЯЗАТЕЛЬСТВА пОЛУЧАТЕЛЯ гранта</vt:lpstr>
      <vt:lpstr>2. ОБЯЗАТЕЛЬСТВА пОЛУЧАТЕЛЯ гранта</vt:lpstr>
      <vt:lpstr>ОТЧЕТНОСТЬ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453</cp:revision>
  <dcterms:created xsi:type="dcterms:W3CDTF">2022-07-23T06:53:00Z</dcterms:created>
  <dcterms:modified xsi:type="dcterms:W3CDTF">2026-01-22T14:37:33Z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