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8" r:id="rId4"/>
    <p:sldId id="272" r:id="rId5"/>
    <p:sldId id="264" r:id="rId6"/>
    <p:sldId id="257" r:id="rId7"/>
    <p:sldId id="265" r:id="rId8"/>
    <p:sldId id="277" r:id="rId9"/>
    <p:sldId id="278" r:id="rId10"/>
    <p:sldId id="267" r:id="rId11"/>
    <p:sldId id="279" r:id="rId12"/>
    <p:sldId id="280" r:id="rId13"/>
    <p:sldId id="281" r:id="rId14"/>
    <p:sldId id="282" r:id="rId15"/>
    <p:sldId id="269" r:id="rId16"/>
    <p:sldId id="283" r:id="rId17"/>
    <p:sldId id="270" r:id="rId18"/>
    <p:sldId id="271" r:id="rId19"/>
    <p:sldId id="273" r:id="rId20"/>
    <p:sldId id="274" r:id="rId21"/>
    <p:sldId id="275" r:id="rId22"/>
    <p:sldId id="276" r:id="rId23"/>
    <p:sldId id="263" r:id="rId24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D91"/>
    <a:srgbClr val="DDDDDD"/>
    <a:srgbClr val="FA0000"/>
    <a:srgbClr val="FFF4E7"/>
    <a:srgbClr val="F69C9C"/>
    <a:srgbClr val="F69898"/>
    <a:srgbClr val="C5D3FF"/>
    <a:srgbClr val="CBEDF9"/>
    <a:srgbClr val="F9BDBD"/>
    <a:srgbClr val="F3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#P82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0199" y="3155574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37979"/>
                </a:solidFill>
                <a:latin typeface="Calibri" panose="020F0502020204030204"/>
                <a:cs typeface="DejaVu Sans"/>
              </a:rPr>
              <a:t>Субсидия социальным предпринимателям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 </a:t>
            </a: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субъектам МСП, 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признанным социальными предприятиями</a:t>
            </a:r>
          </a:p>
          <a:p>
            <a:pPr indent="342900" algn="ctr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66781" y="339794"/>
            <a:ext cx="9073008" cy="117771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«в»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Капитальный ремонт, технические средства, сантехника –</a:t>
            </a:r>
          </a:p>
          <a:p>
            <a:pPr algn="ctr" eaLnBrk="1" fontAlgn="ctr" latinLnBrk="0" hangingPunct="1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    - </a:t>
            </a:r>
            <a:r>
              <a:rPr lang="ru-RU" sz="2000" dirty="0">
                <a:solidFill>
                  <a:srgbClr val="002060"/>
                </a:solidFill>
              </a:rPr>
              <a:t>копии договора на капитальный ремонт, смет на капитальный ремонт, актов выполненных работ, платежных поручений или иных платежных документов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66781" y="4293096"/>
            <a:ext cx="9095428" cy="2417613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«д»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Затраты на организацию и проведение мероприятий –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поручений, копии первичных документов по затратам, связанным с проведением мероприятий в области дворового спорта и физкультурно-оздоровительной работы с населением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проведение данных мероприятий,                                   в том числе фотоотчет, выписка из адресной программы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80856" y="1645161"/>
            <a:ext cx="9095428" cy="252028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«г»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Участие в конкурсах, соревнованиях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копии первичных документов по затратам, связанным с участием в мероприятиях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участие в мероприятиях, в том числе договор                     на участие/протокол мероприятия/справка-вызов, сведения о регистрации участников                                                                                                                                                                          - фотоотчет соискателя с места проведения конкурса, соревнования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25569" y="836712"/>
            <a:ext cx="9073008" cy="266429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«е»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Затраты в целях образовательной деятельности                                                                   в дистанционном формате –</a:t>
            </a:r>
          </a:p>
          <a:p>
            <a:pPr algn="ctr" eaLnBrk="1" fontAlgn="ctr" latinLnBrk="0" hangingPunct="1"/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иных платежных документов, копии первичных документов по затратам, связанным с ведением образовательной деятельности в дистанционном формате</a:t>
            </a:r>
          </a:p>
          <a:p>
            <a:pPr marL="342900" indent="-342900" algn="ctr" fontAlgn="ctr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документы, подтверждающие ведение образовательной деятельности                              в дистанционном формате, в том числе учебные материалы, видеоматериалы, фотоотчет</a:t>
            </a:r>
          </a:p>
          <a:p>
            <a:pPr marL="342900" indent="-342900" algn="ctr" fontAlgn="ctr"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34927" y="3645024"/>
            <a:ext cx="9095428" cy="216024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«ж</a:t>
            </a:r>
            <a:r>
              <a:rPr lang="ru-RU" sz="2400" b="1" dirty="0">
                <a:solidFill>
                  <a:srgbClr val="002060"/>
                </a:solidFill>
              </a:rPr>
              <a:t>» Паушальный платеж по франшизе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документа, подтверждающего государственную регистрацию права использования франшизы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подтверждающих выплату по передаче прав                     на франшизу (паушальный платеж)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82328" y="548680"/>
            <a:ext cx="907300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«з»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Приобретение транспортного средства                                  (медицинского такси)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договора, акта приема-передачи специально оборудованного транспортного средства для перевозки пожилых людей и инвалидов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копия паспорта транспортного средства или свидетельства о регистрации транспортного средства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необходимо разрешение на осуществление деятельности по перевозке пассажиров и багажа легковым такси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82328" y="4293096"/>
            <a:ext cx="9095428" cy="216024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sz="3200" b="1" dirty="0">
                <a:solidFill>
                  <a:srgbClr val="002060"/>
                </a:solidFill>
              </a:rPr>
              <a:t>«и»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Оборудование объектов для беспрепятственного доступа инвалидов и маломобильных граждан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договоров, актов выполненных работ, документов, подтверждающих приобретение оборудования, платежных поручений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71464" y="836712"/>
            <a:ext cx="907300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«к» </a:t>
            </a:r>
            <a:r>
              <a:rPr lang="ru-RU" altLang="en-US" sz="2400" b="1" dirty="0">
                <a:solidFill>
                  <a:srgbClr val="002060"/>
                </a:solidFill>
              </a:rPr>
              <a:t>Т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ехнологическое присоединение объектов</a:t>
            </a:r>
          </a:p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недвижимого имщества к электрическим сетям</a:t>
            </a:r>
            <a:r>
              <a:rPr lang="ru-RU" altLang="en-US" sz="2400" b="1" dirty="0">
                <a:solidFill>
                  <a:srgbClr val="002060"/>
                </a:solidFill>
              </a:rPr>
              <a:t>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иных платежных документов,  подтверждающих затраты на технологическое присоединение к объектам инженерной инфраструктуры - электрическим сетям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копия договора о технологическом присоединении к электрическим сетям                      и акта об осуществлении технологического присоединения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88663"/>
              </p:ext>
            </p:extLst>
          </p:nvPr>
        </p:nvGraphicFramePr>
        <p:xfrm>
          <a:off x="1559496" y="847108"/>
          <a:ext cx="8787903" cy="5910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2471386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1867829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933915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3020690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Статья расходов в соответствии с п. 2 приложения 6 к Порядку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Описание произведенных затрат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Сумма, руб.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екущий ремонт помещения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благоустройство территорий, покупка и(или) изготовление оборудования, мебели, инвентаря (за исключением учебников, учебных пособий, средств обучения, игр, игрушек) для осуществления деятельности в сфере социального предпринимательства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акт № 1 от 25.12.202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ПП № 2 от 01.11.202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3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35482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4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3161"/>
                  </a:ext>
                </a:extLst>
              </a:tr>
            </a:tbl>
          </a:graphicData>
        </a:graphic>
      </p:graphicFrame>
      <p:sp>
        <p:nvSpPr>
          <p:cNvPr id="10" name="Rectangle 2">
            <a:hlinkClick r:id="rId2"/>
            <a:extLst>
              <a:ext uri="{FF2B5EF4-FFF2-40B4-BE49-F238E27FC236}">
                <a16:creationId xmlns:a16="http://schemas.microsoft.com/office/drawing/2014/main" id="{6F5EE98E-0712-6037-9211-6B3B0991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707126"/>
            <a:ext cx="8465185" cy="2062103"/>
          </a:xfrm>
          <a:prstGeom prst="rect">
            <a:avLst/>
          </a:prstGeom>
          <a:solidFill>
            <a:srgbClr val="DDDDD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                   за своевременность их представления                         несет соискатель!</a:t>
            </a:r>
            <a:endParaRPr lang="ru-RU" altLang="en-US" sz="3200" b="1" kern="100" spc="-100" dirty="0">
              <a:solidFill>
                <a:srgbClr val="FA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276" y="3931633"/>
            <a:ext cx="90332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0084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</a:p>
          <a:p>
            <a:pPr algn="ctr"/>
            <a:r>
              <a:rPr lang="en-US" altLang="en-US" sz="2800" b="1" dirty="0">
                <a:solidFill>
                  <a:srgbClr val="243D99"/>
                </a:solidFill>
              </a:rPr>
              <a:t>C 1 </a:t>
            </a:r>
            <a:r>
              <a:rPr lang="ru-RU" altLang="en-US" sz="2800" b="1" dirty="0">
                <a:solidFill>
                  <a:srgbClr val="243D99"/>
                </a:solidFill>
              </a:rPr>
              <a:t>января 202</a:t>
            </a:r>
            <a:r>
              <a:rPr lang="en-US" altLang="en-US" sz="2800" b="1" dirty="0">
                <a:solidFill>
                  <a:srgbClr val="243D99"/>
                </a:solidFill>
              </a:rPr>
              <a:t>5</a:t>
            </a:r>
            <a:r>
              <a:rPr lang="ru-RU" altLang="en-US" sz="2800" b="1" dirty="0">
                <a:solidFill>
                  <a:srgbClr val="243D99"/>
                </a:solidFill>
              </a:rPr>
              <a:t> года - 23 800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2024 году по отношению к уровню 2023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525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87417"/>
              </p:ext>
            </p:extLst>
          </p:nvPr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869156" y="1196752"/>
            <a:ext cx="9942957" cy="5298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92D05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-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47 000 000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+ 26 500 000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возмещение на аренду – не более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ДОПОЛНИТЕЛЬНЫЙ ОТБОР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4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! ПРИЕМ ЗАЯВОК  </a:t>
            </a:r>
            <a:r>
              <a:rPr lang="ru-RU" alt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14 – 24 ноября 2025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4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! КОМИССИЯ  </a:t>
            </a:r>
            <a:r>
              <a:rPr lang="ru-RU" alt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26 ноября </a:t>
            </a:r>
            <a:r>
              <a:rPr lang="ru-RU" alt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2025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243D99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среднемесячной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заработной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платы;    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22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379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44824"/>
            <a:ext cx="10514013" cy="4665064"/>
          </a:xfrm>
          <a:solidFill>
            <a:srgbClr val="DDDDDD"/>
          </a:solidFill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 и п. 3 Приложения 6 к Порядку (Дополнительные условия по субсидии социальным предприятиям)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6 к Порядку)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05252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977245" cy="476948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(включен в Единый реестр МСП </a:t>
            </a:r>
            <a:r>
              <a:rPr lang="en-US" sz="2400" kern="100" spc="-5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полученным мерам поддержки 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и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меет статус социального предприятия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(получить статус впервые – до даты подачи заявки)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 Порядка предоставления субсидий</a:t>
            </a:r>
            <a:endParaRPr lang="ru-RU" altLang="ru-RU" sz="2400" kern="100" spc="-5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51384" y="1934555"/>
            <a:ext cx="10512980" cy="1261587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2. текущий ремонт помещения, благоустройство территорий, покупка/изготовление оборудования, мебели, 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                                                        (исключение - учебники, учебные пособия, средства обучения, игр, игрушек) </a:t>
            </a:r>
          </a:p>
          <a:p>
            <a:pPr algn="ctr">
              <a:buClrTx/>
              <a:buSzTx/>
              <a:buFontTx/>
            </a:pP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86177" y="3295363"/>
            <a:ext cx="10440262" cy="987711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3. капитальный ремонт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(реконструкция) помещений,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приобретение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технических</a:t>
            </a:r>
            <a:r>
              <a:rPr lang="ru-RU" sz="2400" dirty="0">
                <a:solidFill>
                  <a:srgbClr val="F3797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средств, механизмов, оборудования,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устройств, санитарной техники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86175" y="4328133"/>
            <a:ext cx="10440263" cy="1126410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4. участие в чемпионатах, конкурсах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соревнованиях (регистрационные сборы, транспортные расходы, проживание участников, аренда костюмов) 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подтверждение участия!</a:t>
            </a:r>
            <a:endParaRPr lang="ru-RU" altLang="en-US" sz="2400" dirty="0">
              <a:solidFill>
                <a:srgbClr val="F05252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626182" y="5571666"/>
            <a:ext cx="10400256" cy="1186322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5. изготовление/приобретение/аренда спортинвентаря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электронного оборудования  оборудования, оргтехники, мебели, полиграфии, аренда технических, санитарных помещений для массовых мероприятий</a:t>
            </a:r>
            <a:r>
              <a:rPr lang="en-US" sz="2400" dirty="0">
                <a:solidFill>
                  <a:srgbClr val="F05252"/>
                </a:solidFill>
                <a:latin typeface="+mn-lt"/>
              </a:rPr>
              <a:t>*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551384" y="975357"/>
            <a:ext cx="10509848" cy="849016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1. аренда нежилого помещения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(с учетом исключений, п.2 а) Приложения 6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64844" y="2893789"/>
            <a:ext cx="10512980" cy="883970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7.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затраты на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повышение квалификации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преподавателей и сотрудников учебного центра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организации обучения в дистанционном формате</a:t>
            </a:r>
          </a:p>
          <a:p>
            <a:pPr algn="ctr">
              <a:buClrTx/>
              <a:buSzTx/>
              <a:buFontTx/>
            </a:pP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49906" y="3922406"/>
            <a:ext cx="10509848" cy="849016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8.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паушальный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платеж по франшизе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франчайзер должен быть субъектом МСП Ленинградской области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49906" y="4915555"/>
            <a:ext cx="10509848" cy="947732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9.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приобретение транспортного средства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оборудованного механизмами для перевозки пожилых людей и инвалидов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медицинское такси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57988" y="1136327"/>
            <a:ext cx="10509848" cy="1604415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6. приобретение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компьютерного оборудования, программного обеспечения, аренда/закупка оборудования,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оплата услуг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по съемке и монтажу, дизайн и верстка учебных материалов, услуги разработчиков,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создание сайта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или приобретение подписки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обучения в дистанционном формате 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49633" y="3101291"/>
            <a:ext cx="10509848" cy="996733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11.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технологическое присоединение объектов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недвижимого имущества, находящихся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 собственности соискателя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к электрическим сетям</a:t>
            </a: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649633" y="1005834"/>
            <a:ext cx="10509848" cy="2001157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F05252"/>
              </a:solidFill>
              <a:latin typeface="+mn-lt"/>
            </a:endParaRP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10. оборудование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объектов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беспрепятственного доступа к ним инвалидов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и других маломобильных групп населения):</a:t>
            </a: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- приобретение и установка подъемников, лифтов;                                                                     - приобретение и установка технических средств связи/сигнализации     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в соответствии с паспортом доступности объекта </a:t>
            </a:r>
          </a:p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3" name="Round Diagonal Corner Rectangle 10"/>
          <p:cNvSpPr/>
          <p:nvPr/>
        </p:nvSpPr>
        <p:spPr bwMode="auto">
          <a:xfrm>
            <a:off x="698044" y="4181583"/>
            <a:ext cx="10509848" cy="996733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05252"/>
                </a:solidFill>
                <a:latin typeface="+mn-lt"/>
              </a:rPr>
              <a:t>! Возмещаются затраты 202</a:t>
            </a:r>
            <a:r>
              <a:rPr lang="en-US" sz="2400" b="1" dirty="0">
                <a:solidFill>
                  <a:srgbClr val="F05252"/>
                </a:solidFill>
                <a:latin typeface="+mn-lt"/>
              </a:rPr>
              <a:t>4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 и 202</a:t>
            </a:r>
            <a:r>
              <a:rPr lang="en-US" sz="2400" b="1" dirty="0">
                <a:solidFill>
                  <a:srgbClr val="F05252"/>
                </a:solidFill>
                <a:latin typeface="+mn-lt"/>
              </a:rPr>
              <a:t>5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 годов</a:t>
            </a:r>
            <a:endParaRPr lang="ru-RU" sz="2400" b="1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22" y="5178316"/>
            <a:ext cx="909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затрат для участия в отборе –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250 000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1 договора к возмещению – 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30 000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8963032" cy="72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5710" y="2920660"/>
            <a:ext cx="8963032" cy="88746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«а»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Аренда -</a:t>
            </a:r>
            <a:r>
              <a:rPr lang="ru-RU" sz="24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копия договора аренды, платежных поручений</a:t>
            </a:r>
            <a:r>
              <a:rPr lang="ru-RU" sz="2000" dirty="0"/>
              <a:t>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с отметкой банка, акты (если указано в Договоре)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35710" y="3980348"/>
            <a:ext cx="8963032" cy="246442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«б»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Текущий ремонт, оборудование, мебель, инвентарь                     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altLang="en-US" sz="2000" b="1" dirty="0">
                <a:sym typeface="+mn-ea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копии</a:t>
            </a:r>
            <a:r>
              <a:rPr lang="ru-RU" sz="2000" dirty="0">
                <a:solidFill>
                  <a:srgbClr val="002060"/>
                </a:solidFill>
              </a:rPr>
              <a:t> договоров, актов/УПД/товарных накладных на получение товаров                         и услуг, платежных поручений                                                                        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договора аренды или документа, подтверждающего право собственности на помещение (если договор подлежит регистрации –                         отметка о регистрации)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09140"/>
            <a:ext cx="8964746" cy="73929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002060"/>
                </a:solidFill>
              </a:rPr>
              <a:t>Реестр затрат по форме (приложение 2 к Порядку)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1812</Words>
  <Application>Microsoft Office PowerPoint</Application>
  <PresentationFormat>Широкоэкранный</PresentationFormat>
  <Paragraphs>213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ВОЗМЕЩАЮТСЯ затратЫ</vt:lpstr>
      <vt:lpstr>ВОЗМЕЩАЮТСЯ затратЫ</vt:lpstr>
      <vt:lpstr>комплект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450</cp:revision>
  <dcterms:created xsi:type="dcterms:W3CDTF">2022-07-23T06:53:00Z</dcterms:created>
  <dcterms:modified xsi:type="dcterms:W3CDTF">2025-10-30T06:09:00Z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