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7"/>
  </p:notesMasterIdLst>
  <p:handoutMasterIdLst>
    <p:handoutMasterId r:id="rId20"/>
  </p:handoutMasterIdLst>
  <p:sldIdLst>
    <p:sldId id="256" r:id="rId4"/>
    <p:sldId id="268" r:id="rId5"/>
    <p:sldId id="272" r:id="rId6"/>
    <p:sldId id="264" r:id="rId7"/>
    <p:sldId id="257" r:id="rId8"/>
    <p:sldId id="265" r:id="rId9"/>
    <p:sldId id="266" r:id="rId10"/>
    <p:sldId id="267" r:id="rId11"/>
    <p:sldId id="269" r:id="rId12"/>
    <p:sldId id="270" r:id="rId13"/>
    <p:sldId id="271" r:id="rId14"/>
    <p:sldId id="273" r:id="rId15"/>
    <p:sldId id="274" r:id="rId16"/>
    <p:sldId id="275" r:id="rId18"/>
    <p:sldId id="263" r:id="rId19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247"/>
    <a:srgbClr val="EE2128"/>
    <a:srgbClr val="243D99"/>
    <a:srgbClr val="455AA8"/>
    <a:srgbClr val="F1575E"/>
    <a:srgbClr val="F9BDBD"/>
    <a:srgbClr val="3494CE"/>
    <a:srgbClr val="9BDCF3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65" d="100"/>
          <a:sy n="165" d="100"/>
        </p:scale>
        <p:origin x="-164" y="172"/>
      </p:cViewPr>
      <p:guideLst>
        <p:guide orient="horz" pos="21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  <a:endParaRPr lang="en-GB"/>
          </a:p>
          <a:p>
            <a:pPr lvl="1">
              <a:defRPr/>
            </a:pPr>
            <a:r>
              <a:rPr lang="en-GB"/>
              <a:t>Второй уровень структуры</a:t>
            </a:r>
            <a:endParaRPr lang="en-GB"/>
          </a:p>
          <a:p>
            <a:pPr lvl="2">
              <a:defRPr/>
            </a:pPr>
            <a:r>
              <a:rPr lang="en-GB"/>
              <a:t>Третий уровень структуры</a:t>
            </a:r>
            <a:endParaRPr lang="en-GB"/>
          </a:p>
          <a:p>
            <a:pPr lvl="3">
              <a:defRPr/>
            </a:pPr>
            <a:r>
              <a:rPr lang="en-GB"/>
              <a:t>Четвёртый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Пятый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Шестой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Седьмой уровень структуры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2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2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 lang="en-GB"/>
          </a:p>
          <a:p>
            <a:pPr lvl="1">
              <a:defRPr/>
            </a:pPr>
            <a:r>
              <a:rPr lang="en-GB"/>
              <a:t>Second level</a:t>
            </a:r>
            <a:endParaRPr lang="en-GB"/>
          </a:p>
          <a:p>
            <a:pPr lvl="2">
              <a:defRPr/>
            </a:pPr>
            <a:r>
              <a:rPr lang="en-GB"/>
              <a:t>Third level</a:t>
            </a:r>
            <a:endParaRPr lang="en-GB"/>
          </a:p>
          <a:p>
            <a:pPr lvl="3">
              <a:defRPr/>
            </a:pPr>
            <a:r>
              <a:rPr lang="en-GB"/>
              <a:t>Fourth level</a:t>
            </a:r>
            <a:endParaRPr lang="en-GB"/>
          </a:p>
          <a:p>
            <a:pPr lvl="4">
              <a:defRPr/>
            </a:pPr>
            <a:r>
              <a:rPr lang="en-GB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525" y="3355975"/>
            <a:ext cx="12182475" cy="350139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72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Субсидия «Лизинг»</a:t>
            </a:r>
            <a:endParaRPr lang="ru-RU" sz="72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2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Возмещение части затрат, связанных с заключением договоров финансовой аренды (лизинга)</a:t>
            </a:r>
            <a:endParaRPr lang="ru-RU" sz="32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32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 smtClean="0">
                <a:solidFill>
                  <a:srgbClr val="003EBA"/>
                </a:solidFill>
                <a:latin typeface="Calibri" panose="020F0502020204030204"/>
                <a:ea typeface="DejaVu Sans"/>
              </a:rPr>
              <a:t>2025</a:t>
            </a:r>
            <a:endParaRPr lang="ru-RU" sz="54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4154170" cy="105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Обязательства получателя субсидии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271270" y="1715135"/>
            <a:ext cx="9720000" cy="720000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Увеличение выручки – не менее </a:t>
            </a:r>
            <a:r>
              <a:rPr lang="ru-RU" altLang="en-US" sz="2800" b="1" dirty="0" smtClean="0">
                <a:solidFill>
                  <a:srgbClr val="243D99"/>
                </a:solidFill>
                <a:sym typeface="+mn-ea"/>
              </a:rPr>
              <a:t>4%</a:t>
            </a:r>
            <a:endParaRPr lang="ru-RU" altLang="en-US" sz="2800" b="1" dirty="0">
              <a:solidFill>
                <a:srgbClr val="243D99"/>
              </a:solidFill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271486" y="2680598"/>
            <a:ext cx="9720000" cy="720000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Сохранение среднесписочной численности – 90% </a:t>
            </a:r>
            <a:endParaRPr lang="ru-RU" altLang="en-US" sz="2800" b="1" dirty="0">
              <a:solidFill>
                <a:srgbClr val="243D99"/>
              </a:solidFill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271270" y="3644900"/>
            <a:ext cx="9720000" cy="1440000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</a:rPr>
              <a:t>Заработная плата </a:t>
            </a:r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– </a:t>
            </a:r>
            <a:r>
              <a:rPr lang="ru-RU" altLang="en-US" sz="2800" dirty="0">
                <a:solidFill>
                  <a:srgbClr val="243D99"/>
                </a:solidFill>
              </a:rPr>
              <a:t>не ниже МРОТ</a:t>
            </a:r>
            <a:endParaRPr lang="ru-RU" altLang="en-US" sz="2800" dirty="0">
              <a:solidFill>
                <a:srgbClr val="243D99"/>
              </a:solidFill>
            </a:endParaRPr>
          </a:p>
          <a:p>
            <a:pPr algn="ctr"/>
            <a:r>
              <a:rPr lang="ru-RU" altLang="en-US" sz="2800" dirty="0">
                <a:solidFill>
                  <a:srgbClr val="243D99"/>
                </a:solidFill>
              </a:rPr>
              <a:t>по Ленинградской области</a:t>
            </a:r>
            <a:r>
              <a:rPr lang="ru-RU" altLang="en-US" sz="2800" b="1" dirty="0">
                <a:solidFill>
                  <a:srgbClr val="243D99"/>
                </a:solidFill>
              </a:rPr>
              <a:t>	</a:t>
            </a:r>
            <a:endParaRPr lang="ru-RU" altLang="en-US" sz="2800" b="1" dirty="0">
              <a:solidFill>
                <a:srgbClr val="243D99"/>
              </a:solidFill>
            </a:endParaRPr>
          </a:p>
          <a:p>
            <a:pPr algn="ctr"/>
            <a:r>
              <a:rPr lang="ru-RU" altLang="en-US" sz="2800" b="1" dirty="0">
                <a:solidFill>
                  <a:srgbClr val="243D99"/>
                </a:solidFill>
              </a:rPr>
              <a:t>в </a:t>
            </a:r>
            <a:r>
              <a:rPr lang="ru-RU" altLang="en-US" sz="2800" b="1" dirty="0" smtClean="0">
                <a:solidFill>
                  <a:srgbClr val="243D99"/>
                </a:solidFill>
              </a:rPr>
              <a:t>2025 </a:t>
            </a:r>
            <a:r>
              <a:rPr lang="ru-RU" altLang="en-US" sz="2800" b="1" dirty="0">
                <a:solidFill>
                  <a:srgbClr val="243D99"/>
                </a:solidFill>
              </a:rPr>
              <a:t>году </a:t>
            </a:r>
            <a:r>
              <a:rPr lang="ru-RU" altLang="en-US" sz="2800" b="1" dirty="0" smtClean="0">
                <a:solidFill>
                  <a:srgbClr val="243D99"/>
                </a:solidFill>
              </a:rPr>
              <a:t>– 23 800 </a:t>
            </a:r>
            <a:r>
              <a:rPr lang="ru-RU" altLang="en-US" sz="2800" b="1" dirty="0">
                <a:solidFill>
                  <a:srgbClr val="243D99"/>
                </a:solidFill>
              </a:rPr>
              <a:t>рублей</a:t>
            </a:r>
            <a:endParaRPr lang="ru-RU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РАЗМЕР СУБСИДИИ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1499235"/>
            <a:ext cx="12192000" cy="4145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80000"/>
              </a:lnSpc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не может превышать величину выручки </a:t>
            </a:r>
            <a:endParaRPr lang="ru-RU" altLang="ru-RU" sz="2400" b="1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lnSpc>
                <a:spcPct val="80000"/>
              </a:lnSpc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(за минусом НДС, акцизов) по итогам</a:t>
            </a:r>
            <a:r>
              <a:rPr lang="en-US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en-US" altLang="ru-RU" sz="2400" kern="100" spc="-100" dirty="0" smtClean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202</a:t>
            </a:r>
            <a:r>
              <a:rPr lang="ru-RU" altLang="ru-RU" sz="2400" kern="100" spc="-100" dirty="0" smtClean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4 </a:t>
            </a: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года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lnSpc>
                <a:spcPct val="80000"/>
              </a:lnSpc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en-US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lnSpc>
                <a:spcPct val="80000"/>
              </a:lnSpc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максимальный размер субсидии – 75% от затрат, </a:t>
            </a:r>
            <a:endParaRPr lang="ru-RU" altLang="ru-RU" sz="24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lnSpc>
                <a:spcPct val="80000"/>
              </a:lnSpc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но не более 1,5 млн рублей</a:t>
            </a:r>
            <a:endParaRPr lang="ru-RU" altLang="ru-RU" sz="24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lnSpc>
                <a:spcPct val="80000"/>
              </a:lnSpc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ru-RU" altLang="ru-RU" sz="24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0" indent="-457200" algn="ctr">
              <a:lnSpc>
                <a:spcPct val="80000"/>
              </a:lnSpc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коэффициент корректировки в соответствии </a:t>
            </a: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</a:rPr>
              <a:t>с динамикой </a:t>
            </a:r>
            <a:endParaRPr lang="ru-RU" altLang="ru-RU" sz="2400" b="1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lnSpc>
                <a:spcPct val="80000"/>
              </a:lnSpc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результатов деятельности в </a:t>
            </a:r>
            <a:r>
              <a:rPr lang="ru-RU" altLang="ru-RU" sz="2400" kern="100" spc="-100" dirty="0" smtClean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2024 </a:t>
            </a: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году по отношению к уровню </a:t>
            </a:r>
            <a:r>
              <a:rPr lang="ru-RU" altLang="ru-RU" sz="2400" kern="100" spc="-100" dirty="0" smtClean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2023 </a:t>
            </a: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года: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lnSpc>
                <a:spcPct val="80000"/>
              </a:lnSpc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выручке</a:t>
            </a:r>
            <a:endParaRPr lang="ru-RU" altLang="ru-RU" sz="2400" b="1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0" algn="ctr" defTabSz="914400" eaLnBrk="1" fontAlgn="auto" latinLnBrk="0" hangingPunct="1">
              <a:lnSpc>
                <a:spcPct val="80000"/>
              </a:lnSpc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- по среднесписочной численности работников</a:t>
            </a:r>
            <a:endParaRPr lang="ru-RU" altLang="ru-RU" sz="24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0" algn="ctr" defTabSz="914400" eaLnBrk="1" fontAlgn="auto" latinLnBrk="0" hangingPunct="1">
              <a:lnSpc>
                <a:spcPct val="80000"/>
              </a:lnSpc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уровню среднемесячной заработной платы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СВЕДЕНИЯ О РЕЗУЛЬТАТАХ ДЕЯТЕЛЬНОСТИ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2800" cap="all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</a:t>
            </a:r>
            <a:r>
              <a:rPr lang="ru-RU" sz="2800" dirty="0">
                <a:solidFill>
                  <a:srgbClr val="243D99"/>
                </a:solidFill>
              </a:rPr>
              <a:t>приложение 2 к заявлению)</a:t>
            </a:r>
            <a:endParaRPr lang="ru-RU" sz="2800" b="1" cap="all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7855" y="1557020"/>
          <a:ext cx="10878820" cy="4058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960"/>
                <a:gridCol w="3244215"/>
                <a:gridCol w="1411605"/>
                <a:gridCol w="2915285"/>
                <a:gridCol w="2738755"/>
              </a:tblGrid>
              <a:tr h="1531620">
                <a:tc>
                  <a:txBody>
                    <a:bodyPr/>
                    <a:lstStyle/>
                    <a:p>
                      <a:pPr indent="0" algn="ctr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N п/п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 anchor="ctr" anchorCtr="0"/>
                </a:tc>
                <a:tc>
                  <a:txBody>
                    <a:bodyPr/>
                    <a:lstStyle/>
                    <a:p>
                      <a:pPr indent="0" algn="ctr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Наименование увеличиваемого показателя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 anchor="ctr" anchorCtr="0"/>
                </a:tc>
                <a:tc>
                  <a:txBody>
                    <a:bodyPr/>
                    <a:lstStyle/>
                    <a:p>
                      <a:pPr indent="0" algn="ctr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43D99"/>
                          </a:solidFill>
                          <a:effectLst/>
                        </a:rPr>
                        <a:t>Единицы значений</a:t>
                      </a:r>
                      <a:endParaRPr lang="ru-RU" sz="200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 anchor="ctr" anchorCtr="0"/>
                </a:tc>
                <a:tc>
                  <a:txBody>
                    <a:bodyPr/>
                    <a:lstStyle/>
                    <a:p>
                      <a:pPr indent="0" algn="ctr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За год, 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0" algn="ctr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предшествующий отчетному году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0" algn="ctr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243D99"/>
                          </a:solidFill>
                          <a:effectLst/>
                        </a:rPr>
                        <a:t>2023</a:t>
                      </a:r>
                      <a:endParaRPr lang="ru-RU" sz="2000" b="1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 anchor="ctr" anchorCtr="0"/>
                </a:tc>
                <a:tc>
                  <a:txBody>
                    <a:bodyPr/>
                    <a:lstStyle/>
                    <a:p>
                      <a:pPr indent="0" algn="ctr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За отчетный год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0" algn="ctr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(год, предшествующий году подачи заявки)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indent="0" algn="ctr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243D99"/>
                          </a:solidFill>
                          <a:effectLst/>
                        </a:rPr>
                        <a:t>2024</a:t>
                      </a:r>
                      <a:endParaRPr lang="ru-RU" sz="2000" b="1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 anchor="ctr" anchorCtr="0"/>
                </a:tc>
              </a:tr>
              <a:tr h="641350">
                <a:tc>
                  <a:txBody>
                    <a:bodyPr/>
                    <a:lstStyle/>
                    <a:p>
                      <a:pPr indent="0" algn="ctr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1.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 anchor="ctr" anchorCtr="0"/>
                </a:tc>
                <a:tc>
                  <a:txBody>
                    <a:bodyPr/>
                    <a:lstStyle/>
                    <a:p>
                      <a:pPr indent="0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Объем годовой выручки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 anchor="ctr" anchorCtr="0"/>
                </a:tc>
                <a:tc>
                  <a:txBody>
                    <a:bodyPr/>
                    <a:lstStyle/>
                    <a:p>
                      <a:pPr indent="0" algn="ctr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 руб.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 anchor="ctr" anchorCtr="0"/>
                </a:tc>
                <a:tc>
                  <a:txBody>
                    <a:bodyPr/>
                    <a:lstStyle/>
                    <a:p>
                      <a:pPr indent="0" algn="ctr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 anchor="ctr" anchorCtr="0"/>
                </a:tc>
                <a:tc>
                  <a:txBody>
                    <a:bodyPr/>
                    <a:lstStyle/>
                    <a:p>
                      <a:pPr indent="0" algn="ctr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 anchor="ctr" anchorCtr="0"/>
                </a:tc>
              </a:tr>
              <a:tr h="770890">
                <a:tc>
                  <a:txBody>
                    <a:bodyPr/>
                    <a:lstStyle/>
                    <a:p>
                      <a:pPr indent="0" algn="ctr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2.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 anchor="ctr" anchorCtr="0"/>
                </a:tc>
                <a:tc>
                  <a:txBody>
                    <a:bodyPr/>
                    <a:lstStyle/>
                    <a:p>
                      <a:pPr indent="0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Среднесписочная численность работников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 anchor="ctr" anchorCtr="0"/>
                </a:tc>
                <a:tc>
                  <a:txBody>
                    <a:bodyPr/>
                    <a:lstStyle/>
                    <a:p>
                      <a:pPr indent="0" algn="ctr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ед.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 anchor="ctr" anchorCtr="0"/>
                </a:tc>
                <a:tc>
                  <a:txBody>
                    <a:bodyPr/>
                    <a:lstStyle/>
                    <a:p>
                      <a:pPr indent="0" algn="ctr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 anchor="ctr" anchorCtr="0"/>
                </a:tc>
                <a:tc>
                  <a:txBody>
                    <a:bodyPr/>
                    <a:lstStyle/>
                    <a:p>
                      <a:pPr indent="0" algn="ctr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 anchor="ctr" anchorCtr="0"/>
                </a:tc>
              </a:tr>
              <a:tr h="1054735">
                <a:tc>
                  <a:txBody>
                    <a:bodyPr/>
                    <a:lstStyle/>
                    <a:p>
                      <a:pPr indent="0" algn="ctr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3.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 anchor="ctr" anchorCtr="0"/>
                </a:tc>
                <a:tc>
                  <a:txBody>
                    <a:bodyPr/>
                    <a:lstStyle/>
                    <a:p>
                      <a:pPr indent="0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Величина среднемесячной заработной платы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 anchor="ctr" anchorCtr="0"/>
                </a:tc>
                <a:tc>
                  <a:txBody>
                    <a:bodyPr/>
                    <a:lstStyle/>
                    <a:p>
                      <a:pPr indent="0" algn="ctr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 anchor="ctr" anchorCtr="0"/>
                </a:tc>
                <a:tc>
                  <a:txBody>
                    <a:bodyPr/>
                    <a:lstStyle/>
                    <a:p>
                      <a:pPr indent="0" algn="ctr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 anchor="ctr" anchorCtr="0"/>
                </a:tc>
                <a:tc>
                  <a:txBody>
                    <a:bodyPr/>
                    <a:lstStyle/>
                    <a:p>
                      <a:pPr indent="0" algn="ctr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3810" y="170815"/>
            <a:ext cx="12192000" cy="1139825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1329055"/>
            <a:ext cx="12188190" cy="45948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525" lvl="1" indent="10160" algn="ctr">
              <a:lnSpc>
                <a:spcPct val="70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ОБЪЕМ ВЫРУЧКИ </a:t>
            </a: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определяется</a:t>
            </a: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в следующем порядке: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9525" lvl="1" indent="10160" algn="ctr">
              <a:lnSpc>
                <a:spcPct val="70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* юридические лица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(независимо от системы налогообложения) - на основании</a:t>
            </a:r>
            <a:b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</a:b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отчета  о финансовых результатах годовой бухгалтерской (финансовой) отчетности</a:t>
            </a:r>
            <a:b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</a:b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(форма по КНД 0710099), предоста</a:t>
            </a:r>
            <a:r>
              <a:rPr lang="ru-RU" sz="28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вленной в налоговые органы</a:t>
            </a:r>
            <a:endParaRPr lang="ru-RU" sz="28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9525" lvl="1" indent="10160" algn="ctr">
              <a:lnSpc>
                <a:spcPct val="70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defRPr/>
            </a:pPr>
            <a:r>
              <a:rPr lang="ru-RU" sz="8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endParaRPr lang="ru-RU" sz="8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9525" lvl="1" indent="10160" algn="ctr">
              <a:lnSpc>
                <a:spcPct val="70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defRPr/>
            </a:pP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 ИП на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ОСНО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- на основании отчета о финансовых результатах годовой бухгалтерской (финансовой) отчетности (форма по КНД 0710099), предоставленной в налоговые органы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0" lvl="1" indent="10160" algn="ctr">
              <a:lnSpc>
                <a:spcPct val="70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defRPr/>
            </a:pPr>
            <a:r>
              <a:rPr lang="ru-RU" sz="8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 </a:t>
            </a:r>
            <a:endParaRPr lang="ru-RU" sz="8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9525" lvl="1" indent="10160" algn="ctr">
              <a:lnSpc>
                <a:spcPct val="70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* ИП на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УСН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-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 основании данных в налоговой декларации по налогу, уплачиваемому</a:t>
            </a:r>
            <a:b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</a:b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связи с применением УСН, предоставленной в ФНС за отчетный финансовый год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9525" lvl="1" indent="10160" algn="ctr">
              <a:lnSpc>
                <a:spcPct val="70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defRPr/>
            </a:pPr>
            <a:r>
              <a:rPr lang="ru-RU" sz="8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endParaRPr lang="ru-RU" sz="8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9525" lvl="1" indent="10160" algn="ctr">
              <a:lnSpc>
                <a:spcPct val="70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* ИП на ПСН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- на основании строки «Итого доходов» книги учета доходов за год, предшествующий году предоставления субсидии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  <a:p>
            <a:pPr marL="9525" lvl="1" indent="10160" algn="ctr">
              <a:lnSpc>
                <a:spcPct val="70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defRPr/>
            </a:pPr>
            <a:r>
              <a:rPr lang="ru-RU" sz="8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 </a:t>
            </a:r>
            <a:endParaRPr lang="ru-RU" sz="8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  <a:p>
            <a:pPr marL="9525" lvl="1" indent="10160" algn="ctr">
              <a:lnSpc>
                <a:spcPct val="70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*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ИП на НПД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 - на основании справки о состоянии расчетов (доходах) по налогу</a:t>
            </a:r>
            <a:b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</a:b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в приложении «Мой налог» или в веб-кабинете «Мой налог» на сайте npd.nalog.ru</a:t>
            </a:r>
            <a:b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</a:b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за год, предшествующий году предоставления субсидии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3810" y="200025"/>
            <a:ext cx="12192000" cy="1110615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1268730"/>
            <a:ext cx="12192000" cy="4505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 indent="-9525" algn="ctr">
              <a:lnSpc>
                <a:spcPct val="70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</a:t>
            </a:r>
            <a:r>
              <a:rPr lang="ru-RU" sz="2400" b="1" kern="100" dirty="0">
                <a:solidFill>
                  <a:srgbClr val="FF0000"/>
                </a:solidFill>
                <a:latin typeface="Calibri" panose="020F0502020204030204"/>
                <a:sym typeface="+mn-ea"/>
              </a:rPr>
              <a:t>СРЕД</a:t>
            </a: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НЕСПИСОЧНАЯ ЧИСЛЕННОСТЬ РАБОТНИКОВ (ССЧ) </a:t>
            </a: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рассчитывается</a:t>
            </a:r>
            <a:b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</a:b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 основании сведений по ССЧ в годовом отчете по форме </a:t>
            </a:r>
            <a:r>
              <a:rPr lang="ru-RU" sz="2400" kern="100" dirty="0" smtClean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ЕФС-1.</a:t>
            </a:r>
            <a:endParaRPr lang="ru-RU" sz="2400" kern="100" dirty="0" smtClean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9525" lvl="1" indent="-9525">
              <a:lnSpc>
                <a:spcPct val="70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defRPr/>
            </a:pP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  <a:p>
            <a:pPr marL="9525" lvl="1" indent="-9525" algn="ctr">
              <a:lnSpc>
                <a:spcPct val="70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latin typeface="Calibri" panose="020F0502020204030204"/>
                <a:sym typeface="+mn-ea"/>
              </a:rPr>
              <a:t>СРЕДНЕМЕСЯЧНАЯ ЗАРАБОТНАЯ ПЛАТА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рассчитывается</a:t>
            </a:r>
            <a:br>
              <a:rPr lang="ru-RU" sz="2400" b="1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</a:b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на основании значений суммы выплат и иных вознаграждений, начисленных</a:t>
            </a:r>
            <a:b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</a:b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в пользу физических лиц (работников), и ССЧ согласно отчету по форме ЕФС-1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9525" lvl="1" indent="-9525" algn="ctr">
              <a:lnSpc>
                <a:spcPct val="70000"/>
              </a:lnSpc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по формуле ЗП=ОВ/</a:t>
            </a:r>
            <a:r>
              <a:rPr lang="en-US" sz="2400" b="1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M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/ССЧ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, где: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  <a:p>
            <a:pPr marL="9525" lvl="1" indent="-9525" algn="ctr">
              <a:lnSpc>
                <a:spcPct val="70000"/>
              </a:lnSpc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ЗП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 – значение среднемесячной заработной платы;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  <a:p>
            <a:pPr marL="9525" lvl="1" indent="-9525" algn="ctr">
              <a:lnSpc>
                <a:spcPct val="70000"/>
              </a:lnSpc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ОВ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 – сумма выплат за отчетный год согласно форме ЕФС-1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  <a:p>
            <a:pPr marL="9525" lvl="1" indent="-9525" algn="ctr">
              <a:lnSpc>
                <a:spcPct val="70000"/>
              </a:lnSpc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М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 – количество месяцев деятельности получателя субсидии в отчетном периоде:</a:t>
            </a:r>
            <a:b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</a:b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при регистрации соискателя в году предоставления субсидии применяется количество полных месяцев с даты регистрации соискателя, для остальных соискателей применяется значение «12»;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  <a:p>
            <a:pPr marL="9525" lvl="1" indent="-9525" algn="ctr">
              <a:lnSpc>
                <a:spcPct val="70000"/>
              </a:lnSpc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ССЧ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 – значение ССЧ получателя субсидии в отчетном году согласно годовому отчету</a:t>
            </a:r>
            <a:b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</a:b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по форме ЕФС-1.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35" y="3838575"/>
            <a:ext cx="12191365" cy="2440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субсидий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smtClean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msp.lenreg.ru</a:t>
            </a:r>
            <a:r>
              <a:rPr lang="ru-RU" sz="2800" b="1" cap="none" spc="0" dirty="0" smtClean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4483100" cy="806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/>
          <p:cNvSpPr txBox="1"/>
          <p:nvPr/>
        </p:nvSpPr>
        <p:spPr bwMode="auto">
          <a:xfrm>
            <a:off x="635" y="1499235"/>
            <a:ext cx="12190730" cy="4133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altLang="en-US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остаток средств на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800" b="1" kern="100" dirty="0" smtClean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2025 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году 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–</a:t>
            </a:r>
            <a:r>
              <a:rPr lang="ru-RU" sz="32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3200" b="1" kern="100" dirty="0" smtClean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15 млн 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 возмещается </a:t>
            </a:r>
            <a:r>
              <a:rPr lang="ru-RU" sz="32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– </a:t>
            </a:r>
            <a:r>
              <a:rPr 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более 75% затрат</a:t>
            </a:r>
            <a:endParaRPr lang="ru-RU" sz="3200" b="1" kern="100" dirty="0">
              <a:solidFill>
                <a:srgbClr val="F1575E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 максимальная сумма субсидии 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–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1 500 000 рублей</a:t>
            </a:r>
            <a:endParaRPr lang="ru-RU" altLang="ru-RU" sz="3200" b="1" kern="100" dirty="0">
              <a:solidFill>
                <a:srgbClr val="F1575E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 минимальная сумма </a:t>
            </a:r>
            <a:r>
              <a:rPr lang="ru-RU" altLang="ru-RU" sz="2800" b="1" u="sng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затрат</a:t>
            </a:r>
            <a:r>
              <a:rPr lang="ru-RU" alt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–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250 000 рублей</a:t>
            </a:r>
            <a:endParaRPr lang="ru-RU" altLang="ru-RU" sz="2800" b="1" kern="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35" y="1544320"/>
            <a:ext cx="12192635" cy="4070985"/>
          </a:xfrm>
        </p:spPr>
        <p:txBody>
          <a:bodyPr/>
          <a:lstStyle/>
          <a:p>
            <a:pPr marL="2150745" marR="0" lvl="5" indent="-353695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16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16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субсидии на дату подачи заявки</a:t>
            </a:r>
            <a:br>
              <a:rPr lang="ru-RU" sz="216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</a:br>
            <a:r>
              <a:rPr lang="ru-RU" sz="216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требованиям, установленным Порядком</a:t>
            </a:r>
            <a:endParaRPr lang="ru-RU" sz="216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2150745" marR="0" lvl="5" indent="-353695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tabLst>
                <a:tab pos="11012805" algn="l"/>
              </a:tabLst>
              <a:defRPr/>
            </a:pPr>
            <a:r>
              <a:rPr lang="ru-RU" sz="216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16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субсидии категориям,</a:t>
            </a:r>
            <a:br>
              <a:rPr lang="ru-RU" sz="216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</a:br>
            <a:r>
              <a:rPr lang="ru-RU" sz="216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предусмотренным Порядком (п. 2.6)</a:t>
            </a:r>
            <a:endParaRPr lang="ru-RU" sz="216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L="2150745" marR="0" lvl="5" indent="-353695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16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затрат </a:t>
            </a:r>
            <a:r>
              <a:rPr lang="ru-RU" sz="216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</a:t>
            </a:r>
            <a:br>
              <a:rPr lang="ru-RU" sz="216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</a:br>
            <a:r>
              <a:rPr lang="ru-RU" sz="216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(п. 2 Приложения 5 к </a:t>
            </a:r>
            <a:r>
              <a:rPr lang="ru-RU" sz="2160" kern="10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Порядку (Дополнительные условия по лизингу)</a:t>
            </a:r>
            <a:endParaRPr lang="ru-RU" sz="216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2150745" marR="0" lvl="5" indent="-353695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16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16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  <a:endParaRPr lang="ru-RU" sz="216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2150745" marR="0" lvl="5" indent="-353695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endParaRPr lang="ru-RU" sz="216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1797050" marR="0" lvl="5" indent="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None/>
              <a:defRPr/>
            </a:pPr>
            <a:r>
              <a:rPr lang="en-US" sz="216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!</a:t>
            </a:r>
            <a:r>
              <a:rPr lang="en-US" sz="216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16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Отбор победителей</a:t>
            </a:r>
            <a:r>
              <a:rPr lang="en-US" sz="216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 -</a:t>
            </a:r>
            <a:r>
              <a:rPr lang="ru-RU" sz="216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 в соответствии с очередностью поступления заявок</a:t>
            </a:r>
            <a:br>
              <a:rPr lang="ru-RU" sz="216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</a:br>
            <a:r>
              <a:rPr lang="ru-RU" sz="216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при соблюдении данных требований</a:t>
            </a:r>
            <a:endParaRPr lang="ru-RU" sz="216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854517" y="1413158"/>
            <a:ext cx="8465185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85188" y="2502218"/>
            <a:ext cx="8465185" cy="954107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  <a:endParaRPr lang="ru-RU" sz="2800" kern="100" spc="-100" dirty="0">
              <a:solidFill>
                <a:schemeClr val="bg1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85188" y="4741051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  <a:endParaRPr lang="ru-RU" sz="2800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76218" y="3591278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  <a:endParaRPr lang="ru-RU" altLang="en-US" sz="2800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  <a:endParaRPr lang="ru-RU" sz="4000" b="1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35" y="1412875"/>
            <a:ext cx="12190730" cy="4905375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R="0" lvl="1" indent="-457200" algn="l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субъектом МСП (включен в Единый реестр МСП </a:t>
            </a:r>
            <a:r>
              <a:rPr lang="en-US" sz="2400" kern="100" spc="-7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l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l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l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</a:t>
            </a:r>
            <a:b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</a:b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и(или) добычу полезных ископаемых (выписка ЕГРЮЛ/ЕГРИП)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l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опустимая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задолженность по налогам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30 000 рублей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l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l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l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основной ОКВЭД не должен быть -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раздел G (кроме 45), K, L, M (кроме 71 и 75),</a:t>
            </a:r>
            <a:b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</a:b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N (кроме 79), O, S (кроме 95 и 96), T, U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l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за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2024 год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от </a:t>
            </a:r>
            <a:r>
              <a:rPr lang="ru-RU" sz="2800" b="1" kern="100" spc="-70" dirty="0" smtClean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3</a:t>
            </a:r>
            <a:r>
              <a:rPr lang="ru-RU" sz="2400" b="1" kern="100" spc="-70" dirty="0" smtClean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единиц на территории ЛО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l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7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затратЫ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43660" y="1484630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затраты только в части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дохода лизингодателя </a:t>
            </a: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(исключая аванс)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43660" y="2540000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>
              <a:buClrTx/>
              <a:buSzTx/>
              <a:buFontTx/>
            </a:pP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лизинговые платежи 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ru-RU" altLang="en-US" sz="2800" b="1" dirty="0" smtClean="0">
                <a:solidFill>
                  <a:srgbClr val="F04247"/>
                </a:solidFill>
                <a:latin typeface="+mn-lt"/>
                <a:sym typeface="+mn-ea"/>
              </a:rPr>
              <a:t>2024-2025 </a:t>
            </a:r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годов</a:t>
            </a:r>
            <a:endParaRPr lang="ru-RU" alt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04247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43660" y="3594735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по 1 договору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лизинга/</a:t>
            </a:r>
            <a:r>
              <a:rPr lang="ru-RU" altLang="en-US" sz="2800" b="1" dirty="0" err="1">
                <a:solidFill>
                  <a:srgbClr val="F04247"/>
                </a:solidFill>
                <a:latin typeface="+mn-lt"/>
                <a:sym typeface="+mn-ea"/>
              </a:rPr>
              <a:t>сублизинга</a:t>
            </a:r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 </a:t>
            </a: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с российской организацией 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43660" y="4624705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амортизационная группа </a:t>
            </a:r>
            <a:r>
              <a:rPr lang="ru-RU" altLang="en-US" sz="2800" dirty="0">
                <a:solidFill>
                  <a:srgbClr val="243D99"/>
                </a:solidFill>
                <a:latin typeface="+mn-lt"/>
              </a:rPr>
              <a:t>предмета лизинга</a:t>
            </a:r>
            <a:endParaRPr lang="ru-RU" altLang="en-US" sz="2800" dirty="0">
              <a:solidFill>
                <a:srgbClr val="243D99"/>
              </a:solidFill>
              <a:latin typeface="+mn-lt"/>
            </a:endParaRPr>
          </a:p>
          <a:p>
            <a:pPr algn="ctr"/>
            <a:r>
              <a:rPr lang="ru-RU" altLang="en-US" sz="2800" b="1" dirty="0">
                <a:solidFill>
                  <a:srgbClr val="F04247"/>
                </a:solidFill>
                <a:latin typeface="+mn-lt"/>
              </a:rPr>
              <a:t>2-я и выше </a:t>
            </a:r>
            <a:endParaRPr lang="ru-RU" altLang="en-US" sz="2800" b="1" dirty="0">
              <a:solidFill>
                <a:srgbClr val="F04247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352" y="5559762"/>
            <a:ext cx="616521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Постановление Правительства РФ от 01.01.2002 № 1 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«О классификации основных средств, включаемых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в амортизационные группы»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предмет лизинга</a:t>
            </a:r>
            <a:endParaRPr lang="ru-RU" sz="4000" b="1" cap="all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1499235"/>
            <a:ext cx="12184380" cy="42964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marR="0" lvl="0" indent="-45720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оборудование, устройства, механизмы 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транспортные средст</a:t>
            </a: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ва</a:t>
            </a:r>
            <a:b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</a:b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(кроме легковых автомобилей)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indent="-45720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станки, аппараты, агрегаты, машины</a:t>
            </a:r>
            <a:b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</a:br>
            <a:r>
              <a:rPr lang="ru-RU" altLang="ru-RU" sz="24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(кроме предназначенных для оптовой и розничной торговли)</a:t>
            </a:r>
            <a:endParaRPr lang="ru-RU" altLang="ru-RU" sz="24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0" indent="-45720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нестационарные торговые объекты</a:t>
            </a:r>
            <a:b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</a:b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(временные сооружения или временные конструкции)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indent="-45720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универсальные мобильные платформы</a:t>
            </a:r>
            <a:b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</a:b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(мобильная служба быта, мобильный </a:t>
            </a:r>
            <a:r>
              <a:rPr lang="ru-RU" altLang="ru-RU" sz="2400" kern="100" spc="-100" dirty="0" err="1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шиномонтаж</a:t>
            </a: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, мобильный пункт быстрого питания и т.п.)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defRPr/>
            </a:pPr>
            <a:endParaRPr lang="ru-RU" altLang="ru-RU" sz="2800" b="1" kern="100" spc="-100" dirty="0">
              <a:solidFill>
                <a:srgbClr val="FF0000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defRPr/>
            </a:pPr>
            <a:r>
              <a:rPr lang="ru-RU" altLang="ru-RU" sz="2800" b="1" kern="100" spc="-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ПРЕДМЕТ ЛИЗИНГА ДОЛЖЕН БЫТЬ НОВЫМ!</a:t>
            </a:r>
            <a:endParaRPr lang="ru-RU" altLang="ru-RU" sz="2800" b="1" kern="100" spc="-100" dirty="0">
              <a:solidFill>
                <a:srgbClr val="FF0000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defRPr/>
            </a:pPr>
            <a:endParaRPr lang="ru-RU" altLang="ru-RU" sz="2800" b="1" kern="100" spc="-100" dirty="0">
              <a:solidFill>
                <a:srgbClr val="FF0000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605" y="200660"/>
            <a:ext cx="12192000" cy="915035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комплект документов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237615" y="5372735"/>
            <a:ext cx="9719945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spc="-100" dirty="0">
                <a:solidFill>
                  <a:schemeClr val="accent3"/>
                </a:solidFill>
                <a:uFillTx/>
              </a:rPr>
              <a:t>Копия техпаспорта на предмет лизинга, </a:t>
            </a:r>
            <a:r>
              <a:rPr lang="ru-RU" altLang="en-US" sz="2400" spc="-100" dirty="0">
                <a:solidFill>
                  <a:schemeClr val="accent3"/>
                </a:solidFill>
                <a:uFillTx/>
              </a:rPr>
              <a:t>в том числе фото </a:t>
            </a:r>
            <a:r>
              <a:rPr lang="ru-RU" altLang="en-US" sz="2400" spc="-100" dirty="0" err="1">
                <a:solidFill>
                  <a:schemeClr val="accent3"/>
                </a:solidFill>
                <a:uFillTx/>
              </a:rPr>
              <a:t>шильды</a:t>
            </a:r>
            <a:endParaRPr lang="ru-RU" altLang="en-US" sz="2400" spc="-100" dirty="0" err="1">
              <a:solidFill>
                <a:schemeClr val="accent3"/>
              </a:solidFill>
              <a:uFillTx/>
            </a:endParaRPr>
          </a:p>
          <a:p>
            <a:pPr algn="ctr" eaLnBrk="1" fontAlgn="ctr" latinLnBrk="0" hangingPunct="1"/>
            <a:r>
              <a:rPr lang="ru-RU" altLang="en-US" sz="2400" spc="-100" dirty="0">
                <a:solidFill>
                  <a:schemeClr val="accent3"/>
                </a:solidFill>
                <a:uFillTx/>
              </a:rPr>
              <a:t>(VIN номера) с заводским идентификационным номером (при наличии)</a:t>
            </a:r>
            <a:endParaRPr lang="ru-RU" altLang="en-US" sz="2400" spc="-100" dirty="0">
              <a:solidFill>
                <a:schemeClr val="accent3"/>
              </a:solidFill>
              <a:uFillTx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1235710" y="1142805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/>
              <a:t>Заявление</a:t>
            </a:r>
            <a:r>
              <a:rPr lang="ru-RU" altLang="en-US" sz="2400" dirty="0"/>
              <a:t> по форме (формируется в системе)</a:t>
            </a:r>
            <a:endParaRPr lang="ru-RU" altLang="en-US" sz="2400" dirty="0"/>
          </a:p>
        </p:txBody>
      </p:sp>
      <p:sp>
        <p:nvSpPr>
          <p:cNvPr id="16" name="Pentagon 15"/>
          <p:cNvSpPr/>
          <p:nvPr/>
        </p:nvSpPr>
        <p:spPr>
          <a:xfrm>
            <a:off x="1237424" y="2834341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Копии документов, </a:t>
            </a:r>
            <a:r>
              <a:rPr lang="ru-RU" altLang="en-US" sz="2400" dirty="0">
                <a:sym typeface="+mn-ea"/>
              </a:rPr>
              <a:t>подтверждающих передачу предмета лизинга </a:t>
            </a:r>
            <a:endParaRPr lang="ru-RU" altLang="en-US" sz="2400" dirty="0"/>
          </a:p>
        </p:txBody>
      </p:sp>
      <p:sp>
        <p:nvSpPr>
          <p:cNvPr id="17" name="Pentagon 16"/>
          <p:cNvSpPr/>
          <p:nvPr/>
        </p:nvSpPr>
        <p:spPr>
          <a:xfrm>
            <a:off x="1235710" y="3679770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Копии платежных поручений</a:t>
            </a:r>
            <a:r>
              <a:rPr lang="ru-RU" altLang="en-US" sz="2400" dirty="0">
                <a:sym typeface="+mn-ea"/>
              </a:rPr>
              <a:t> по договору лизинга/</a:t>
            </a:r>
            <a:r>
              <a:rPr lang="ru-RU" altLang="en-US" sz="2400" dirty="0" err="1">
                <a:sym typeface="+mn-ea"/>
              </a:rPr>
              <a:t>сублизинга</a:t>
            </a:r>
            <a:endParaRPr lang="ru-RU" altLang="en-US" sz="2400" dirty="0"/>
          </a:p>
        </p:txBody>
      </p:sp>
      <p:sp>
        <p:nvSpPr>
          <p:cNvPr id="18" name="Pentagon 17"/>
          <p:cNvSpPr/>
          <p:nvPr/>
        </p:nvSpPr>
        <p:spPr>
          <a:xfrm>
            <a:off x="1237394" y="4525380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olidFill>
                  <a:srgbClr val="FFFF00"/>
                </a:solidFill>
              </a:rPr>
              <a:t>Справка лизингодателя об уплате лизинговых платежей по договору (приложение 2 к Порядку)</a:t>
            </a:r>
            <a:endParaRPr lang="ru-RU" altLang="en-US" sz="2400" b="1" dirty="0">
              <a:solidFill>
                <a:srgbClr val="FFFF00"/>
              </a:solidFill>
            </a:endParaRPr>
          </a:p>
        </p:txBody>
      </p:sp>
      <p:sp>
        <p:nvSpPr>
          <p:cNvPr id="2" name="Pentagon 14"/>
          <p:cNvSpPr/>
          <p:nvPr/>
        </p:nvSpPr>
        <p:spPr bwMode="auto">
          <a:xfrm>
            <a:off x="1237615" y="1988820"/>
            <a:ext cx="9719945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Копия 1 договора</a:t>
            </a:r>
            <a:r>
              <a:rPr lang="ru-RU" altLang="en-US" sz="2400" dirty="0">
                <a:sym typeface="+mn-ea"/>
              </a:rPr>
              <a:t> лизинга/</a:t>
            </a:r>
            <a:r>
              <a:rPr lang="ru-RU" altLang="en-US" sz="2400" dirty="0" err="1">
                <a:sym typeface="+mn-ea"/>
              </a:rPr>
              <a:t>сублизинга</a:t>
            </a:r>
            <a:endParaRPr lang="ru-RU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152525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635" y="3931920"/>
            <a:ext cx="1219200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К возмещению принимаются затраты,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произведенные только в безналичном порядке,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856*323"/>
  <p:tag name="TABLE_ENDDRAG_RECT" val="48*122*856*323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6289</Words>
  <Application>WPS Presentation</Application>
  <PresentationFormat>Произвольный</PresentationFormat>
  <Paragraphs>204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SimSun</vt:lpstr>
      <vt:lpstr>Wingdings</vt:lpstr>
      <vt:lpstr>Arial</vt:lpstr>
      <vt:lpstr>Microsoft YaHei</vt:lpstr>
      <vt:lpstr>Times New Roman</vt:lpstr>
      <vt:lpstr>Segoe UI</vt:lpstr>
      <vt:lpstr>Calibri</vt:lpstr>
      <vt:lpstr>DejaVu Sans</vt:lpstr>
      <vt:lpstr>Calibri</vt:lpstr>
      <vt:lpstr>Panton SemiBold</vt:lpstr>
      <vt:lpstr>Wingdings</vt:lpstr>
      <vt:lpstr>Arial Unicode MS</vt:lpstr>
      <vt:lpstr>Segoe Print</vt:lpstr>
      <vt:lpstr>Тема Office</vt:lpstr>
      <vt:lpstr>Тема Office</vt:lpstr>
      <vt:lpstr>PowerPoint 演示文稿</vt:lpstr>
      <vt:lpstr>ОБЩАЯ ИНФОРМАЦИЯ</vt:lpstr>
      <vt:lpstr>УСЛОВИЯ ОТБОРА</vt:lpstr>
      <vt:lpstr>подача заявки</vt:lpstr>
      <vt:lpstr>ТРЕБОВАНИЯ К СОИСКАТЕЛЮ</vt:lpstr>
      <vt:lpstr>ВОЗМЕЩАЮТСЯ затратЫ</vt:lpstr>
      <vt:lpstr>предмет лизинга</vt:lpstr>
      <vt:lpstr>комплект документов</vt:lpstr>
      <vt:lpstr> ОТВЕТСТВЕННОСТЬ ПРЕДПРИНИМАТЕЛЯ </vt:lpstr>
      <vt:lpstr>Обязательства получателя субсидии</vt:lpstr>
      <vt:lpstr>РАЗМЕР СУБСИДИИ</vt:lpstr>
      <vt:lpstr>СВЕДЕНИЯ О РЕЗУЛЬТАТАХ ДЕЯТЕЛЬНОСТИ (приложение 2 к заявлению)</vt:lpstr>
      <vt:lpstr>ИНФОРМАЦИЯ В ПОМОЩЬ СОИСКАТЕЛЯМ</vt:lpstr>
      <vt:lpstr>ИНФОРМАЦИЯ В ПОМОЩЬ СОИСКАТЕЛЯМ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Дмитрий</cp:lastModifiedBy>
  <cp:revision>393</cp:revision>
  <dcterms:created xsi:type="dcterms:W3CDTF">2022-07-23T06:53:00Z</dcterms:created>
  <dcterms:modified xsi:type="dcterms:W3CDTF">2025-10-22T08:39:41Z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AB0E4430823C4882BF02678B2AE979B4_13</vt:lpwstr>
  </property>
  <property fmtid="{D5CDD505-2E9C-101B-9397-08002B2CF9AE}" pid="7" name="KSOProductBuildVer">
    <vt:lpwstr>1033-12.2.0.23147</vt:lpwstr>
  </property>
</Properties>
</file>