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9"/>
  </p:notesMasterIdLst>
  <p:handoutMasterIdLst>
    <p:handoutMasterId r:id="rId26"/>
  </p:handoutMasterIdLst>
  <p:sldIdLst>
    <p:sldId id="256" r:id="rId4"/>
    <p:sldId id="268" r:id="rId5"/>
    <p:sldId id="288" r:id="rId6"/>
    <p:sldId id="289" r:id="rId7"/>
    <p:sldId id="290" r:id="rId8"/>
    <p:sldId id="279" r:id="rId9"/>
    <p:sldId id="272" r:id="rId10"/>
    <p:sldId id="278" r:id="rId11"/>
    <p:sldId id="285" r:id="rId12"/>
    <p:sldId id="264" r:id="rId13"/>
    <p:sldId id="265" r:id="rId14"/>
    <p:sldId id="281" r:id="rId15"/>
    <p:sldId id="282" r:id="rId16"/>
    <p:sldId id="286" r:id="rId17"/>
    <p:sldId id="267" r:id="rId18"/>
    <p:sldId id="283" r:id="rId20"/>
    <p:sldId id="269" r:id="rId21"/>
    <p:sldId id="270" r:id="rId22"/>
    <p:sldId id="287" r:id="rId23"/>
    <p:sldId id="271" r:id="rId24"/>
    <p:sldId id="263" r:id="rId25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128"/>
    <a:srgbClr val="F04247"/>
    <a:srgbClr val="F1575E"/>
    <a:srgbClr val="243D99"/>
    <a:srgbClr val="9BDCF3"/>
    <a:srgbClr val="F9BDBD"/>
    <a:srgbClr val="455AA8"/>
    <a:srgbClr val="3494CE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5" autoAdjust="0"/>
  </p:normalViewPr>
  <p:slideViewPr>
    <p:cSldViewPr showGuides="1">
      <p:cViewPr varScale="1">
        <p:scale>
          <a:sx n="106" d="100"/>
          <a:sy n="106" d="100"/>
        </p:scale>
        <p:origin x="756" y="132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7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7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2780928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60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ГРАНТ </a:t>
            </a:r>
            <a:endParaRPr lang="ru-RU" sz="6000" b="1" dirty="0">
              <a:solidFill>
                <a:srgbClr val="FF0000"/>
              </a:solidFill>
              <a:latin typeface="Calibri" panose="020F0502020204030204"/>
              <a:cs typeface="DejaVu Sans"/>
            </a:endParaRP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на реализацию проекта</a:t>
            </a:r>
            <a:endParaRPr lang="ru-RU" sz="4800" b="1" dirty="0">
              <a:solidFill>
                <a:srgbClr val="243D99"/>
              </a:solidFill>
              <a:latin typeface="Calibri" panose="020F0502020204030204"/>
              <a:cs typeface="DejaVu Sans"/>
            </a:endParaRP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  <a:sym typeface="+mn-ea"/>
              </a:rPr>
              <a:t>ветеранов СВО</a:t>
            </a:r>
            <a:endParaRPr lang="ru-RU" sz="4800" b="1" dirty="0">
              <a:solidFill>
                <a:srgbClr val="243D99"/>
              </a:solidFill>
              <a:latin typeface="Calibri" panose="020F0502020204030204"/>
              <a:cs typeface="DejaVu Sans"/>
            </a:endParaRP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по созданию/развитию бизнеса </a:t>
            </a:r>
            <a:endParaRPr lang="ru-RU" sz="4800" b="1" dirty="0">
              <a:solidFill>
                <a:srgbClr val="243D99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ea typeface="DejaVu Sans"/>
              </a:rPr>
              <a:t>2025</a:t>
            </a:r>
            <a:endParaRPr lang="ru-RU" sz="48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4154170" cy="105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350620"/>
            <a:ext cx="12192000" cy="176786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24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сентября – 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22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октября 2025 </a:t>
            </a:r>
            <a:b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комиссия (защита) – 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28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октября 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2025</a:t>
            </a:r>
            <a:endParaRPr lang="ru-RU" sz="2800" b="1" dirty="0">
              <a:solidFill>
                <a:schemeClr val="accent6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920788" y="2199412"/>
            <a:ext cx="8465185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13802" y="3286268"/>
            <a:ext cx="8465185" cy="954107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20788" y="5517232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920788" y="4402236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грант + софинансирование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66541" y="1883339"/>
            <a:ext cx="9531985" cy="97533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Аренда нежилого помещения по договору аренды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рублей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3286" y="2954241"/>
            <a:ext cx="9531985" cy="141065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Ремонт нежилого помещения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собственности или в аренде по договору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&lt; 3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-х лет с даты подачи заявки, с регистрацией в Росреестре!)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63288" y="4460461"/>
            <a:ext cx="9531985" cy="84010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оргтехники, инвентаря, мебели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63287" y="5396135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оборудования, комплектующих для оборудования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79668" y="1858982"/>
            <a:ext cx="9531985" cy="92883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Выплата по передаче прав на франшизу (паушальный платеж)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8" y="2903603"/>
            <a:ext cx="9531985" cy="1004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Технологическое присоединение к объектам инженерной инфраструктуры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(электросети, газ, вода, водоотведение, тепло)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34609" y="51840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Создание, модернизация сайта и/или аккаунтов в соцсетях - не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&gt; 3!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и/или разработка и внедрение чат-ботов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тыс.руб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1379668" y="4023665"/>
            <a:ext cx="9531985" cy="104462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Оформление результатов интеллектуальной деятельности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30005" y="5865558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Реклама и продвижение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30007" y="327410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материалов, </a:t>
            </a:r>
            <a:endParaRPr lang="ru-RU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необходимых для производства продукции и оказания услуг</a:t>
            </a:r>
            <a:endParaRPr lang="en-US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рублей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30006" y="45511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Уплата первого взноса (аванса) при заключении договора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лизинга и/или лизинговых платежей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 исключением договоров на транспортные средства 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Round Diagonal Corner Rectangle 11"/>
          <p:cNvSpPr/>
          <p:nvPr/>
        </p:nvSpPr>
        <p:spPr bwMode="auto">
          <a:xfrm>
            <a:off x="1379669" y="1770716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ПО и неисключительных прав на ПО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(расходы на получение прав, настройку, модификацию, сопровождение ПО) </a:t>
            </a:r>
            <a:endParaRPr lang="ru-RU" sz="1800" b="0" i="1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4.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30006" y="3267699"/>
            <a:ext cx="9531985" cy="181108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комплектующих изделий при производстве и/или реализации медицинской техники, протезно-ортопедических изделий, ПО, технических средств для профилактики инвалидности или реабилитации (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абилитации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) инвалидов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/>
          <p:cNvSpPr/>
          <p:nvPr/>
        </p:nvSpPr>
        <p:spPr bwMode="auto">
          <a:xfrm>
            <a:off x="1330007" y="1720277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Переоборудование транспортных средств для перевозки маломобильных групп населения, в том числе инвалидов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464" y="5235469"/>
            <a:ext cx="155600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! Не допускается приобретение оборудования, комплектующих, оргтехники, мебели, 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инвентаря, сырья и расходных материалов - бывших в использовании 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на оплату налогов, а также на текущие затраты </a:t>
            </a:r>
            <a:endParaRPr lang="ru-RU" sz="20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предприятия, на периодические платежи по договорам </a:t>
            </a:r>
            <a:endParaRPr lang="ru-RU" sz="20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до подачи заявки (в том числе на аренду)! </a:t>
            </a:r>
            <a:endParaRPr lang="ru-RU" sz="2000" b="0" i="0" u="none" strike="noStrike" baseline="0" dirty="0">
              <a:solidFill>
                <a:srgbClr val="F1575E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1. 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 </a:t>
            </a:r>
            <a:endParaRPr lang="ru-RU" altLang="en-US" sz="2400" dirty="0">
              <a:solidFill>
                <a:srgbClr val="243D99"/>
              </a:solidFill>
            </a:endParaRPr>
          </a:p>
          <a:p>
            <a:pPr algn="ctr" eaLnBrk="1" fontAlgn="ctr" latinLnBrk="0" hangingPunct="1"/>
            <a:r>
              <a:rPr lang="ru-RU" altLang="en-US" sz="2400" dirty="0">
                <a:solidFill>
                  <a:srgbClr val="243D99"/>
                </a:solidFill>
              </a:rPr>
              <a:t>(формируется в системе)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21204" y="1947586"/>
            <a:ext cx="9720000" cy="830071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Документ, подтверждающий прохождение обучения </a:t>
            </a:r>
            <a:endParaRPr lang="ru-RU" sz="2400" b="1" dirty="0">
              <a:solidFill>
                <a:srgbClr val="EE2128"/>
              </a:solidFill>
            </a:endParaRP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Сертификат, диплом об экономическом образовании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3" name="Pentagon 14"/>
          <p:cNvSpPr/>
          <p:nvPr/>
        </p:nvSpPr>
        <p:spPr bwMode="auto">
          <a:xfrm>
            <a:off x="1221204" y="2884575"/>
            <a:ext cx="9720000" cy="3856793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Информация о проекте </a:t>
            </a:r>
            <a:endParaRPr lang="ru-RU" sz="2400" b="1" dirty="0">
              <a:solidFill>
                <a:srgbClr val="EE2128"/>
              </a:solidFill>
            </a:endParaRPr>
          </a:p>
          <a:p>
            <a:pPr algn="ctr"/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</a:t>
            </a:r>
            <a:endParaRPr lang="ru-RU" altLang="en-US" sz="24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Общая информация о проекте (сфера деятельности, фактический адрес реализации проекта, характеристика продукта/услуги).</a:t>
            </a:r>
            <a:endParaRPr lang="ru-RU" sz="20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Ресурсы для проекта, имеющиеся на дату подачи заявки.</a:t>
            </a:r>
            <a:endParaRPr lang="ru-RU" sz="20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Перечень мероприятий по реализации проекта (календарный план реализации проекта).</a:t>
            </a:r>
            <a:endParaRPr lang="ru-RU" sz="20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 расходов (по статьям).</a:t>
            </a:r>
            <a:endParaRPr lang="ru-RU" sz="20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Данные отчетности за 2 предшествующих года.</a:t>
            </a:r>
            <a:endParaRPr lang="ru-RU" sz="20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Планируемые финансовые результаты с учетом реализации проекта.</a:t>
            </a:r>
            <a:endParaRPr lang="ru-RU" sz="2000" dirty="0">
              <a:solidFill>
                <a:srgbClr val="243D99"/>
              </a:solidFill>
            </a:endParaRPr>
          </a:p>
          <a:p>
            <a:pPr algn="ctr"/>
            <a:r>
              <a:rPr lang="ru-RU" altLang="en-US" sz="2000" dirty="0">
                <a:solidFill>
                  <a:srgbClr val="243D99"/>
                </a:solidFill>
              </a:rPr>
              <a:t> </a:t>
            </a:r>
            <a:endParaRPr lang="ru-RU" sz="2000" b="1" dirty="0">
              <a:solidFill>
                <a:srgbClr val="EE212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2. 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983432" y="5099286"/>
            <a:ext cx="9720000" cy="1758714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dirty="0">
                <a:solidFill>
                  <a:srgbClr val="243D99"/>
                </a:solidFill>
              </a:rPr>
              <a:t>Дополнительно соискатель для начисления баллов - копии правоустанавливающих документов на недвижимое имущество (при использовании недвижимого имущества), на территории которого соискатель реализует или планирует реализовать проект</a:t>
            </a:r>
            <a:endParaRPr lang="ru-RU" sz="2400" dirty="0">
              <a:solidFill>
                <a:srgbClr val="243D99"/>
              </a:solidFill>
            </a:endParaRPr>
          </a:p>
        </p:txBody>
      </p:sp>
      <p:sp>
        <p:nvSpPr>
          <p:cNvPr id="3" name="Pentagon 14"/>
          <p:cNvSpPr/>
          <p:nvPr/>
        </p:nvSpPr>
        <p:spPr bwMode="auto">
          <a:xfrm>
            <a:off x="983432" y="980728"/>
            <a:ext cx="9720000" cy="86409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  <a:endParaRPr lang="ru-RU" sz="2400" b="1" dirty="0">
              <a:solidFill>
                <a:srgbClr val="EE2128"/>
              </a:solidFill>
            </a:endParaRP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4" name="Pentagon 14"/>
          <p:cNvSpPr/>
          <p:nvPr/>
        </p:nvSpPr>
        <p:spPr bwMode="auto">
          <a:xfrm>
            <a:off x="983432" y="1971304"/>
            <a:ext cx="9720000" cy="12241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УДОСТОВЕРЕНИЯ </a:t>
            </a:r>
            <a:r>
              <a:rPr lang="ru-RU" sz="2400" dirty="0">
                <a:solidFill>
                  <a:srgbClr val="243D99"/>
                </a:solidFill>
              </a:rPr>
              <a:t>ветерана боевых действий или удостоверения члена семьи погибшего ветерана боевых действий</a:t>
            </a:r>
            <a:endParaRPr lang="ru-RU" sz="2400" dirty="0">
              <a:solidFill>
                <a:srgbClr val="243D99"/>
              </a:solidFill>
            </a:endParaRPr>
          </a:p>
        </p:txBody>
      </p:sp>
      <p:sp>
        <p:nvSpPr>
          <p:cNvPr id="6" name="Pentagon 14"/>
          <p:cNvSpPr/>
          <p:nvPr/>
        </p:nvSpPr>
        <p:spPr bwMode="auto">
          <a:xfrm>
            <a:off x="983432" y="3321920"/>
            <a:ext cx="9720000" cy="164034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endParaRPr lang="ru-RU" sz="2400" b="1" dirty="0">
              <a:solidFill>
                <a:srgbClr val="EE2128"/>
              </a:solidFill>
            </a:endParaRPr>
          </a:p>
          <a:p>
            <a:pPr algn="ctr"/>
            <a:endParaRPr lang="ru-RU" sz="2400" b="1" dirty="0">
              <a:solidFill>
                <a:srgbClr val="EE2128"/>
              </a:solidFill>
            </a:endParaRPr>
          </a:p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СПРАВКИ </a:t>
            </a:r>
            <a:r>
              <a:rPr lang="ru-RU" sz="2400" dirty="0">
                <a:solidFill>
                  <a:srgbClr val="243D99"/>
                </a:solidFill>
              </a:rPr>
              <a:t>копия справки о подтверждении факта участия в СВО на территориях Украины, ДНР, ЛНР, Запорожской и Херсонской областей, иной документ, подтверждающий факт участия на приграничных территориях РФ</a:t>
            </a:r>
            <a:endParaRPr lang="ru-RU" sz="2400" dirty="0">
              <a:solidFill>
                <a:srgbClr val="243D99"/>
              </a:solidFill>
            </a:endParaRPr>
          </a:p>
          <a:p>
            <a:pPr algn="ctr"/>
            <a:endParaRPr lang="ru-RU" sz="2400" dirty="0">
              <a:solidFill>
                <a:srgbClr val="243D99"/>
              </a:solidFill>
            </a:endParaRPr>
          </a:p>
          <a:p>
            <a:pPr algn="ctr"/>
            <a:endParaRPr lang="ru-RU" sz="2400" dirty="0">
              <a:solidFill>
                <a:srgbClr val="243D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9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по проекту должны производиться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36226"/>
            <a:ext cx="12192000" cy="749429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1688" y="825678"/>
            <a:ext cx="10801200" cy="168979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 целевому назначению,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пределах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6 месяцев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с даты заключения соглашения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92354" y="3583786"/>
            <a:ext cx="10801200" cy="143702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(основные средства, оборудование, оргтехника, инвентарь), приобретенное в рамках проекта, </a:t>
            </a: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3-х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800031" y="2592923"/>
            <a:ext cx="10801200" cy="932207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-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х лет </a:t>
            </a:r>
            <a:endParaRPr lang="ru-RU" altLang="en-US" sz="2800" dirty="0">
              <a:solidFill>
                <a:srgbClr val="C0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года, следующего за годом получения гранта </a:t>
            </a: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4" name="Round Diagonal Corner Rectangle 9"/>
          <p:cNvSpPr/>
          <p:nvPr/>
        </p:nvSpPr>
        <p:spPr bwMode="auto">
          <a:xfrm>
            <a:off x="792354" y="6004283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C00000"/>
                </a:solidFill>
                <a:latin typeface="+mn-lt"/>
                <a:sym typeface="+mn-ea"/>
              </a:rPr>
              <a:t>ОТЧЕТНОСТЬ ПО ГРАНТУ И СОФИНАНСУ!!!</a:t>
            </a:r>
            <a:endParaRPr lang="ru-RU" altLang="en-US" sz="3200" b="1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5" name="Round Diagonal Corner Rectangle 9"/>
          <p:cNvSpPr/>
          <p:nvPr/>
        </p:nvSpPr>
        <p:spPr bwMode="auto">
          <a:xfrm>
            <a:off x="771688" y="5123967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Вести раздельный учет расходов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ПО ГРАНТУ И СОФИНАНСУ</a:t>
            </a: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95400" y="1121742"/>
            <a:ext cx="10801200" cy="173501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Сохранение среднесписочной численности работников в году, следующем за годом предоставления гранта 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 90% </a:t>
            </a:r>
            <a:endParaRPr lang="ru-RU" altLang="en-US" sz="2800" dirty="0">
              <a:solidFill>
                <a:srgbClr val="C0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 отношению к году, предшествующему году получения гранта</a:t>
            </a:r>
            <a:endParaRPr lang="ru-RU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652451" y="2936630"/>
            <a:ext cx="10801200" cy="156313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Увеличение объема выручки в году, следующим за годом получения гранта, 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 чем на 10% по отношению к году предоставления гранта</a:t>
            </a:r>
            <a:endParaRPr lang="ru-RU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5" name="Round Diagonal Corner Rectangle 9"/>
          <p:cNvSpPr/>
          <p:nvPr/>
        </p:nvSpPr>
        <p:spPr bwMode="auto">
          <a:xfrm>
            <a:off x="623990" y="5861746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C00000"/>
                </a:solidFill>
                <a:latin typeface="+mn-lt"/>
                <a:sym typeface="+mn-ea"/>
              </a:rPr>
              <a:t>ОТЧЕТНОСТЬ – МОНИТОРИНГ !!!</a:t>
            </a:r>
            <a:endParaRPr lang="ru-RU" altLang="en-US" sz="3200" b="1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6" name="Round Diagonal Corner Rectangle 9"/>
          <p:cNvSpPr/>
          <p:nvPr/>
        </p:nvSpPr>
        <p:spPr bwMode="auto">
          <a:xfrm>
            <a:off x="623990" y="4585109"/>
            <a:ext cx="10801200" cy="119583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ЗАРПЛАТА работников в году, следующим за годом получения гранта, не ниже МРОТ в Ленинградской области</a:t>
            </a:r>
            <a:endParaRPr lang="ru-RU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0" y="1412875"/>
            <a:ext cx="12174220" cy="463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alt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остаток средств на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год –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8 120 147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</a:t>
            </a: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</a:t>
            </a: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до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750 000 рублей</a:t>
            </a:r>
            <a:endParaRPr lang="ru-RU" altLang="ru-RU" sz="32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проекта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  <a:endParaRPr lang="ru-RU" alt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</a:rPr>
              <a:t>ПРОЕКТ – 1 000 000 рублей</a:t>
            </a:r>
            <a:endParaRPr lang="ru-RU" altLang="ru-RU" sz="2800" b="1" i="1" kern="100" dirty="0">
              <a:solidFill>
                <a:srgbClr val="00B0F0"/>
              </a:solidFill>
              <a:latin typeface="Calibri" panose="020F0502020204030204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750 000 рублей 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sym typeface="+mn-ea"/>
              </a:rPr>
              <a:t>–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ГРАНТ</a:t>
            </a:r>
            <a:endParaRPr lang="ru-RU" altLang="ru-RU" sz="2800" b="1" i="1" kern="100" dirty="0">
              <a:solidFill>
                <a:srgbClr val="00B0F0"/>
              </a:solidFill>
              <a:latin typeface="Calibri" panose="020F0502020204030204"/>
              <a:cs typeface="Arial" panose="020B0604020202020204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менее 250 000 рублей 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sym typeface="+mn-ea"/>
              </a:rPr>
              <a:t>–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СОФИНАНС</a:t>
            </a:r>
            <a:endParaRPr lang="ru-RU" altLang="ru-RU" sz="2800" b="1" i="1" kern="100" dirty="0">
              <a:solidFill>
                <a:srgbClr val="00B0F0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3175" y="153035"/>
            <a:ext cx="12192000" cy="89852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</a:rPr>
              <a:t>ОТЧЕТНОСТЬ</a:t>
            </a:r>
            <a:endParaRPr lang="ru-RU" altLang="en-US" sz="4000" b="1" cap="all" dirty="0">
              <a:solidFill>
                <a:srgbClr val="F04247"/>
              </a:solidFill>
              <a:uFillTx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67030" y="940435"/>
            <a:ext cx="11457305" cy="5951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  <a:endParaRPr lang="ru-RU" altLang="ru-RU" sz="2800" kern="100" spc="-100" dirty="0">
              <a:solidFill>
                <a:srgbClr val="EE212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  <a:endParaRPr lang="ru-RU" altLang="ru-RU" sz="2800" kern="100" spc="-100" dirty="0">
              <a:solidFill>
                <a:srgbClr val="EE2128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  <a:endParaRPr lang="ru-RU" altLang="ru-RU" sz="2800" kern="100" spc="-100" dirty="0">
              <a:solidFill>
                <a:srgbClr val="455AA8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  <a:endParaRPr lang="ru-RU" altLang="ru-RU" sz="2800" kern="100" spc="-100" dirty="0">
              <a:solidFill>
                <a:srgbClr val="455AA8"/>
              </a:solidFill>
              <a:latin typeface="Calibri" panose="020F050202020403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  <a:endParaRPr lang="ru-RU" altLang="ru-RU" sz="2800" kern="100" spc="-100" dirty="0">
              <a:solidFill>
                <a:srgbClr val="EE212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</a:t>
            </a:r>
            <a:r>
              <a:rPr lang="ru-RU" altLang="ru-RU" sz="2800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е позднее 10-го рабочего дня месяца, следующего за отчетным месяцем</a:t>
            </a: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ОТЧЕТ о достижении показателей финансово-хозяйственной деятельности </a:t>
            </a:r>
            <a:endParaRPr lang="ru-RU" altLang="ru-RU" sz="2800" kern="100" spc="-100" dirty="0">
              <a:solidFill>
                <a:srgbClr val="EE2128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и реализации плана мероприятий</a:t>
            </a:r>
            <a:endParaRPr lang="ru-RU" altLang="ru-RU" sz="2800" kern="100" spc="-100" dirty="0">
              <a:solidFill>
                <a:srgbClr val="EE2128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</a:t>
            </a:r>
            <a:endParaRPr lang="ru-RU" altLang="ru-RU" sz="2800" kern="100" spc="-100" dirty="0">
              <a:solidFill>
                <a:srgbClr val="455AA8"/>
              </a:solidFill>
              <a:latin typeface="Calibri" panose="020F050202020403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  <a:endParaRPr lang="ru-RU" sz="2800" b="1" cap="none" spc="0" dirty="0">
              <a:solidFill>
                <a:srgbClr val="EE2128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448310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455AA8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455AA8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975643"/>
          </a:xfrm>
        </p:spPr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Порядок действий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985" y="1412875"/>
            <a:ext cx="12198985" cy="5461635"/>
          </a:xfrm>
        </p:spPr>
        <p:txBody>
          <a:bodyPr/>
          <a:lstStyle/>
          <a:p>
            <a:pPr marR="0" lvl="4" indent="-457200" defTabSz="914400" eaLnBrk="1" fontAlgn="auto" latinLnBrk="0" hangingPunct="1">
              <a:lnSpc>
                <a:spcPct val="9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Пройти обучение «Бизнес героев 47»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4" indent="-457200" defTabSz="914400" eaLnBrk="1" fontAlgn="auto" latinLnBrk="0" hangingPunct="1">
              <a:lnSpc>
                <a:spcPct val="9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Сформировать бизнес-проект 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4" indent="-457200" defTabSz="914400" eaLnBrk="1" fontAlgn="auto" latinLnBrk="0" hangingPunct="1">
              <a:lnSpc>
                <a:spcPct val="9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Провести расчёты затрат по проекту, выделить затраты, которые можно осуществить на средства гранта и софинансирования 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4" indent="-457200" defTabSz="914400" eaLnBrk="1" fontAlgn="auto" latinLnBrk="0" hangingPunct="1">
              <a:lnSpc>
                <a:spcPct val="9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Зарегистрировать предпринимательскую деятельность 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4" indent="-457200" algn="l" defTabSz="914400" eaLnBrk="1" fontAlgn="auto" latinLnBrk="0" hangingPunct="1">
              <a:lnSpc>
                <a:spcPct val="9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Оформить ЭЦП</a:t>
            </a:r>
            <a:endParaRPr lang="ru-RU" sz="2400" b="1" kern="100" spc="-70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4" indent="-457200" defTabSz="914400" eaLnBrk="1" fontAlgn="auto" latinLnBrk="0" hangingPunct="1">
              <a:lnSpc>
                <a:spcPct val="9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Изучить презентацию по гранту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4" indent="-457200" defTabSz="914400" eaLnBrk="1" fontAlgn="auto" latinLnBrk="0" hangingPunct="1">
              <a:lnSpc>
                <a:spcPct val="9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Авторизоваться в системе </a:t>
            </a:r>
            <a:r>
              <a:rPr lang="ru-RU" sz="2400" b="1" kern="100" spc="-70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ssmsp.lenreg.ru</a:t>
            </a:r>
            <a:endParaRPr lang="ru-RU" sz="2400" b="1" kern="100" dirty="0">
              <a:solidFill>
                <a:srgbClr val="C00000"/>
              </a:solidFill>
              <a:latin typeface="Calibri" panose="020F0502020204030204"/>
              <a:cs typeface="Arial" panose="020B0604020202020204"/>
            </a:endParaRPr>
          </a:p>
          <a:p>
            <a:pPr marR="0" lvl="4" indent="-457200" defTabSz="914400" eaLnBrk="1" fontAlgn="auto" latinLnBrk="0" hangingPunct="1">
              <a:lnSpc>
                <a:spcPct val="95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Подготовить документы для заявки на грант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(см. следующий слайд)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975643"/>
          </a:xfrm>
        </p:spPr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Порядок действий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130" y="1312545"/>
            <a:ext cx="10542270" cy="5546725"/>
          </a:xfrm>
        </p:spPr>
        <p:txBody>
          <a:bodyPr/>
          <a:lstStyle/>
          <a:p>
            <a:pPr marR="0" lvl="1" indent="-457200" algn="ctr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Подготовить документы для заявки на грант: 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2" indent="-34861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AutoNum type="arabicPeriod"/>
              <a:defRPr/>
            </a:pPr>
            <a:r>
              <a:rPr lang="ru-RU" sz="216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Сделать сканы </a:t>
            </a:r>
            <a:endParaRPr lang="ru-RU" sz="2160" b="1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L="1543050" marR="0" lvl="3" indent="-342900" defTabSz="914400" eaLnBrk="1" fontAlgn="auto" latinLnBrk="0" hangingPunct="1">
              <a:lnSpc>
                <a:spcPct val="65000"/>
              </a:lnSpc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16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сертификата об обучении или диплома об экономическом образовании</a:t>
            </a:r>
            <a:br>
              <a:rPr lang="ru-RU" sz="216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16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(о профильной подготовке) </a:t>
            </a:r>
            <a:endParaRPr lang="ru-RU" sz="216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L="1543050" marR="0" lvl="3" indent="-342900" defTabSz="914400" eaLnBrk="1" fontAlgn="auto" latinLnBrk="0" hangingPunct="1">
              <a:lnSpc>
                <a:spcPct val="65000"/>
              </a:lnSpc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16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удостоверение ветерана боевых действий (при наличии)</a:t>
            </a:r>
            <a:endParaRPr lang="ru-RU" sz="216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L="1543050" marR="0" lvl="3" indent="-342900" defTabSz="914400" eaLnBrk="1" fontAlgn="auto" latinLnBrk="0" hangingPunct="1">
              <a:lnSpc>
                <a:spcPct val="65000"/>
              </a:lnSpc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16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справка о подтверждении факта участия в СВО</a:t>
            </a:r>
            <a:endParaRPr lang="ru-RU" sz="216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L="1543050" marR="0" lvl="3" indent="-342900" defTabSz="914400" eaLnBrk="1" fontAlgn="auto" latinLnBrk="0" hangingPunct="1">
              <a:lnSpc>
                <a:spcPct val="65000"/>
              </a:lnSpc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16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свидетельство о браке (при необходимости, для вдовы/вдовца)</a:t>
            </a:r>
            <a:endParaRPr lang="ru-RU" sz="216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2" indent="-330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160" b="1" kern="100" dirty="0">
                <a:solidFill>
                  <a:srgbClr val="00B050"/>
                </a:solidFill>
                <a:latin typeface="Calibri" panose="020F0502020204030204"/>
                <a:cs typeface="Arial" panose="020B0604020202020204"/>
              </a:rPr>
              <a:t>2.</a:t>
            </a:r>
            <a:r>
              <a:rPr lang="ru-RU" sz="216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Заполнить заявление и информацию о проекте (приложения 1, 2 к Порядку) в формате «</a:t>
            </a:r>
            <a:r>
              <a:rPr lang="en-US" sz="216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W</a:t>
            </a:r>
            <a:r>
              <a:rPr lang="ru-RU" sz="2160" b="1" kern="100" dirty="0" err="1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ord</a:t>
            </a:r>
            <a:r>
              <a:rPr lang="ru-RU" sz="216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» </a:t>
            </a:r>
            <a:endParaRPr lang="ru-RU" sz="2160" b="1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L="1200150" marR="0" lvl="3" indent="0" algn="l" defTabSz="914400" eaLnBrk="1" fontAlgn="auto" latinLnBrk="0" hangingPunct="1">
              <a:lnSpc>
                <a:spcPct val="65000"/>
              </a:lnSpc>
              <a:spcAft>
                <a:spcPts val="600"/>
              </a:spcAft>
              <a:buClr>
                <a:srgbClr val="00B050"/>
              </a:buClr>
              <a:buSzTx/>
              <a:buFontTx/>
              <a:buNone/>
              <a:defRPr/>
            </a:pPr>
            <a:r>
              <a:rPr lang="ru-RU" sz="216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(консультации можно получить в региональном фонде поддержки</a:t>
            </a:r>
            <a:br>
              <a:rPr lang="ru-RU" sz="216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16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или муниципальных фондах)</a:t>
            </a:r>
            <a:endParaRPr lang="ru-RU" sz="216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2" algn="l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160" b="1" kern="100" dirty="0">
                <a:solidFill>
                  <a:srgbClr val="00B050"/>
                </a:solidFill>
                <a:latin typeface="Calibri" panose="020F0502020204030204"/>
                <a:cs typeface="Arial" panose="020B0604020202020204"/>
              </a:rPr>
              <a:t>3. </a:t>
            </a:r>
            <a:r>
              <a:rPr lang="ru-RU" sz="216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 основании заполненных данных сделать презентацию проекта</a:t>
            </a:r>
            <a:endParaRPr lang="ru-RU" sz="2160" b="1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975643"/>
          </a:xfrm>
        </p:spPr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Порядок действий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370" y="1254125"/>
            <a:ext cx="9871075" cy="5622925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Перенести данные из документа в систему и заполнить необходимые поля. 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Загрузить перечисленные документы и презентацию. 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Подписать ЭЦП и отправить заявку в даты приема заявок.</a:t>
            </a:r>
            <a:b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случае затруднений связаться: 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L="1298575" marR="0" lvl="1" indent="-34163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Техподдержка: тел. 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8 (812) 507-65-54,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help@bi-s.ru</a:t>
            </a:r>
            <a:endParaRPr lang="en-US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298575" marR="0" lvl="1" indent="-34163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Отдел ГКУ (субсидии и гранты): тел. 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8 (812) 5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76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-6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4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-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06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298575" marR="0" lvl="1" indent="-34163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Фонд поддержки предпринимательства ЛО, муниципальные фонды поддержки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Получить обратную связь от секретаря комиссии по заявке</a:t>
            </a:r>
            <a:b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(после проверки заявки секретарь позвонит вам)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Принять участие </a:t>
            </a:r>
            <a:r>
              <a:rPr lang="ru-RU" sz="2400" kern="10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ОЧНОЙ </a:t>
            </a: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защите проекта!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766203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284138" y="1080813"/>
            <a:ext cx="11623724" cy="650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с целью создания продукта/услуги </a:t>
            </a:r>
            <a:endParaRPr lang="ru-RU" sz="2800" b="1" kern="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или иного результата, приносящего прибыль</a:t>
            </a:r>
            <a:endParaRPr lang="ru-RU" sz="2800" b="1" kern="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Проект должен быть направлен </a:t>
            </a: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- на создание нового продукта </a:t>
            </a:r>
            <a:endParaRPr lang="ru-RU" sz="2800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развитие деятельности по новому направлению </a:t>
            </a:r>
            <a:endParaRPr lang="ru-RU" sz="2800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расширение деятельности </a:t>
            </a:r>
            <a:endParaRPr lang="ru-RU" sz="2800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8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Грант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предоставляется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предприятия, на платежи, которые осуществляются периодически по договорам до подачи заявки (в т.ч. арендные)</a:t>
            </a:r>
            <a:endParaRPr lang="ru-RU" sz="2400" kern="100" dirty="0">
              <a:solidFill>
                <a:srgbClr val="00B0F0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algn="l"/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На оплату налогов, сборов, иных платежей в бюджет, % по займам </a:t>
            </a:r>
            <a:endParaRPr lang="ru-RU" sz="2400" i="0" u="none" strike="noStrike" kern="100" baseline="0" dirty="0">
              <a:solidFill>
                <a:srgbClr val="00B0F0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algn="l"/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государственных МФО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40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endParaRPr lang="ru-RU" sz="2800" b="1" kern="100" dirty="0">
              <a:solidFill>
                <a:schemeClr val="accent6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  <a:endParaRPr lang="ru-RU" sz="28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составе заявки</a:t>
            </a:r>
            <a:endParaRPr lang="ru-RU" sz="28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8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15415" y="5013176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по результатам оценки заявки, проекта, презентации проекта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7940" y="1390015"/>
            <a:ext cx="12138660" cy="546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– </a:t>
            </a:r>
            <a:r>
              <a:rPr lang="ru-RU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индивидуальным предпринимателем или </a:t>
            </a:r>
            <a:r>
              <a:rPr lang="en-US" altLang="en-US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юридическ</a:t>
            </a:r>
            <a:r>
              <a:rPr lang="ru-RU" altLang="en-US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им</a:t>
            </a:r>
            <a:r>
              <a:rPr lang="en-US" altLang="en-US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лицо</a:t>
            </a:r>
            <a:r>
              <a:rPr lang="ru-RU" altLang="en-US" sz="2400" b="1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м</a:t>
            </a:r>
            <a:r>
              <a:rPr lang="en-US" altLang="en-US" sz="2400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, в котором соискатель является участником/учредителем/лицом/ действующим без доверенности</a:t>
            </a:r>
            <a:endParaRPr lang="en-US" altLang="en-US" sz="2400" i="1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место жительства ИП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–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соответствии с единым реестром субъектов МСП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(Ленинградская область – 47 регион)</a:t>
            </a:r>
            <a:endParaRPr lang="ru-RU" sz="2400" b="1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является ветераном боевых действий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участником СВО на территориях Украины, ДНР, ЛНР, Запорожской и Херсонской областей, а также участвовавшим в ходе вооруженной провокации на границе РФ и приграничных территориях РФ </a:t>
            </a:r>
            <a:endParaRPr lang="ru-RU" sz="2400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или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является вдовой (вдовцом) участника СВО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 вступившей (-им) повторно в брак) </a:t>
            </a:r>
            <a:endParaRPr lang="ru-RU" sz="2400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99770" y="1666875"/>
            <a:ext cx="10791825" cy="4381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прошёл обучение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Ленинградском фонде поддержки предпринимательства или у тренера Корпорации МСП </a:t>
            </a:r>
            <a:r>
              <a:rPr lang="ru-RU" sz="2400" i="1" u="sng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 требуется, если есть диплом о высшем экономическом образовании (профильной переподготовке)</a:t>
            </a:r>
            <a:endParaRPr lang="ru-RU" sz="1800" b="0" i="1" u="none" strike="noStrike" baseline="0" dirty="0">
              <a:latin typeface="Times New Roman" panose="02020603050405020304" pitchFamily="18" charset="0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получает средства из бюджета Ленинградской области на эти же цели</a:t>
            </a:r>
            <a:endParaRPr lang="ru-RU" sz="2400" b="1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не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на едином налоговом счете – не более 30 000 руб.! </a:t>
            </a:r>
            <a:endParaRPr lang="ru-RU" sz="2400" b="1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10021</Words>
  <Application>WPS Presentation</Application>
  <PresentationFormat>Широкоэкранный</PresentationFormat>
  <Paragraphs>266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Times New Roman</vt:lpstr>
      <vt:lpstr>Panton SemiBold</vt:lpstr>
      <vt:lpstr>Wingdings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Порядок действий</vt:lpstr>
      <vt:lpstr>Порядок действий</vt:lpstr>
      <vt:lpstr>Порядок действий</vt:lpstr>
      <vt:lpstr>  Что такое бизнес-проект  </vt:lpstr>
      <vt:lpstr>УСЛОВИЯ ОТБОРА  ПОЛУЧАТЕЛЕЙ гранта</vt:lpstr>
      <vt:lpstr>ТРЕБОВАНИЯ К СОИСКАТЕЛЮ</vt:lpstr>
      <vt:lpstr>ТРЕБОВАНИЯ К СОИСКАТЕЛЮ</vt:lpstr>
      <vt:lpstr>ПОДАЧА ЗАЯВКИ 14 апреля – 16 мая 2025,  комиссия (защита) – 21 мая 2025</vt:lpstr>
      <vt:lpstr>  1.направления затрат по проекту   грант + софинансирование </vt:lpstr>
      <vt:lpstr>  2. направления затрат по проекту  грант + софинансирование</vt:lpstr>
      <vt:lpstr>  3. направления затрат по проекту  грант + софинансирование</vt:lpstr>
      <vt:lpstr>  4. направления затрат по проекту  грант + софинансирование</vt:lpstr>
      <vt:lpstr>1. комплект документов</vt:lpstr>
      <vt:lpstr>2. комплект документов</vt:lpstr>
      <vt:lpstr> ОТВЕТСТВЕННОСТЬ ПРЕДПРИНИМАТЕЛЯ </vt:lpstr>
      <vt:lpstr>1. ОБЯЗАТЕЛЬСТВА пОЛУЧАТЕЛЯ гранта</vt:lpstr>
      <vt:lpstr>2. ОБЯЗАТЕЛЬСТВА пОЛУЧАТЕЛЯ гранта</vt:lpstr>
      <vt:lpstr>ОТЧЕТНОСТЬ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513</cp:revision>
  <dcterms:created xsi:type="dcterms:W3CDTF">2022-07-23T06:53:00Z</dcterms:created>
  <dcterms:modified xsi:type="dcterms:W3CDTF">2025-10-08T11:18:18Z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1033-12.2.0.22556</vt:lpwstr>
  </property>
</Properties>
</file>