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4" r:id="rId5"/>
    <p:sldId id="265" r:id="rId6"/>
    <p:sldId id="266" r:id="rId7"/>
    <p:sldId id="267" r:id="rId8"/>
    <p:sldId id="268" r:id="rId9"/>
    <p:sldId id="258" r:id="rId10"/>
    <p:sldId id="259" r:id="rId11"/>
    <p:sldId id="271" r:id="rId12"/>
    <p:sldId id="260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584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831385399485219E-2"/>
          <c:y val="4.1600463172040053E-2"/>
          <c:w val="0.90656194196503614"/>
          <c:h val="0.844280775331269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rgbClr val="03B5A1"/>
                </a:gs>
                <a:gs pos="100000">
                  <a:srgbClr val="091C2A"/>
                </a:gs>
              </a:gsLst>
              <a:lin ang="2700000" scaled="0"/>
            </a:gradFill>
            <a:ln w="3175">
              <a:noFill/>
            </a:ln>
          </c:spPr>
          <c:invertIfNegative val="0"/>
          <c:dPt>
            <c:idx val="3"/>
            <c:invertIfNegative val="0"/>
            <c:bubble3D val="0"/>
            <c:spPr>
              <a:gradFill>
                <a:gsLst>
                  <a:gs pos="0">
                    <a:srgbClr val="03B5A1"/>
                  </a:gs>
                  <a:gs pos="100000">
                    <a:srgbClr val="091C2A"/>
                  </a:gs>
                </a:gsLst>
                <a:lin ang="2700000" scaled="0"/>
              </a:gradFill>
              <a:ln w="3175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6CB-4108-9FC2-137AD5F58E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0.0</c:formatCode>
                <c:ptCount val="6"/>
                <c:pt idx="0">
                  <c:v>239</c:v>
                </c:pt>
                <c:pt idx="1">
                  <c:v>277.10000000000002</c:v>
                </c:pt>
                <c:pt idx="2" formatCode="General">
                  <c:v>325.3</c:v>
                </c:pt>
                <c:pt idx="3" formatCode="General">
                  <c:v>357.3</c:v>
                </c:pt>
                <c:pt idx="4" formatCode="General">
                  <c:v>410.2</c:v>
                </c:pt>
                <c:pt idx="5" formatCode="General">
                  <c:v>481.5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CB-4108-9FC2-137AD5F58E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2263168"/>
        <c:axId val="108941824"/>
      </c:barChart>
      <c:catAx>
        <c:axId val="112263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08941824"/>
        <c:crosses val="autoZero"/>
        <c:auto val="1"/>
        <c:lblAlgn val="ctr"/>
        <c:lblOffset val="100"/>
        <c:noMultiLvlLbl val="0"/>
      </c:catAx>
      <c:valAx>
        <c:axId val="108941824"/>
        <c:scaling>
          <c:orientation val="minMax"/>
          <c:max val="495"/>
          <c:min val="150"/>
        </c:scaling>
        <c:delete val="1"/>
        <c:axPos val="l"/>
        <c:numFmt formatCode="0.0" sourceLinked="1"/>
        <c:majorTickMark val="out"/>
        <c:minorTickMark val="none"/>
        <c:tickLblPos val="nextTo"/>
        <c:crossAx val="112263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091C2A"/>
              </a:solidFill>
            </a:ln>
          </c:spPr>
          <c:marker>
            <c:symbol val="circle"/>
            <c:size val="5"/>
            <c:spPr>
              <a:solidFill>
                <a:srgbClr val="091C2A"/>
              </a:solidFill>
              <a:ln>
                <a:solidFill>
                  <a:srgbClr val="364B11"/>
                </a:solidFill>
              </a:ln>
            </c:spPr>
          </c:marker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714,7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637.29999999999995</c:v>
                </c:pt>
                <c:pt idx="1">
                  <c:v>658.3</c:v>
                </c:pt>
                <c:pt idx="2">
                  <c:v>658</c:v>
                </c:pt>
                <c:pt idx="3">
                  <c:v>679.1</c:v>
                </c:pt>
                <c:pt idx="4">
                  <c:v>714.7</c:v>
                </c:pt>
                <c:pt idx="5">
                  <c:v>715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2586752"/>
        <c:axId val="63600832"/>
      </c:lineChart>
      <c:catAx>
        <c:axId val="112586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63600832"/>
        <c:crosses val="autoZero"/>
        <c:auto val="1"/>
        <c:lblAlgn val="ctr"/>
        <c:lblOffset val="100"/>
        <c:noMultiLvlLbl val="0"/>
      </c:catAx>
      <c:valAx>
        <c:axId val="63600832"/>
        <c:scaling>
          <c:orientation val="minMax"/>
          <c:max val="740"/>
          <c:min val="620"/>
        </c:scaling>
        <c:delete val="1"/>
        <c:axPos val="l"/>
        <c:numFmt formatCode="General" sourceLinked="1"/>
        <c:majorTickMark val="out"/>
        <c:minorTickMark val="none"/>
        <c:tickLblPos val="nextTo"/>
        <c:crossAx val="112586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95807367371122E-2"/>
          <c:y val="6.976123599747093E-2"/>
          <c:w val="0.98204193295354936"/>
          <c:h val="0.810733494634268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Мясо свиней</c:v>
                </c:pt>
              </c:strCache>
            </c:strRef>
          </c:tx>
          <c:spPr>
            <a:solidFill>
              <a:srgbClr val="064347"/>
            </a:solidFill>
          </c:spPr>
          <c:invertIfNegative val="0"/>
          <c:dLbls>
            <c:dLbl>
              <c:idx val="1"/>
              <c:layout>
                <c:manualLayout>
                  <c:x val="-2.8732234394412267E-3"/>
                  <c:y val="-6.79705940940260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38.5</c:v>
                </c:pt>
                <c:pt idx="1">
                  <c:v>38.799999999999997</c:v>
                </c:pt>
                <c:pt idx="2">
                  <c:v>40.6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3"/>
        <c:axId val="112589824"/>
        <c:axId val="112405312"/>
      </c:barChart>
      <c:catAx>
        <c:axId val="112589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12405312"/>
        <c:crosses val="autoZero"/>
        <c:auto val="1"/>
        <c:lblAlgn val="ctr"/>
        <c:lblOffset val="100"/>
        <c:noMultiLvlLbl val="0"/>
      </c:catAx>
      <c:valAx>
        <c:axId val="112405312"/>
        <c:scaling>
          <c:orientation val="minMax"/>
          <c:min val="37"/>
        </c:scaling>
        <c:delete val="1"/>
        <c:axPos val="l"/>
        <c:numFmt formatCode="General" sourceLinked="1"/>
        <c:majorTickMark val="out"/>
        <c:minorTickMark val="none"/>
        <c:tickLblPos val="nextTo"/>
        <c:crossAx val="112589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85855389146809E-2"/>
          <c:y val="3.5994988107652393E-3"/>
          <c:w val="0.90133426885570311"/>
          <c:h val="0.861623049450492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Мясо КРС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6.0087974401885702E-3"/>
                  <c:y val="-4.58474612383038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589565928106363E-3"/>
                  <c:y val="-4.14198653579938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1036555201519115E-3"/>
                  <c:y val="-3.3510283034783676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0873164912553561E-2"/>
                  <c:y val="-0.104147632820960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6726937643168357E-2"/>
                  <c:y val="-0.112023745326030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3822036255840762E-2"/>
                  <c:y val="-6.6487418215894767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rPr>
                      <a:t>27,6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3372248337236051E-2"/>
                  <c:y val="-5.2635872754250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29</c:v>
                </c:pt>
                <c:pt idx="1">
                  <c:v>29.3</c:v>
                </c:pt>
                <c:pt idx="2">
                  <c:v>30.1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B2D-420F-8DE4-46BCA1A21E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5"/>
        <c:axId val="112612352"/>
        <c:axId val="112407040"/>
      </c:barChart>
      <c:catAx>
        <c:axId val="112612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12407040"/>
        <c:crosses val="autoZero"/>
        <c:auto val="1"/>
        <c:lblAlgn val="ctr"/>
        <c:lblOffset val="100"/>
        <c:noMultiLvlLbl val="0"/>
      </c:catAx>
      <c:valAx>
        <c:axId val="112407040"/>
        <c:scaling>
          <c:orientation val="minMax"/>
          <c:min val="22"/>
        </c:scaling>
        <c:delete val="1"/>
        <c:axPos val="l"/>
        <c:numFmt formatCode="0.0" sourceLinked="1"/>
        <c:majorTickMark val="out"/>
        <c:minorTickMark val="none"/>
        <c:tickLblPos val="nextTo"/>
        <c:crossAx val="112612352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1551049168556E-2"/>
          <c:y val="2.5977873808610114E-3"/>
          <c:w val="0.98848427682720097"/>
          <c:h val="0.898430709911888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Мясо птицы</c:v>
                </c:pt>
              </c:strCache>
            </c:strRef>
          </c:tx>
          <c:spPr>
            <a:solidFill>
              <a:srgbClr val="03B5A1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5.345682441058630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5390456719360938E-3"/>
                  <c:y val="1.63232766635305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1333681070612958E-16"/>
                  <c:y val="-8.5490350281401611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294.60000000000002</c:v>
                </c:pt>
                <c:pt idx="1">
                  <c:v>307.5</c:v>
                </c:pt>
                <c:pt idx="2">
                  <c:v>308.3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9"/>
        <c:overlap val="-5"/>
        <c:axId val="112698880"/>
        <c:axId val="112408768"/>
      </c:barChart>
      <c:catAx>
        <c:axId val="112698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12408768"/>
        <c:crosses val="autoZero"/>
        <c:auto val="1"/>
        <c:lblAlgn val="ctr"/>
        <c:lblOffset val="100"/>
        <c:noMultiLvlLbl val="0"/>
      </c:catAx>
      <c:valAx>
        <c:axId val="112408768"/>
        <c:scaling>
          <c:orientation val="minMax"/>
          <c:min val="230"/>
        </c:scaling>
        <c:delete val="1"/>
        <c:axPos val="l"/>
        <c:numFmt formatCode="General" sourceLinked="1"/>
        <c:majorTickMark val="out"/>
        <c:minorTickMark val="none"/>
        <c:tickLblPos val="nextTo"/>
        <c:crossAx val="112698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534434087022251E-2"/>
          <c:y val="4.7891414412443996E-2"/>
          <c:w val="0.95093113182595546"/>
          <c:h val="0.861010471134327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75000">
                  <a:srgbClr val="064347"/>
                </a:gs>
                <a:gs pos="3000">
                  <a:srgbClr val="03B5A1"/>
                </a:gs>
                <a:gs pos="100000">
                  <a:srgbClr val="091C2A"/>
                </a:gs>
              </a:gsLst>
              <a:lin ang="2700000" scaled="0"/>
            </a:gradFill>
          </c:spPr>
          <c:invertIfNegative val="0"/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3496,2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3065.6</c:v>
                </c:pt>
                <c:pt idx="1">
                  <c:v>3203.6</c:v>
                </c:pt>
                <c:pt idx="2">
                  <c:v>3482.5</c:v>
                </c:pt>
                <c:pt idx="3">
                  <c:v>3545.1</c:v>
                </c:pt>
                <c:pt idx="4">
                  <c:v>3495.4</c:v>
                </c:pt>
                <c:pt idx="5">
                  <c:v>3660.2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2988160"/>
        <c:axId val="112363776"/>
      </c:barChart>
      <c:catAx>
        <c:axId val="112988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12363776"/>
        <c:crosses val="autoZero"/>
        <c:auto val="1"/>
        <c:lblAlgn val="ctr"/>
        <c:lblOffset val="100"/>
        <c:noMultiLvlLbl val="0"/>
      </c:catAx>
      <c:valAx>
        <c:axId val="1123637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2988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584913483179024E-2"/>
          <c:y val="7.1549955390113718E-2"/>
          <c:w val="0.95972827685382711"/>
          <c:h val="0.774216100327685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100000">
                  <a:srgbClr val="091C2A"/>
                </a:gs>
                <a:gs pos="72000">
                  <a:srgbClr val="066966"/>
                </a:gs>
                <a:gs pos="37000">
                  <a:srgbClr val="03B5A1"/>
                </a:gs>
                <a:gs pos="100000">
                  <a:srgbClr val="091C2A"/>
                </a:gs>
              </a:gsLst>
              <a:lin ang="2700000" scaled="0"/>
            </a:gra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59.4</c:v>
                </c:pt>
                <c:pt idx="1">
                  <c:v>64.2</c:v>
                </c:pt>
                <c:pt idx="2">
                  <c:v>62.7</c:v>
                </c:pt>
                <c:pt idx="3">
                  <c:v>65.599999999999994</c:v>
                </c:pt>
                <c:pt idx="4">
                  <c:v>64</c:v>
                </c:pt>
                <c:pt idx="5">
                  <c:v>70.400000000000006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1"/>
        <c:axId val="111291904"/>
        <c:axId val="102451456"/>
      </c:barChart>
      <c:catAx>
        <c:axId val="111291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02451456"/>
        <c:crosses val="autoZero"/>
        <c:auto val="1"/>
        <c:lblAlgn val="ctr"/>
        <c:lblOffset val="100"/>
        <c:noMultiLvlLbl val="0"/>
      </c:catAx>
      <c:valAx>
        <c:axId val="102451456"/>
        <c:scaling>
          <c:orientation val="minMax"/>
          <c:min val="58"/>
        </c:scaling>
        <c:delete val="1"/>
        <c:axPos val="l"/>
        <c:numFmt formatCode="General" sourceLinked="1"/>
        <c:majorTickMark val="out"/>
        <c:minorTickMark val="none"/>
        <c:tickLblPos val="nextTo"/>
        <c:crossAx val="1112919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973839501229857E-2"/>
          <c:y val="5.0471569115553706E-2"/>
          <c:w val="0.94426973571587725"/>
          <c:h val="0.82061019991725626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19050">
              <a:solidFill>
                <a:schemeClr val="bg1">
                  <a:lumMod val="50000"/>
                </a:schemeClr>
              </a:solidFill>
            </a:ln>
          </c:spPr>
          <c:marker>
            <c:symbol val="circle"/>
            <c:size val="4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5954965789833419E-2"/>
                  <c:y val="-6.3717188364260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B2D-420F-8DE4-46BCA1A21E6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5507642232279819E-2"/>
                  <c:y val="-6.5911634126436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B2D-420F-8DE4-46BCA1A21E6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6995680064699362E-2"/>
                  <c:y val="-6.5335872048376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B2D-420F-8DE4-46BCA1A21E6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1982443084306612E-2"/>
                  <c:y val="-6.5623632685466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B2D-420F-8DE4-46BCA1A21E6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4870458463287135E-2"/>
                  <c:y val="-7.2028036400552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B2D-420F-8DE4-46BCA1A21E6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3822036255840762E-2"/>
                  <c:y val="-6.6487418215894767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rPr>
                      <a:t>4,55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5B1-41F1-996D-CA51F1CF5C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3372248337236051E-2"/>
                  <c:y val="-5.2635872754250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5B1-41F1-996D-CA51F1CF5CE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0.0</c:formatCode>
                <c:ptCount val="6"/>
                <c:pt idx="0" formatCode="General">
                  <c:v>5.5</c:v>
                </c:pt>
                <c:pt idx="1">
                  <c:v>6.6</c:v>
                </c:pt>
                <c:pt idx="2" formatCode="General">
                  <c:v>6.9</c:v>
                </c:pt>
                <c:pt idx="3" formatCode="General">
                  <c:v>7.2</c:v>
                </c:pt>
                <c:pt idx="4" formatCode="General">
                  <c:v>7.2</c:v>
                </c:pt>
                <c:pt idx="5" formatCode="General">
                  <c:v>4.55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8B2D-420F-8DE4-46BCA1A21E6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19050">
              <a:solidFill>
                <a:srgbClr val="03B5A1"/>
              </a:solidFill>
            </a:ln>
          </c:spPr>
          <c:marker>
            <c:symbol val="circle"/>
            <c:size val="4"/>
            <c:spPr>
              <a:solidFill>
                <a:srgbClr val="03B5A1"/>
              </a:solidFill>
              <a:ln w="19050">
                <a:solidFill>
                  <a:srgbClr val="03B5A1"/>
                </a:solidFill>
              </a:ln>
            </c:spPr>
          </c:marker>
          <c:dLbls>
            <c:dLbl>
              <c:idx val="0"/>
              <c:layout>
                <c:manualLayout>
                  <c:x val="-3.920927433440153E-2"/>
                  <c:y val="-7.1740051247881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B2D-420F-8DE4-46BCA1A21E6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220586755615631E-2"/>
                  <c:y val="-6.2565423404258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B2D-420F-8DE4-46BCA1A21E6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4239825228194342E-2"/>
                  <c:y val="-6.8394081329584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B2D-420F-8DE4-46BCA1A21E6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1535000873289603E-2"/>
                  <c:y val="-7.1164289169821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B2D-420F-8DE4-46BCA1A21E6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1558741672367889E-2"/>
                  <c:y val="-6.3717109123565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B2D-420F-8DE4-46BCA1A21E6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431924821551689E-2"/>
                  <c:y val="-6.9257717236555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5B1-41F1-996D-CA51F1CF5C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1108953753763337E-2"/>
                  <c:y val="-7.7569224997055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5B1-41F1-996D-CA51F1CF5CE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22.5</c:v>
                </c:pt>
                <c:pt idx="1">
                  <c:v>24.9</c:v>
                </c:pt>
                <c:pt idx="2">
                  <c:v>22.2</c:v>
                </c:pt>
                <c:pt idx="3">
                  <c:v>24.8</c:v>
                </c:pt>
                <c:pt idx="4">
                  <c:v>22.8</c:v>
                </c:pt>
                <c:pt idx="5">
                  <c:v>29.9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8B2D-420F-8DE4-46BCA1A21E6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22</c:v>
                </c:pt>
              </c:strCache>
            </c:strRef>
          </c:tx>
          <c:spPr>
            <a:ln w="19050">
              <a:solidFill>
                <a:srgbClr val="091C2A"/>
              </a:solidFill>
            </a:ln>
          </c:spPr>
          <c:marker>
            <c:symbol val="circle"/>
            <c:size val="4"/>
            <c:spPr>
              <a:solidFill>
                <a:srgbClr val="091C2A"/>
              </a:solidFill>
              <a:ln w="19050">
                <a:solidFill>
                  <a:srgbClr val="091C2A"/>
                </a:solidFill>
              </a:ln>
            </c:spPr>
          </c:marker>
          <c:dLbls>
            <c:dLbl>
              <c:idx val="0"/>
              <c:layout>
                <c:manualLayout>
                  <c:x val="-4.1827244353993591E-2"/>
                  <c:y val="-6.7927162605469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8B2D-420F-8DE4-46BCA1A21E6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947405803398925E-2"/>
                  <c:y val="-6.3717313359190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8B2D-420F-8DE4-46BCA1A21E6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5635901880230242E-2"/>
                  <c:y val="-6.7639401968379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8B2D-420F-8DE4-46BCA1A21E6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2779196345852902E-2"/>
                  <c:y val="-6.7639401968379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8B2D-420F-8DE4-46BCA1A21E6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7659693606238084E-2"/>
                  <c:y val="-6.6487456307151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8B2D-420F-8DE4-46BCA1A21E6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7476231158604124E-2"/>
                  <c:y val="-5.5549246947149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5B1-41F1-996D-CA51F1CF5C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5635542920708598E-2"/>
                  <c:y val="-5.5406181846578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5B1-41F1-996D-CA51F1CF5CE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Лист1!$D$2:$D$7</c:f>
              <c:numCache>
                <c:formatCode>0.0</c:formatCode>
                <c:ptCount val="6"/>
                <c:pt idx="0">
                  <c:v>31.3</c:v>
                </c:pt>
                <c:pt idx="1">
                  <c:v>32.700000000000003</c:v>
                </c:pt>
                <c:pt idx="2">
                  <c:v>33.6</c:v>
                </c:pt>
                <c:pt idx="3">
                  <c:v>33.6</c:v>
                </c:pt>
                <c:pt idx="4">
                  <c:v>34</c:v>
                </c:pt>
                <c:pt idx="5">
                  <c:v>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1-8B2D-420F-8DE4-46BCA1A21E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319552"/>
        <c:axId val="102433344"/>
      </c:lineChart>
      <c:catAx>
        <c:axId val="111319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02433344"/>
        <c:crosses val="autoZero"/>
        <c:auto val="1"/>
        <c:lblAlgn val="ctr"/>
        <c:lblOffset val="100"/>
        <c:noMultiLvlLbl val="0"/>
      </c:catAx>
      <c:valAx>
        <c:axId val="1024333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1319552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0.12371</cdr:x>
      <cdr:y>0.04215</cdr:y>
    </cdr:from>
    <cdr:to>
      <cdr:x>0.8109</cdr:x>
      <cdr:y>0.54215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551873" y="122456"/>
          <a:ext cx="3065531" cy="1452592"/>
        </a:xfrm>
        <a:prstGeom xmlns:a="http://schemas.openxmlformats.org/drawingml/2006/main" prst="straightConnector1">
          <a:avLst/>
        </a:prstGeom>
        <a:ln xmlns:a="http://schemas.openxmlformats.org/drawingml/2006/main" w="9525">
          <a:solidFill>
            <a:srgbClr val="03B5A1"/>
          </a:solidFill>
          <a:headEnd type="oval" w="med" len="med"/>
          <a:tailEnd type="triangle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1408-0498-4266-9470-F5D803A1FD62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8D4B-0F6E-4A06-8C48-826A4D76B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242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1408-0498-4266-9470-F5D803A1FD62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8D4B-0F6E-4A06-8C48-826A4D76B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617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1408-0498-4266-9470-F5D803A1FD62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8D4B-0F6E-4A06-8C48-826A4D76B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61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1408-0498-4266-9470-F5D803A1FD62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8D4B-0F6E-4A06-8C48-826A4D76B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59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1408-0498-4266-9470-F5D803A1FD62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8D4B-0F6E-4A06-8C48-826A4D76B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13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1408-0498-4266-9470-F5D803A1FD62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8D4B-0F6E-4A06-8C48-826A4D76B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699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1408-0498-4266-9470-F5D803A1FD62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8D4B-0F6E-4A06-8C48-826A4D76B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493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1408-0498-4266-9470-F5D803A1FD62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8D4B-0F6E-4A06-8C48-826A4D76B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086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1408-0498-4266-9470-F5D803A1FD62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8D4B-0F6E-4A06-8C48-826A4D76B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771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1408-0498-4266-9470-F5D803A1FD62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8D4B-0F6E-4A06-8C48-826A4D76B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20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1408-0498-4266-9470-F5D803A1FD62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8D4B-0F6E-4A06-8C48-826A4D76B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82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D1408-0498-4266-9470-F5D803A1FD62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88D4B-0F6E-4A06-8C48-826A4D76B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70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8.png"/><Relationship Id="rId7" Type="http://schemas.openxmlformats.org/officeDocument/2006/relationships/chart" Target="../charts/chart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7DBD5E1-3C79-9349-B9F9-647C3F7798F1}"/>
              </a:ext>
            </a:extLst>
          </p:cNvPr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gradFill>
            <a:gsLst>
              <a:gs pos="0">
                <a:srgbClr val="03B5A1"/>
              </a:gs>
              <a:gs pos="81000">
                <a:srgbClr val="091C2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Варенов </a:t>
            </a:r>
            <a:r>
              <a:rPr lang="ru-RU" b="1" dirty="0">
                <a:solidFill>
                  <a:schemeClr val="bg1"/>
                </a:solidFill>
              </a:rPr>
              <a:t>А.В., </a:t>
            </a:r>
            <a:r>
              <a:rPr lang="ru-RU" sz="1600" b="1" dirty="0">
                <a:solidFill>
                  <a:schemeClr val="bg1"/>
                </a:solidFill>
              </a:rPr>
              <a:t>заместитель председателя комитета </a:t>
            </a:r>
          </a:p>
          <a:p>
            <a:pPr algn="r"/>
            <a:r>
              <a:rPr lang="ru-RU" sz="1600" b="1" dirty="0">
                <a:solidFill>
                  <a:schemeClr val="bg1"/>
                </a:solidFill>
              </a:rPr>
              <a:t>по </a:t>
            </a:r>
            <a:r>
              <a:rPr lang="ru-RU" sz="1600" b="1" dirty="0" smtClean="0">
                <a:solidFill>
                  <a:schemeClr val="bg1"/>
                </a:solidFill>
              </a:rPr>
              <a:t>агропромышленному </a:t>
            </a:r>
            <a:r>
              <a:rPr lang="ru-RU" sz="1600" b="1" dirty="0">
                <a:solidFill>
                  <a:schemeClr val="bg1"/>
                </a:solidFill>
              </a:rPr>
              <a:t>и </a:t>
            </a:r>
            <a:r>
              <a:rPr lang="ru-RU" sz="1600" b="1" dirty="0" err="1">
                <a:solidFill>
                  <a:schemeClr val="bg1"/>
                </a:solidFill>
              </a:rPr>
              <a:t>рыбохозяйственному</a:t>
            </a:r>
            <a:r>
              <a:rPr lang="ru-RU" sz="1600" b="1" dirty="0">
                <a:solidFill>
                  <a:schemeClr val="bg1"/>
                </a:solidFill>
              </a:rPr>
              <a:t> комплексу </a:t>
            </a:r>
          </a:p>
          <a:p>
            <a:pPr algn="r"/>
            <a:r>
              <a:rPr lang="ru-RU" sz="1600" b="1" dirty="0">
                <a:solidFill>
                  <a:schemeClr val="bg1"/>
                </a:solidFill>
              </a:rPr>
              <a:t>Ленинградской области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700808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Обеспечение региона продовольственными товарами первой необходимости, производимыми на территории Ленинградской области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84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25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88640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Обеспечение населения Ленинградской области продукцией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агропромышленного комплекса, производимой предприятиями региона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10256" y="6151707"/>
            <a:ext cx="587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*) </a:t>
            </a:r>
            <a:r>
              <a:rPr lang="ru-RU" sz="1400" dirty="0" smtClean="0">
                <a:solidFill>
                  <a:schemeClr val="bg1"/>
                </a:solidFill>
              </a:rPr>
              <a:t>данные за 2024 год будут опубликованы в августе 2025г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712722"/>
              </p:ext>
            </p:extLst>
          </p:nvPr>
        </p:nvGraphicFramePr>
        <p:xfrm>
          <a:off x="323527" y="1412776"/>
          <a:ext cx="8496943" cy="44920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1623"/>
                <a:gridCol w="1512403"/>
                <a:gridCol w="1531365"/>
                <a:gridCol w="1090517"/>
                <a:gridCol w="1028909"/>
                <a:gridCol w="576063"/>
                <a:gridCol w="576063"/>
              </a:tblGrid>
              <a:tr h="79208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92" marR="6792" marT="6792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Указ Президента РФ 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>
                          <a:effectLst/>
                        </a:rPr>
                        <a:t>№ 20 от 21.01.2020 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 smtClean="0">
                          <a:effectLst/>
                        </a:rPr>
                        <a:t>«Об утверждении доктрины</a:t>
                      </a:r>
                      <a:br>
                        <a:rPr lang="ru-RU" sz="1200" u="none" strike="noStrike" dirty="0" smtClean="0">
                          <a:effectLst/>
                        </a:rPr>
                      </a:br>
                      <a:r>
                        <a:rPr lang="ru-RU" sz="1200" u="none" strike="noStrike" dirty="0" smtClean="0">
                          <a:effectLst/>
                        </a:rPr>
                        <a:t>продовольственной безопасности </a:t>
                      </a: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Российской Федерации"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92" marR="6792" marT="679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 Рациональная (рекомендуемая)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>
                          <a:effectLst/>
                        </a:rPr>
                        <a:t> норма потребления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92" marR="6792" marT="6792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Факт потребления 2023г 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>
                          <a:effectLst/>
                        </a:rPr>
                        <a:t>ЛО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>
                          <a:effectLst/>
                        </a:rPr>
                        <a:t>(РОССТАТ)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92" marR="6792" marT="6792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Объемы производства 2024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92" marR="6792" marT="6792" marB="0" anchor="ctr"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% </a:t>
                      </a:r>
                      <a:endParaRPr lang="ru-RU" sz="1200" u="none" strike="noStrike" dirty="0" smtClean="0">
                        <a:effectLst/>
                      </a:endParaRP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обеспечения </a:t>
                      </a:r>
                      <a:r>
                        <a:rPr lang="ru-RU" sz="1200" u="none" strike="noStrike" dirty="0">
                          <a:effectLst/>
                        </a:rPr>
                        <a:t>населения ЛО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92" marR="6792" marT="6792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3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Приказ  Министерства здравоохранения </a:t>
                      </a:r>
                      <a:r>
                        <a:rPr lang="ru-RU" sz="1200" u="none" strike="noStrike" dirty="0" smtClean="0">
                          <a:effectLst/>
                        </a:rPr>
                        <a:t>РФ</a:t>
                      </a: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от 19.08.2016 N </a:t>
                      </a:r>
                      <a:r>
                        <a:rPr lang="ru-RU" sz="1200" u="none" strike="noStrike" dirty="0">
                          <a:effectLst/>
                        </a:rPr>
                        <a:t>614 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>
                          <a:effectLst/>
                        </a:rPr>
                        <a:t>(</a:t>
                      </a:r>
                      <a:r>
                        <a:rPr lang="ru-RU" sz="1200" u="none" strike="noStrike" dirty="0" err="1">
                          <a:effectLst/>
                        </a:rPr>
                        <a:t>ред</a:t>
                      </a:r>
                      <a:r>
                        <a:rPr lang="ru-RU" sz="1200" u="none" strike="noStrike" dirty="0">
                          <a:effectLst/>
                        </a:rPr>
                        <a:t> 30.12.2022)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92" marR="6792" marT="679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28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92" marR="6792" marT="679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кг/год/чел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92" marR="6792" marT="679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кг/год/чел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92" marR="6792" marT="679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err="1">
                          <a:effectLst/>
                        </a:rPr>
                        <a:t>тыс</a:t>
                      </a:r>
                      <a:r>
                        <a:rPr lang="ru-RU" sz="1200" u="none" strike="noStrike" dirty="0">
                          <a:effectLst/>
                        </a:rPr>
                        <a:t> тонн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92" marR="6792" marT="679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92" marR="6792" marT="679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92" marR="6792" marT="6792" marB="0" anchor="ctr"/>
                </a:tc>
              </a:tr>
              <a:tr h="27343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Молоко и молокопродукты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90.0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92" marR="6792" marT="679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322.0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92" marR="6792" marT="679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290.0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92" marR="6792" marT="679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715.00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92" marR="6792" marT="679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2" marR="6792" marT="679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113.4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92" marR="6792" marT="6792" marB="0" anchor="ctr"/>
                </a:tc>
              </a:tr>
              <a:tr h="27343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Мясо и мясопродукты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85.0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92" marR="6792" marT="679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74.0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92" marR="6792" marT="679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78.0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92" marR="6792" marT="679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297.10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92" marR="6792" marT="679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2" marR="6792" marT="679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184.6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92" marR="6792" marT="6792" marB="0" anchor="ctr"/>
                </a:tc>
              </a:tr>
              <a:tr h="2734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Яйцо (</a:t>
                      </a:r>
                      <a:r>
                        <a:rPr lang="ru-RU" sz="1400" u="none" strike="noStrike" dirty="0" err="1">
                          <a:effectLst/>
                        </a:rPr>
                        <a:t>тыс.шт</a:t>
                      </a:r>
                      <a:r>
                        <a:rPr lang="ru-RU" sz="1400" u="none" strike="noStrike" dirty="0">
                          <a:effectLst/>
                        </a:rPr>
                        <a:t>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92" marR="6792" marT="679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r>
                        <a:rPr lang="ru-RU" sz="1400" b="1" u="none" strike="noStrike" dirty="0" smtClean="0">
                          <a:effectLst/>
                        </a:rPr>
                        <a:t>-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92" marR="6792" marT="679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>
                          <a:effectLst/>
                        </a:rPr>
                        <a:t>260.0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92" marR="6792" marT="679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313.0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92" marR="6792" marT="679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3 660.20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92" marR="6792" marT="679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423,8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2" marR="6792" marT="679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433.5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92" marR="6792" marT="6792" marB="0" anchor="ctr"/>
                </a:tc>
              </a:tr>
              <a:tr h="27343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Картофель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95.0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90.0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92" marR="6792" marT="6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86.0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92" marR="6792" marT="6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171.00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92" marR="6792" marT="67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65.9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92" marR="6792" marT="6792" marB="0" anchor="b"/>
                </a:tc>
              </a:tr>
              <a:tr h="27343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Рыба и рыбопродукты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85.0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28.0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92" marR="6792" marT="6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14.1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92" marR="6792" marT="6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27.45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92" marR="6792" marT="67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95.9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92" marR="6792" marT="6792" marB="0" anchor="b"/>
                </a:tc>
              </a:tr>
              <a:tr h="27343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Овощи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90.0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140.0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92" marR="6792" marT="6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106.0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92" marR="6792" marT="6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178.30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92" marR="6792" marT="67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77.8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92" marR="6792" marT="6792" marB="0" anchor="b"/>
                </a:tc>
              </a:tr>
              <a:tr h="2734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Фрукты и ягоды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92" marR="6792" marT="67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60.0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100.0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92" marR="6792" marT="6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60.0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92" marR="6792" marT="6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1.14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92" marR="6792" marT="67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2" marR="6792" marT="67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48.3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92" marR="6792" marT="6792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53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901810"/>
              </p:ext>
            </p:extLst>
          </p:nvPr>
        </p:nvGraphicFramePr>
        <p:xfrm>
          <a:off x="467545" y="548675"/>
          <a:ext cx="8352929" cy="55772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8342"/>
                <a:gridCol w="952899"/>
                <a:gridCol w="952899"/>
                <a:gridCol w="1104414"/>
                <a:gridCol w="952899"/>
                <a:gridCol w="1051476"/>
              </a:tblGrid>
              <a:tr h="501893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Уровень </a:t>
                      </a:r>
                      <a:r>
                        <a:rPr lang="ru-RU" sz="2400" b="1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самообеспечения</a:t>
                      </a: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основными продуктами питания </a:t>
                      </a:r>
                      <a:b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по Российской Федерации</a:t>
                      </a:r>
                      <a:r>
                        <a:rPr lang="ru-RU" sz="24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1)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7955"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(процентов)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612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2019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2020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2021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2022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2023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6138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613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Зерно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155.6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165.6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148.3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191.4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173.5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613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Мясо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97.4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100.1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99.7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101.8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101.7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613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Молоко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83.9</a:t>
                      </a:r>
                      <a:endParaRPr lang="ru-RU" sz="20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84.0</a:t>
                      </a:r>
                      <a:endParaRPr lang="ru-RU" sz="20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84.3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85.7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86.0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613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Яйца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97.1</a:t>
                      </a:r>
                      <a:endParaRPr lang="ru-RU" sz="20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97.4</a:t>
                      </a:r>
                      <a:endParaRPr lang="ru-RU" sz="20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98.2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98.0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98.6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613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Рыба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152.8</a:t>
                      </a:r>
                      <a:endParaRPr lang="ru-RU" sz="20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160.7</a:t>
                      </a:r>
                      <a:endParaRPr lang="ru-RU" sz="20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153.7</a:t>
                      </a:r>
                      <a:endParaRPr lang="ru-RU" sz="20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165.3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152.9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613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Картофель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95.1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89.2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88.7</a:t>
                      </a:r>
                      <a:endParaRPr lang="ru-RU" sz="20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94.5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101.0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205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Овощи </a:t>
                      </a:r>
                      <a:endParaRPr lang="ru-RU" sz="2000" b="1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algn="l" fontAlgn="b"/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и бахчевые </a:t>
                      </a: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культуры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87.7</a:t>
                      </a:r>
                      <a:endParaRPr lang="ru-RU" sz="20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86.3</a:t>
                      </a:r>
                      <a:endParaRPr lang="ru-RU" sz="20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86.5</a:t>
                      </a:r>
                      <a:endParaRPr lang="ru-RU" sz="20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88.5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89.1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613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Фрукты и ягоды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40.2</a:t>
                      </a:r>
                      <a:endParaRPr lang="ru-RU" sz="20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42.4</a:t>
                      </a:r>
                      <a:endParaRPr lang="ru-RU" sz="20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44.4</a:t>
                      </a:r>
                      <a:endParaRPr lang="ru-RU" sz="20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47.3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44.6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8935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algn="l" fontAlgn="b"/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738862">
                <a:tc gridSpan="6"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baseline="300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1)</a:t>
                      </a:r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Здесь и далее данные за 2022-2023 годы приведены без учета статистической информации по Донецкой Народной Республике (ДНР), Луганской Народной Республике (ЛНР), Запорожской и Херсонской областям.</a:t>
                      </a:r>
                      <a:b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36" marR="8136" marT="8136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677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34244"/>
            <a:ext cx="7560840" cy="1152128"/>
          </a:xfrm>
        </p:spPr>
        <p:txBody>
          <a:bodyPr>
            <a:noAutofit/>
          </a:bodyPr>
          <a:lstStyle/>
          <a:p>
            <a:r>
              <a:rPr lang="ru-RU" sz="1900" b="1" dirty="0">
                <a:solidFill>
                  <a:srgbClr val="FFFF99"/>
                </a:solidFill>
              </a:rPr>
              <a:t>На 33-й Международной агропромышленной выставке-ярмарке «Агрорусь-2024» </a:t>
            </a:r>
            <a:r>
              <a:rPr lang="ru-RU" sz="1900" b="1" dirty="0" smtClean="0">
                <a:solidFill>
                  <a:srgbClr val="FFFF99"/>
                </a:solidFill>
              </a:rPr>
              <a:t>подписано 17 </a:t>
            </a:r>
            <a:r>
              <a:rPr lang="ru-RU" sz="1900" b="1" dirty="0">
                <a:solidFill>
                  <a:srgbClr val="FFFF99"/>
                </a:solidFill>
              </a:rPr>
              <a:t>соглашений о социально-экономическом сотрудничестве в рамках реализации инвестиционных проектов, оказания услуг в сфере агропромышленного комплекса заключаемых между Комитетом по агропромышленному и </a:t>
            </a:r>
            <a:r>
              <a:rPr lang="ru-RU" sz="1900" b="1" dirty="0" err="1">
                <a:solidFill>
                  <a:srgbClr val="FFFF99"/>
                </a:solidFill>
              </a:rPr>
              <a:t>рыбохозяйственному</a:t>
            </a:r>
            <a:r>
              <a:rPr lang="ru-RU" sz="1900" b="1" dirty="0">
                <a:solidFill>
                  <a:srgbClr val="FFFF99"/>
                </a:solidFill>
              </a:rPr>
              <a:t> комплексу Ленинградской области и хозяйствующими субъектами:</a:t>
            </a:r>
          </a:p>
        </p:txBody>
      </p:sp>
      <p:pic>
        <p:nvPicPr>
          <p:cNvPr id="2050" name="Picture 2" descr="https://expomap.ru/media/exposition/logo/vystavka-agrorus-2022-logo.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142875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844824"/>
            <a:ext cx="8496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chemeClr val="bg1"/>
                </a:solidFill>
              </a:rPr>
              <a:t>АО «Гатчинское» </a:t>
            </a: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ЗАО «</a:t>
            </a:r>
            <a:r>
              <a:rPr lang="ru-RU" b="1" dirty="0" err="1">
                <a:solidFill>
                  <a:schemeClr val="bg1"/>
                </a:solidFill>
              </a:rPr>
              <a:t>Осьминское</a:t>
            </a:r>
            <a:r>
              <a:rPr lang="ru-RU" b="1" dirty="0">
                <a:solidFill>
                  <a:schemeClr val="bg1"/>
                </a:solidFill>
              </a:rPr>
              <a:t>» </a:t>
            </a: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ООО «Молочная культура» </a:t>
            </a: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АО Племенной завод «</a:t>
            </a:r>
            <a:r>
              <a:rPr lang="ru-RU" b="1" dirty="0" err="1">
                <a:solidFill>
                  <a:schemeClr val="bg1"/>
                </a:solidFill>
              </a:rPr>
              <a:t>Красноозерное</a:t>
            </a:r>
            <a:r>
              <a:rPr lang="ru-RU" b="1" dirty="0">
                <a:solidFill>
                  <a:schemeClr val="bg1"/>
                </a:solidFill>
              </a:rPr>
              <a:t>» </a:t>
            </a: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ООО «Обособленное подразделение Мясоперерабатывающего комбината «Норильский» </a:t>
            </a: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ООО «РОСТ </a:t>
            </a:r>
            <a:r>
              <a:rPr lang="ru-RU" b="1" dirty="0" err="1">
                <a:solidFill>
                  <a:schemeClr val="bg1"/>
                </a:solidFill>
              </a:rPr>
              <a:t>Аквакультура</a:t>
            </a:r>
            <a:r>
              <a:rPr lang="ru-RU" b="1" dirty="0">
                <a:solidFill>
                  <a:schemeClr val="bg1"/>
                </a:solidFill>
              </a:rPr>
              <a:t>» </a:t>
            </a: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ПАО «Сельскохозяйственное предприятие Андреевское» </a:t>
            </a: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АО «Птицефабрика </a:t>
            </a:r>
            <a:r>
              <a:rPr lang="ru-RU" b="1" dirty="0" err="1">
                <a:solidFill>
                  <a:schemeClr val="bg1"/>
                </a:solidFill>
              </a:rPr>
              <a:t>Синявинская</a:t>
            </a:r>
            <a:r>
              <a:rPr lang="ru-RU" b="1" dirty="0">
                <a:solidFill>
                  <a:schemeClr val="bg1"/>
                </a:solidFill>
              </a:rPr>
              <a:t> имени 60-летия Союза ССР» </a:t>
            </a: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ЗАО «Березовское» </a:t>
            </a: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ООО «17:17» </a:t>
            </a: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ОOO «Пространство Софт» </a:t>
            </a: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АО «Птицефабрика «Северная» </a:t>
            </a: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АО «Птицефабрика «Северная» </a:t>
            </a: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ООО «ПИТ-ПРОДУКТ» </a:t>
            </a: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ЗАО «Агрокомплекс «Оредеж» </a:t>
            </a: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АО «Российский Сельскохозяйственный банк» </a:t>
            </a: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ФГБОУ «Санкт-Петербургский государственный аграрный университет» </a:t>
            </a:r>
          </a:p>
        </p:txBody>
      </p:sp>
    </p:spTree>
    <p:extLst>
      <p:ext uri="{BB962C8B-B14F-4D97-AF65-F5344CB8AC3E}">
        <p14:creationId xmlns:p14="http://schemas.microsoft.com/office/powerpoint/2010/main" val="295198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ДАННЫЕ О ЦЕНОВОЙ СИТУАЦИИ НА АГРОПРОДОВОЛЬСТВЕННОМ РЫНКЕ ЛЕНИНГРАДСКОЙ ОБЛАСТИ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368264"/>
              </p:ext>
            </p:extLst>
          </p:nvPr>
        </p:nvGraphicFramePr>
        <p:xfrm>
          <a:off x="395536" y="1551610"/>
          <a:ext cx="8424936" cy="50397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6304"/>
                <a:gridCol w="936104"/>
                <a:gridCol w="864096"/>
                <a:gridCol w="1296144"/>
                <a:gridCol w="1296144"/>
                <a:gridCol w="1296144"/>
              </a:tblGrid>
              <a:tr h="887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</a:rPr>
                        <a:t>Номенклатура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</a:rPr>
                        <a:t>Виды цен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</a:rPr>
                        <a:t>Ед. измерения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</a:rPr>
                        <a:t>янв.25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</a:rPr>
                        <a:t>фев.25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</a:rPr>
                        <a:t>мар.25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</a:tr>
              <a:tr h="28443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Мясо крупного рогатого скота </a:t>
                      </a:r>
                      <a:r>
                        <a:rPr lang="ru-RU" sz="1200" u="none" strike="noStrike" dirty="0" smtClean="0">
                          <a:effectLst/>
                        </a:rPr>
                        <a:t>(</a:t>
                      </a:r>
                      <a:r>
                        <a:rPr lang="ru-RU" sz="1200" u="none" strike="noStrike" dirty="0">
                          <a:effectLst/>
                        </a:rPr>
                        <a:t>в </a:t>
                      </a:r>
                      <a:r>
                        <a:rPr lang="ru-RU" sz="1200" u="none" strike="noStrike" dirty="0" smtClean="0">
                          <a:effectLst/>
                        </a:rPr>
                        <a:t>п/тушах</a:t>
                      </a:r>
                      <a:r>
                        <a:rPr lang="ru-RU" sz="1200" u="none" strike="noStrike" dirty="0">
                          <a:effectLst/>
                        </a:rPr>
                        <a:t>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без НДС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Руб./т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400 477.41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400 387.32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400 185,14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</a:tr>
              <a:tr h="21730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Свинина </a:t>
                      </a:r>
                      <a:r>
                        <a:rPr lang="ru-RU" sz="1200" u="none" strike="noStrike" dirty="0" smtClean="0">
                          <a:effectLst/>
                        </a:rPr>
                        <a:t>(</a:t>
                      </a:r>
                      <a:r>
                        <a:rPr lang="ru-RU" sz="1200" u="none" strike="noStrike" dirty="0">
                          <a:effectLst/>
                        </a:rPr>
                        <a:t>в </a:t>
                      </a:r>
                      <a:r>
                        <a:rPr lang="ru-RU" sz="1200" u="none" strike="noStrike" dirty="0" smtClean="0">
                          <a:effectLst/>
                        </a:rPr>
                        <a:t>п/тушах</a:t>
                      </a:r>
                      <a:r>
                        <a:rPr lang="ru-RU" sz="1200" u="none" strike="noStrike" dirty="0">
                          <a:effectLst/>
                        </a:rPr>
                        <a:t>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без НДС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Руб./т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200 426.64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191 704.43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194 020,86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</a:tr>
              <a:tr h="2808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Мясо </a:t>
                      </a:r>
                      <a:r>
                        <a:rPr lang="ru-RU" sz="1200" u="none" strike="noStrike" dirty="0" smtClean="0">
                          <a:effectLst/>
                        </a:rPr>
                        <a:t>кур (</a:t>
                      </a:r>
                      <a:r>
                        <a:rPr lang="ru-RU" sz="1200" u="none" strike="noStrike" dirty="0">
                          <a:effectLst/>
                        </a:rPr>
                        <a:t>в тушках)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без НДС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Руб./т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158 302.11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148 877.11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134 151,76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</a:tr>
              <a:tr h="21730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Молоко сырое крупного рогатого скота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без НДС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Руб./т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44 274.34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45 467.35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45 503,62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</a:tr>
              <a:tr h="28770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Яйца куриные в скорлупе свежие </a:t>
                      </a:r>
                      <a:r>
                        <a:rPr lang="ru-RU" sz="1200" u="none" strike="noStrike" dirty="0" smtClean="0">
                          <a:effectLst/>
                        </a:rPr>
                        <a:t>(С1)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без НДС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Руб./10 шт.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88.76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83.24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83,88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</a:tr>
              <a:tr h="28770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Яйца куриные в скорлупе свежие </a:t>
                      </a:r>
                      <a:r>
                        <a:rPr lang="ru-RU" sz="1200" u="none" strike="noStrike" dirty="0" smtClean="0">
                          <a:effectLst/>
                        </a:rPr>
                        <a:t>(С2)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без НДС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Руб./10 шт.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76.60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79.60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74,30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</a:tr>
              <a:tr h="28770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Картофель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без НДС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Руб./т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29 195.20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31 661.84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40 174,84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</a:tr>
              <a:tr h="28770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Свекла столовая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без НДС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Руб./т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18 941.68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15 491.93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16 057,11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</a:tr>
              <a:tr h="28770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Морковь столовая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без НДС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Руб./т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13 418.56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14 432.48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15 734,58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</a:tr>
              <a:tr h="28770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Огурцы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без НДС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Руб./т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208 636.00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245 455.00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126 039,69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</a:tr>
              <a:tr h="28770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Томаты (помидоры)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без НДС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Руб./т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290 793.64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382 877.47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397 314,58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</a:tr>
              <a:tr h="5706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Капуста белокочанная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без НДС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Руб./т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24 168.54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25 137.98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Завершение </a:t>
                      </a:r>
                      <a:r>
                        <a:rPr lang="ru-RU" sz="1200" u="none" strike="noStrike" dirty="0">
                          <a:effectLst/>
                        </a:rPr>
                        <a:t>запасов </a:t>
                      </a:r>
                      <a:r>
                        <a:rPr lang="ru-RU" sz="1200" u="none" strike="noStrike" dirty="0" smtClean="0">
                          <a:effectLst/>
                        </a:rPr>
                        <a:t>урожая </a:t>
                      </a:r>
                      <a:r>
                        <a:rPr lang="ru-RU" sz="1200" u="none" strike="noStrike" dirty="0">
                          <a:effectLst/>
                        </a:rPr>
                        <a:t>2024г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</a:tr>
              <a:tr h="21730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Молоко питьевое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пастеризов</a:t>
                      </a:r>
                      <a:r>
                        <a:rPr lang="ru-RU" sz="1200" u="none" strike="noStrike" dirty="0" smtClean="0">
                          <a:effectLst/>
                        </a:rPr>
                        <a:t>. </a:t>
                      </a:r>
                      <a:r>
                        <a:rPr lang="ru-RU" sz="1200" u="none" strike="noStrike" dirty="0">
                          <a:effectLst/>
                        </a:rPr>
                        <a:t>(3,2</a:t>
                      </a:r>
                      <a:r>
                        <a:rPr lang="ru-RU" sz="1200" u="none" strike="noStrike" dirty="0" smtClean="0">
                          <a:effectLst/>
                        </a:rPr>
                        <a:t>%)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с НДС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Руб./т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81 684.19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82 485.00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82 603.10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</a:tr>
              <a:tr h="21730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Масло сливочное (82,5</a:t>
                      </a:r>
                      <a:r>
                        <a:rPr lang="ru-RU" sz="1200" u="none" strike="noStrike" dirty="0" smtClean="0">
                          <a:effectLst/>
                        </a:rPr>
                        <a:t>%)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с НДС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Руб./т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848 981.35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878 866.88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869 880.00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</a:tr>
              <a:tr h="21730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Сыры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с НДС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Руб./т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745 241.02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678 199.53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697 366.48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</a:tr>
              <a:tr h="21730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Хлеб </a:t>
                      </a:r>
                      <a:r>
                        <a:rPr lang="ru-RU" sz="1200" u="none" strike="noStrike" dirty="0" smtClean="0">
                          <a:effectLst/>
                        </a:rPr>
                        <a:t>из </a:t>
                      </a:r>
                      <a:r>
                        <a:rPr lang="ru-RU" sz="1200" u="none" strike="noStrike" dirty="0">
                          <a:effectLst/>
                        </a:rPr>
                        <a:t>пшеничной муки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с НДС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Руб./т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137 733.00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137 959.00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139 024,00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</a:tr>
              <a:tr h="21730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Хлеб </a:t>
                      </a:r>
                      <a:r>
                        <a:rPr lang="ru-RU" sz="1200" u="none" strike="noStrike" dirty="0" smtClean="0">
                          <a:effectLst/>
                        </a:rPr>
                        <a:t>из </a:t>
                      </a:r>
                      <a:r>
                        <a:rPr lang="ru-RU" sz="1200" u="none" strike="noStrike" dirty="0">
                          <a:effectLst/>
                        </a:rPr>
                        <a:t>ржаной и </a:t>
                      </a:r>
                      <a:r>
                        <a:rPr lang="ru-RU" sz="1200" u="none" strike="noStrike" dirty="0" smtClean="0">
                          <a:effectLst/>
                        </a:rPr>
                        <a:t>пшеничной </a:t>
                      </a:r>
                      <a:r>
                        <a:rPr lang="ru-RU" sz="1200" u="none" strike="noStrike" dirty="0">
                          <a:effectLst/>
                        </a:rPr>
                        <a:t>муки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с НДС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Руб./т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84 911.00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86 069.00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061" marR="3061" marT="3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86 512,00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61" marR="3061" marT="3061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557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1" b="7682"/>
          <a:stretch/>
        </p:blipFill>
        <p:spPr>
          <a:xfrm>
            <a:off x="0" y="-21266"/>
            <a:ext cx="9144000" cy="6889899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 flipH="1" flipV="1">
            <a:off x="0" y="0"/>
            <a:ext cx="9144000" cy="6858000"/>
          </a:xfrm>
          <a:prstGeom prst="rect">
            <a:avLst/>
          </a:prstGeom>
          <a:gradFill>
            <a:gsLst>
              <a:gs pos="43000">
                <a:srgbClr val="064347">
                  <a:alpha val="45000"/>
                </a:srgbClr>
              </a:gs>
              <a:gs pos="3000">
                <a:srgbClr val="03B5A1">
                  <a:alpha val="43000"/>
                </a:srgbClr>
              </a:gs>
              <a:gs pos="78000">
                <a:srgbClr val="091C2A">
                  <a:alpha val="61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21" name="Полилиния 20"/>
          <p:cNvSpPr/>
          <p:nvPr/>
        </p:nvSpPr>
        <p:spPr>
          <a:xfrm>
            <a:off x="174108" y="244548"/>
            <a:ext cx="8795784" cy="6358270"/>
          </a:xfrm>
          <a:custGeom>
            <a:avLst/>
            <a:gdLst>
              <a:gd name="connsiteX0" fmla="*/ 336734 w 11727712"/>
              <a:gd name="connsiteY0" fmla="*/ 0 h 6358270"/>
              <a:gd name="connsiteX1" fmla="*/ 11390978 w 11727712"/>
              <a:gd name="connsiteY1" fmla="*/ 0 h 6358270"/>
              <a:gd name="connsiteX2" fmla="*/ 11727712 w 11727712"/>
              <a:gd name="connsiteY2" fmla="*/ 336734 h 6358270"/>
              <a:gd name="connsiteX3" fmla="*/ 11727712 w 11727712"/>
              <a:gd name="connsiteY3" fmla="*/ 6021536 h 6358270"/>
              <a:gd name="connsiteX4" fmla="*/ 11390978 w 11727712"/>
              <a:gd name="connsiteY4" fmla="*/ 6358270 h 6358270"/>
              <a:gd name="connsiteX5" fmla="*/ 336734 w 11727712"/>
              <a:gd name="connsiteY5" fmla="*/ 6358270 h 6358270"/>
              <a:gd name="connsiteX6" fmla="*/ 0 w 11727712"/>
              <a:gd name="connsiteY6" fmla="*/ 6021536 h 6358270"/>
              <a:gd name="connsiteX7" fmla="*/ 0 w 11727712"/>
              <a:gd name="connsiteY7" fmla="*/ 336734 h 6358270"/>
              <a:gd name="connsiteX8" fmla="*/ 336734 w 11727712"/>
              <a:gd name="connsiteY8" fmla="*/ 0 h 6358270"/>
              <a:gd name="connsiteX9" fmla="*/ 391313 w 11727712"/>
              <a:gd name="connsiteY9" fmla="*/ 79744 h 6358270"/>
              <a:gd name="connsiteX10" fmla="*/ 86834 w 11727712"/>
              <a:gd name="connsiteY10" fmla="*/ 384223 h 6358270"/>
              <a:gd name="connsiteX11" fmla="*/ 86834 w 11727712"/>
              <a:gd name="connsiteY11" fmla="*/ 5963414 h 6358270"/>
              <a:gd name="connsiteX12" fmla="*/ 391313 w 11727712"/>
              <a:gd name="connsiteY12" fmla="*/ 6267893 h 6358270"/>
              <a:gd name="connsiteX13" fmla="*/ 5215591 w 11727712"/>
              <a:gd name="connsiteY13" fmla="*/ 6267893 h 6358270"/>
              <a:gd name="connsiteX14" fmla="*/ 5520070 w 11727712"/>
              <a:gd name="connsiteY14" fmla="*/ 5963414 h 6358270"/>
              <a:gd name="connsiteX15" fmla="*/ 5520070 w 11727712"/>
              <a:gd name="connsiteY15" fmla="*/ 384223 h 6358270"/>
              <a:gd name="connsiteX16" fmla="*/ 5215591 w 11727712"/>
              <a:gd name="connsiteY16" fmla="*/ 79744 h 6358270"/>
              <a:gd name="connsiteX17" fmla="*/ 391313 w 11727712"/>
              <a:gd name="connsiteY17" fmla="*/ 79744 h 635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727712" h="6358270">
                <a:moveTo>
                  <a:pt x="336734" y="0"/>
                </a:moveTo>
                <a:lnTo>
                  <a:pt x="11390978" y="0"/>
                </a:lnTo>
                <a:cubicBezTo>
                  <a:pt x="11576951" y="0"/>
                  <a:pt x="11727712" y="150761"/>
                  <a:pt x="11727712" y="336734"/>
                </a:cubicBezTo>
                <a:lnTo>
                  <a:pt x="11727712" y="6021536"/>
                </a:lnTo>
                <a:cubicBezTo>
                  <a:pt x="11727712" y="6207509"/>
                  <a:pt x="11576951" y="6358270"/>
                  <a:pt x="11390978" y="6358270"/>
                </a:cubicBezTo>
                <a:lnTo>
                  <a:pt x="336734" y="6358270"/>
                </a:lnTo>
                <a:cubicBezTo>
                  <a:pt x="150761" y="6358270"/>
                  <a:pt x="0" y="6207509"/>
                  <a:pt x="0" y="6021536"/>
                </a:cubicBezTo>
                <a:lnTo>
                  <a:pt x="0" y="336734"/>
                </a:lnTo>
                <a:cubicBezTo>
                  <a:pt x="0" y="150761"/>
                  <a:pt x="150761" y="0"/>
                  <a:pt x="336734" y="0"/>
                </a:cubicBezTo>
                <a:close/>
                <a:moveTo>
                  <a:pt x="391313" y="79744"/>
                </a:moveTo>
                <a:cubicBezTo>
                  <a:pt x="223154" y="79744"/>
                  <a:pt x="86834" y="216064"/>
                  <a:pt x="86834" y="384223"/>
                </a:cubicBezTo>
                <a:lnTo>
                  <a:pt x="86834" y="5963414"/>
                </a:lnTo>
                <a:cubicBezTo>
                  <a:pt x="86834" y="6131573"/>
                  <a:pt x="223154" y="6267893"/>
                  <a:pt x="391313" y="6267893"/>
                </a:cubicBezTo>
                <a:lnTo>
                  <a:pt x="5215591" y="6267893"/>
                </a:lnTo>
                <a:cubicBezTo>
                  <a:pt x="5383750" y="6267893"/>
                  <a:pt x="5520070" y="6131573"/>
                  <a:pt x="5520070" y="5963414"/>
                </a:cubicBezTo>
                <a:lnTo>
                  <a:pt x="5520070" y="384223"/>
                </a:lnTo>
                <a:cubicBezTo>
                  <a:pt x="5520070" y="216064"/>
                  <a:pt x="5383750" y="79744"/>
                  <a:pt x="5215591" y="79744"/>
                </a:cubicBezTo>
                <a:lnTo>
                  <a:pt x="391313" y="797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79400" dist="381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56773" y="639595"/>
            <a:ext cx="3818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ВАЛОВАЯ ПРОДУКЦИЯ АПК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ЛЕНИНГРАДСКОЙ ОБЛАСТИ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4291" y="1697886"/>
            <a:ext cx="1915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481,5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94066" y="1836937"/>
            <a:ext cx="2140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млрд руб.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(+69,9 млрд руб. к 2023 г.)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6173636" y="1039377"/>
            <a:ext cx="1062659" cy="1213059"/>
            <a:chOff x="7882306" y="797301"/>
            <a:chExt cx="1063725" cy="1063725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9704" y="994699"/>
              <a:ext cx="668928" cy="668928"/>
            </a:xfrm>
            <a:prstGeom prst="rect">
              <a:avLst/>
            </a:prstGeom>
          </p:spPr>
        </p:pic>
        <p:sp>
          <p:nvSpPr>
            <p:cNvPr id="30" name="Овал 29"/>
            <p:cNvSpPr/>
            <p:nvPr/>
          </p:nvSpPr>
          <p:spPr>
            <a:xfrm>
              <a:off x="7882306" y="797301"/>
              <a:ext cx="1063725" cy="1063725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rgbClr val="03B5A1"/>
                  </a:gs>
                  <a:gs pos="100000">
                    <a:srgbClr val="091C2A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753448" y="1039377"/>
            <a:ext cx="1082493" cy="1213059"/>
            <a:chOff x="6251474" y="869656"/>
            <a:chExt cx="1063725" cy="1063725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6145" y="1044327"/>
              <a:ext cx="714383" cy="714383"/>
            </a:xfrm>
            <a:prstGeom prst="rect">
              <a:avLst/>
            </a:prstGeom>
          </p:spPr>
        </p:pic>
        <p:sp>
          <p:nvSpPr>
            <p:cNvPr id="31" name="Овал 30"/>
            <p:cNvSpPr/>
            <p:nvPr/>
          </p:nvSpPr>
          <p:spPr>
            <a:xfrm>
              <a:off x="6251474" y="869656"/>
              <a:ext cx="1063725" cy="1063725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rgbClr val="03B5A1"/>
                  </a:gs>
                  <a:gs pos="100000">
                    <a:srgbClr val="091C2A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7613419" y="1039377"/>
            <a:ext cx="1120546" cy="1213059"/>
            <a:chOff x="6213020" y="3470685"/>
            <a:chExt cx="1063725" cy="1063725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8484" y="3646149"/>
              <a:ext cx="712796" cy="712796"/>
            </a:xfrm>
            <a:prstGeom prst="rect">
              <a:avLst/>
            </a:prstGeom>
          </p:spPr>
        </p:pic>
        <p:sp>
          <p:nvSpPr>
            <p:cNvPr id="32" name="Овал 31"/>
            <p:cNvSpPr/>
            <p:nvPr/>
          </p:nvSpPr>
          <p:spPr>
            <a:xfrm>
              <a:off x="6213020" y="3470685"/>
              <a:ext cx="1063725" cy="1063725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rgbClr val="03B5A1"/>
                  </a:gs>
                  <a:gs pos="100000">
                    <a:srgbClr val="091C2A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485335" y="2305673"/>
            <a:ext cx="14138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155,2</a:t>
            </a: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млрд руб.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(+24,7 млрд руб. 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к 2023 г.)</a:t>
            </a:r>
            <a:endParaRPr lang="ru-RU" sz="12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53073" y="2305673"/>
            <a:ext cx="13705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310,9</a:t>
            </a: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млрд руб.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(+44,8 млрд руб.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к 2023 г.)</a:t>
            </a:r>
            <a:endParaRPr lang="ru-RU" sz="12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48356" y="2305673"/>
            <a:ext cx="12856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15,4</a:t>
            </a: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млрд руб.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(+0,4 млрд руб.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к 2023 г.)</a:t>
            </a:r>
            <a:endParaRPr lang="ru-RU" sz="12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26229" y="538818"/>
            <a:ext cx="966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Сельское </a:t>
            </a: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хозяйство</a:t>
            </a:r>
            <a:endParaRPr lang="ru-RU" sz="1200" b="1" dirty="0"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35942" y="510411"/>
            <a:ext cx="1552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Пищевая</a:t>
            </a: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промышленность</a:t>
            </a:r>
            <a:endParaRPr lang="ru-RU" sz="1200" b="1" dirty="0"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49046" y="510410"/>
            <a:ext cx="1831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Рыбохозяйственный </a:t>
            </a: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комплекс</a:t>
            </a:r>
          </a:p>
        </p:txBody>
      </p:sp>
      <p:graphicFrame>
        <p:nvGraphicFramePr>
          <p:cNvPr id="42" name="Диаграмма 41">
            <a:extLst>
              <a:ext uri="{FF2B5EF4-FFF2-40B4-BE49-F238E27FC236}">
                <a16:creationId xmlns:a16="http://schemas.microsoft.com/office/drawing/2014/main" xmlns="" id="{3FDF1D81-56AC-79F2-27DC-CA52DE4897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4256381"/>
              </p:ext>
            </p:extLst>
          </p:nvPr>
        </p:nvGraphicFramePr>
        <p:xfrm>
          <a:off x="4381600" y="3504327"/>
          <a:ext cx="4460966" cy="290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4668558" y="3626783"/>
            <a:ext cx="2854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Динамика валовой продукции АПК</a:t>
            </a:r>
          </a:p>
          <a:p>
            <a:r>
              <a:rPr lang="ru-RU" sz="120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по годам, млрд руб.</a:t>
            </a:r>
            <a:endParaRPr lang="ru-RU" sz="1200" b="1" dirty="0"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20140581">
            <a:off x="4623977" y="4402159"/>
            <a:ext cx="19531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64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+242,5 млрд руб. за 6 лет</a:t>
            </a:r>
            <a:endParaRPr lang="ru-RU" sz="1100" b="1" dirty="0">
              <a:solidFill>
                <a:srgbClr val="0643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890977" y="649633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ятиугольник 80"/>
          <p:cNvSpPr/>
          <p:nvPr/>
        </p:nvSpPr>
        <p:spPr>
          <a:xfrm>
            <a:off x="227375" y="3067161"/>
            <a:ext cx="3010989" cy="414530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ятиугольник 81"/>
          <p:cNvSpPr/>
          <p:nvPr/>
        </p:nvSpPr>
        <p:spPr>
          <a:xfrm>
            <a:off x="227376" y="3584775"/>
            <a:ext cx="2637112" cy="414530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ятиугольник 82"/>
          <p:cNvSpPr/>
          <p:nvPr/>
        </p:nvSpPr>
        <p:spPr>
          <a:xfrm>
            <a:off x="225480" y="4099130"/>
            <a:ext cx="2331721" cy="414530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ятиугольник 83"/>
          <p:cNvSpPr/>
          <p:nvPr/>
        </p:nvSpPr>
        <p:spPr>
          <a:xfrm>
            <a:off x="223673" y="4619348"/>
            <a:ext cx="2050870" cy="414530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ятиугольник 84"/>
          <p:cNvSpPr/>
          <p:nvPr/>
        </p:nvSpPr>
        <p:spPr>
          <a:xfrm>
            <a:off x="225394" y="5656995"/>
            <a:ext cx="1500815" cy="414530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TextBox 85"/>
          <p:cNvSpPr txBox="1"/>
          <p:nvPr/>
        </p:nvSpPr>
        <p:spPr>
          <a:xfrm>
            <a:off x="373148" y="2741883"/>
            <a:ext cx="229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МЕСТО В РОССИИ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42375" y="3084580"/>
            <a:ext cx="219483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5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Производство яиц</a:t>
            </a:r>
            <a:r>
              <a:rPr lang="ru-RU" sz="950" b="1" dirty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, чая, кофе </a:t>
            </a:r>
            <a:endParaRPr lang="ru-RU" sz="950" b="1" dirty="0" smtClean="0"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  <a:p>
            <a:r>
              <a:rPr lang="ru-RU" sz="95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и </a:t>
            </a:r>
            <a:r>
              <a:rPr lang="ru-RU" sz="950" b="1" dirty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надоям на 1 фуражную корову 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265982" y="3129248"/>
            <a:ext cx="972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gradFill>
                  <a:gsLst>
                    <a:gs pos="0">
                      <a:srgbClr val="03B5A1"/>
                    </a:gs>
                    <a:gs pos="100000">
                      <a:srgbClr val="091C2A"/>
                    </a:gs>
                  </a:gsLst>
                  <a:lin ang="5400000" scaled="0"/>
                </a:gra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1 МЕСТО</a:t>
            </a:r>
            <a:endParaRPr lang="ru-RU" sz="1400" b="1" dirty="0">
              <a:gradFill>
                <a:gsLst>
                  <a:gs pos="0">
                    <a:srgbClr val="03B5A1"/>
                  </a:gs>
                  <a:gs pos="100000">
                    <a:srgbClr val="091C2A"/>
                  </a:gs>
                </a:gsLst>
                <a:lin ang="5400000" scaled="0"/>
              </a:gradFill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42375" y="3671864"/>
            <a:ext cx="1261884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5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Поголовье птицы</a:t>
            </a:r>
            <a:endParaRPr lang="ru-RU" sz="950" b="1" dirty="0"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40479" y="4194983"/>
            <a:ext cx="1563248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5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Выращивание форели</a:t>
            </a:r>
            <a:endParaRPr lang="ru-RU" sz="950" b="1" dirty="0"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27376" y="4552527"/>
            <a:ext cx="1340732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5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Производство </a:t>
            </a:r>
            <a:r>
              <a:rPr lang="ru-RU" sz="950" b="1" dirty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цветов, мяса </a:t>
            </a:r>
            <a:r>
              <a:rPr lang="ru-RU" sz="95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птицы в СХО</a:t>
            </a:r>
            <a:endParaRPr lang="ru-RU" sz="950" b="1" dirty="0"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40394" y="5665206"/>
            <a:ext cx="124035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5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Производство </a:t>
            </a:r>
          </a:p>
          <a:p>
            <a:r>
              <a:rPr lang="ru-RU" sz="95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молока в СХО</a:t>
            </a:r>
            <a:endParaRPr lang="ru-RU" sz="950" b="1" dirty="0"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688467" y="3626783"/>
            <a:ext cx="972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gradFill>
                  <a:gsLst>
                    <a:gs pos="0">
                      <a:srgbClr val="03B5A1"/>
                    </a:gs>
                    <a:gs pos="100000">
                      <a:srgbClr val="091C2A"/>
                    </a:gs>
                  </a:gsLst>
                  <a:lin ang="5400000" scaled="0"/>
                </a:gra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2</a:t>
            </a:r>
            <a:r>
              <a:rPr lang="ru-RU" sz="1400" b="1" dirty="0" smtClean="0">
                <a:gradFill>
                  <a:gsLst>
                    <a:gs pos="0">
                      <a:srgbClr val="03B5A1"/>
                    </a:gs>
                    <a:gs pos="100000">
                      <a:srgbClr val="091C2A"/>
                    </a:gs>
                  </a:gsLst>
                  <a:lin ang="5400000" scaled="0"/>
                </a:gra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 МЕСТО</a:t>
            </a:r>
            <a:endParaRPr lang="ru-RU" sz="1400" b="1" dirty="0">
              <a:gradFill>
                <a:gsLst>
                  <a:gs pos="0">
                    <a:srgbClr val="03B5A1"/>
                  </a:gs>
                  <a:gs pos="100000">
                    <a:srgbClr val="091C2A"/>
                  </a:gs>
                </a:gsLst>
                <a:lin ang="5400000" scaled="0"/>
              </a:gradFill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678801" y="4150962"/>
            <a:ext cx="972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gradFill>
                  <a:gsLst>
                    <a:gs pos="0">
                      <a:srgbClr val="03B5A1"/>
                    </a:gs>
                    <a:gs pos="100000">
                      <a:srgbClr val="091C2A"/>
                    </a:gs>
                  </a:gsLst>
                  <a:lin ang="5400000" scaled="0"/>
                </a:gra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3 МЕСТО</a:t>
            </a:r>
            <a:endParaRPr lang="ru-RU" sz="1400" b="1" dirty="0">
              <a:gradFill>
                <a:gsLst>
                  <a:gs pos="0">
                    <a:srgbClr val="03B5A1"/>
                  </a:gs>
                  <a:gs pos="100000">
                    <a:srgbClr val="091C2A"/>
                  </a:gs>
                </a:gsLst>
                <a:lin ang="5400000" scaled="0"/>
              </a:gradFill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341485" y="4672725"/>
            <a:ext cx="972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gradFill>
                  <a:gsLst>
                    <a:gs pos="0">
                      <a:srgbClr val="03B5A1"/>
                    </a:gs>
                    <a:gs pos="100000">
                      <a:srgbClr val="091C2A"/>
                    </a:gs>
                  </a:gsLst>
                  <a:lin ang="5400000" scaled="0"/>
                </a:gra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5</a:t>
            </a:r>
            <a:r>
              <a:rPr lang="ru-RU" sz="1400" b="1" dirty="0" smtClean="0">
                <a:gradFill>
                  <a:gsLst>
                    <a:gs pos="0">
                      <a:srgbClr val="03B5A1"/>
                    </a:gs>
                    <a:gs pos="100000">
                      <a:srgbClr val="091C2A"/>
                    </a:gs>
                  </a:gsLst>
                  <a:lin ang="5400000" scaled="0"/>
                </a:gra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 МЕСТО</a:t>
            </a:r>
            <a:endParaRPr lang="ru-RU" sz="1400" b="1" dirty="0">
              <a:gradFill>
                <a:gsLst>
                  <a:gs pos="0">
                    <a:srgbClr val="03B5A1"/>
                  </a:gs>
                  <a:gs pos="100000">
                    <a:srgbClr val="091C2A"/>
                  </a:gs>
                </a:gsLst>
                <a:lin ang="5400000" scaled="0"/>
              </a:gradFill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221684" y="5730827"/>
            <a:ext cx="972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gradFill>
                  <a:gsLst>
                    <a:gs pos="0">
                      <a:srgbClr val="03B5A1"/>
                    </a:gs>
                    <a:gs pos="100000">
                      <a:srgbClr val="091C2A"/>
                    </a:gs>
                  </a:gsLst>
                  <a:lin ang="5400000" scaled="0"/>
                </a:gra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8 МЕСТО</a:t>
            </a:r>
            <a:endParaRPr lang="ru-RU" sz="1400" b="1" dirty="0">
              <a:gradFill>
                <a:gsLst>
                  <a:gs pos="0">
                    <a:srgbClr val="03B5A1"/>
                  </a:gs>
                  <a:gs pos="100000">
                    <a:srgbClr val="091C2A"/>
                  </a:gs>
                </a:gsLst>
                <a:lin ang="5400000" scaled="0"/>
              </a:gradFill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7" name="Пятиугольник 96"/>
          <p:cNvSpPr/>
          <p:nvPr/>
        </p:nvSpPr>
        <p:spPr>
          <a:xfrm>
            <a:off x="227376" y="5134406"/>
            <a:ext cx="1724750" cy="414530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TextBox 97"/>
          <p:cNvSpPr txBox="1"/>
          <p:nvPr/>
        </p:nvSpPr>
        <p:spPr>
          <a:xfrm>
            <a:off x="244120" y="5151551"/>
            <a:ext cx="134073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5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Производство </a:t>
            </a:r>
          </a:p>
          <a:p>
            <a:r>
              <a:rPr lang="ru-RU" sz="95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грибов</a:t>
            </a:r>
            <a:endParaRPr lang="ru-RU" sz="950" b="1" dirty="0"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221684" y="5168566"/>
            <a:ext cx="972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gradFill>
                  <a:gsLst>
                    <a:gs pos="0">
                      <a:srgbClr val="03B5A1"/>
                    </a:gs>
                    <a:gs pos="100000">
                      <a:srgbClr val="091C2A"/>
                    </a:gs>
                  </a:gsLst>
                  <a:lin ang="5400000" scaled="0"/>
                </a:gra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6</a:t>
            </a:r>
            <a:r>
              <a:rPr lang="ru-RU" sz="1400" b="1" dirty="0" smtClean="0">
                <a:gradFill>
                  <a:gsLst>
                    <a:gs pos="0">
                      <a:srgbClr val="03B5A1"/>
                    </a:gs>
                    <a:gs pos="100000">
                      <a:srgbClr val="091C2A"/>
                    </a:gs>
                  </a:gsLst>
                  <a:lin ang="5400000" scaled="0"/>
                </a:gra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 МЕСТО</a:t>
            </a:r>
            <a:endParaRPr lang="ru-RU" sz="1400" b="1" dirty="0">
              <a:gradFill>
                <a:gsLst>
                  <a:gs pos="0">
                    <a:srgbClr val="03B5A1"/>
                  </a:gs>
                  <a:gs pos="100000">
                    <a:srgbClr val="091C2A"/>
                  </a:gs>
                </a:gsLst>
                <a:lin ang="5400000" scaled="0"/>
              </a:gradFill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52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7DBD5E1-3C79-9349-B9F9-647C3F7798F1}"/>
              </a:ext>
            </a:extLst>
          </p:cNvPr>
          <p:cNvSpPr/>
          <p:nvPr/>
        </p:nvSpPr>
        <p:spPr>
          <a:xfrm>
            <a:off x="0" y="2"/>
            <a:ext cx="9144000" cy="6857999"/>
          </a:xfrm>
          <a:prstGeom prst="rect">
            <a:avLst/>
          </a:prstGeom>
          <a:gradFill>
            <a:gsLst>
              <a:gs pos="0">
                <a:srgbClr val="03B5A1"/>
              </a:gs>
              <a:gs pos="81000">
                <a:srgbClr val="091C2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69" y="939824"/>
            <a:ext cx="5998458" cy="5332629"/>
          </a:xfrm>
          <a:prstGeom prst="roundRect">
            <a:avLst>
              <a:gd name="adj" fmla="val 7125"/>
            </a:avLst>
          </a:prstGeom>
        </p:spPr>
      </p:pic>
      <p:sp>
        <p:nvSpPr>
          <p:cNvPr id="28" name="Полилиния 27"/>
          <p:cNvSpPr/>
          <p:nvPr/>
        </p:nvSpPr>
        <p:spPr>
          <a:xfrm>
            <a:off x="3983848" y="939824"/>
            <a:ext cx="4821282" cy="5332630"/>
          </a:xfrm>
          <a:custGeom>
            <a:avLst/>
            <a:gdLst>
              <a:gd name="connsiteX0" fmla="*/ 0 w 6582972"/>
              <a:gd name="connsiteY0" fmla="*/ 0 h 5332630"/>
              <a:gd name="connsiteX1" fmla="*/ 6216087 w 6582972"/>
              <a:gd name="connsiteY1" fmla="*/ 0 h 5332630"/>
              <a:gd name="connsiteX2" fmla="*/ 6582972 w 6582972"/>
              <a:gd name="connsiteY2" fmla="*/ 366885 h 5332630"/>
              <a:gd name="connsiteX3" fmla="*/ 6582972 w 6582972"/>
              <a:gd name="connsiteY3" fmla="*/ 4965745 h 5332630"/>
              <a:gd name="connsiteX4" fmla="*/ 6216087 w 6582972"/>
              <a:gd name="connsiteY4" fmla="*/ 5332630 h 5332630"/>
              <a:gd name="connsiteX5" fmla="*/ 0 w 6582972"/>
              <a:gd name="connsiteY5" fmla="*/ 5332630 h 5332630"/>
              <a:gd name="connsiteX6" fmla="*/ 0 w 6582972"/>
              <a:gd name="connsiteY6" fmla="*/ 0 h 533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82972" h="5332630">
                <a:moveTo>
                  <a:pt x="0" y="0"/>
                </a:moveTo>
                <a:lnTo>
                  <a:pt x="6216087" y="0"/>
                </a:lnTo>
                <a:cubicBezTo>
                  <a:pt x="6418712" y="0"/>
                  <a:pt x="6582972" y="164260"/>
                  <a:pt x="6582972" y="366885"/>
                </a:cubicBezTo>
                <a:lnTo>
                  <a:pt x="6582972" y="4965745"/>
                </a:lnTo>
                <a:cubicBezTo>
                  <a:pt x="6582972" y="5168370"/>
                  <a:pt x="6418712" y="5332630"/>
                  <a:pt x="6216087" y="5332630"/>
                </a:cubicBezTo>
                <a:lnTo>
                  <a:pt x="0" y="533263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66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8890977" y="649633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50619" y="1352411"/>
            <a:ext cx="2879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ПРОИЗВОДСТВО МОЛОКА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2389748609"/>
              </p:ext>
            </p:extLst>
          </p:nvPr>
        </p:nvGraphicFramePr>
        <p:xfrm>
          <a:off x="4221003" y="3163332"/>
          <a:ext cx="4235449" cy="2236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4950619" y="1816758"/>
            <a:ext cx="330090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2024 ГОДУ – 715 ТЫС. ТОНН </a:t>
            </a:r>
          </a:p>
          <a:p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(+0,3 ТЫС. ТОНН ИЛИ 100,05% К 2023 ГОДУ)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63233" y="3163332"/>
            <a:ext cx="8418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ТЫС. ТОНН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4221003" y="1247641"/>
            <a:ext cx="684305" cy="912406"/>
          </a:xfrm>
          <a:prstGeom prst="ellipse">
            <a:avLst/>
          </a:prstGeom>
          <a:noFill/>
          <a:ln w="31750">
            <a:gradFill>
              <a:gsLst>
                <a:gs pos="0">
                  <a:srgbClr val="03B5A1"/>
                </a:gs>
                <a:gs pos="100000">
                  <a:srgbClr val="091C2A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47" y="1394766"/>
            <a:ext cx="463617" cy="61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66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7" b="2420"/>
          <a:stretch/>
        </p:blipFill>
        <p:spPr>
          <a:xfrm>
            <a:off x="0" y="-9525"/>
            <a:ext cx="9144000" cy="686752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flipH="1" flipV="1">
            <a:off x="0" y="0"/>
            <a:ext cx="9144000" cy="6858000"/>
          </a:xfrm>
          <a:prstGeom prst="rect">
            <a:avLst/>
          </a:prstGeom>
          <a:gradFill>
            <a:gsLst>
              <a:gs pos="43000">
                <a:srgbClr val="064347">
                  <a:alpha val="45000"/>
                </a:srgbClr>
              </a:gs>
              <a:gs pos="3000">
                <a:srgbClr val="03B5A1">
                  <a:alpha val="43000"/>
                </a:srgbClr>
              </a:gs>
              <a:gs pos="78000">
                <a:srgbClr val="091C2A">
                  <a:alpha val="61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5" name="Полилиния 4"/>
          <p:cNvSpPr/>
          <p:nvPr/>
        </p:nvSpPr>
        <p:spPr>
          <a:xfrm>
            <a:off x="174108" y="244548"/>
            <a:ext cx="8795784" cy="6358270"/>
          </a:xfrm>
          <a:custGeom>
            <a:avLst/>
            <a:gdLst>
              <a:gd name="connsiteX0" fmla="*/ 336734 w 11727712"/>
              <a:gd name="connsiteY0" fmla="*/ 0 h 6358270"/>
              <a:gd name="connsiteX1" fmla="*/ 11390978 w 11727712"/>
              <a:gd name="connsiteY1" fmla="*/ 0 h 6358270"/>
              <a:gd name="connsiteX2" fmla="*/ 11727712 w 11727712"/>
              <a:gd name="connsiteY2" fmla="*/ 336734 h 6358270"/>
              <a:gd name="connsiteX3" fmla="*/ 11727712 w 11727712"/>
              <a:gd name="connsiteY3" fmla="*/ 6021536 h 6358270"/>
              <a:gd name="connsiteX4" fmla="*/ 11390978 w 11727712"/>
              <a:gd name="connsiteY4" fmla="*/ 6358270 h 6358270"/>
              <a:gd name="connsiteX5" fmla="*/ 336734 w 11727712"/>
              <a:gd name="connsiteY5" fmla="*/ 6358270 h 6358270"/>
              <a:gd name="connsiteX6" fmla="*/ 0 w 11727712"/>
              <a:gd name="connsiteY6" fmla="*/ 6021536 h 6358270"/>
              <a:gd name="connsiteX7" fmla="*/ 0 w 11727712"/>
              <a:gd name="connsiteY7" fmla="*/ 336734 h 6358270"/>
              <a:gd name="connsiteX8" fmla="*/ 336734 w 11727712"/>
              <a:gd name="connsiteY8" fmla="*/ 0 h 6358270"/>
              <a:gd name="connsiteX9" fmla="*/ 391313 w 11727712"/>
              <a:gd name="connsiteY9" fmla="*/ 79744 h 6358270"/>
              <a:gd name="connsiteX10" fmla="*/ 86834 w 11727712"/>
              <a:gd name="connsiteY10" fmla="*/ 384223 h 6358270"/>
              <a:gd name="connsiteX11" fmla="*/ 86834 w 11727712"/>
              <a:gd name="connsiteY11" fmla="*/ 5963414 h 6358270"/>
              <a:gd name="connsiteX12" fmla="*/ 391313 w 11727712"/>
              <a:gd name="connsiteY12" fmla="*/ 6267893 h 6358270"/>
              <a:gd name="connsiteX13" fmla="*/ 5215591 w 11727712"/>
              <a:gd name="connsiteY13" fmla="*/ 6267893 h 6358270"/>
              <a:gd name="connsiteX14" fmla="*/ 5520070 w 11727712"/>
              <a:gd name="connsiteY14" fmla="*/ 5963414 h 6358270"/>
              <a:gd name="connsiteX15" fmla="*/ 5520070 w 11727712"/>
              <a:gd name="connsiteY15" fmla="*/ 384223 h 6358270"/>
              <a:gd name="connsiteX16" fmla="*/ 5215591 w 11727712"/>
              <a:gd name="connsiteY16" fmla="*/ 79744 h 6358270"/>
              <a:gd name="connsiteX17" fmla="*/ 391313 w 11727712"/>
              <a:gd name="connsiteY17" fmla="*/ 79744 h 635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727712" h="6358270">
                <a:moveTo>
                  <a:pt x="336734" y="0"/>
                </a:moveTo>
                <a:lnTo>
                  <a:pt x="11390978" y="0"/>
                </a:lnTo>
                <a:cubicBezTo>
                  <a:pt x="11576951" y="0"/>
                  <a:pt x="11727712" y="150761"/>
                  <a:pt x="11727712" y="336734"/>
                </a:cubicBezTo>
                <a:lnTo>
                  <a:pt x="11727712" y="6021536"/>
                </a:lnTo>
                <a:cubicBezTo>
                  <a:pt x="11727712" y="6207509"/>
                  <a:pt x="11576951" y="6358270"/>
                  <a:pt x="11390978" y="6358270"/>
                </a:cubicBezTo>
                <a:lnTo>
                  <a:pt x="336734" y="6358270"/>
                </a:lnTo>
                <a:cubicBezTo>
                  <a:pt x="150761" y="6358270"/>
                  <a:pt x="0" y="6207509"/>
                  <a:pt x="0" y="6021536"/>
                </a:cubicBezTo>
                <a:lnTo>
                  <a:pt x="0" y="336734"/>
                </a:lnTo>
                <a:cubicBezTo>
                  <a:pt x="0" y="150761"/>
                  <a:pt x="150761" y="0"/>
                  <a:pt x="336734" y="0"/>
                </a:cubicBezTo>
                <a:close/>
                <a:moveTo>
                  <a:pt x="391313" y="79744"/>
                </a:moveTo>
                <a:cubicBezTo>
                  <a:pt x="223154" y="79744"/>
                  <a:pt x="86834" y="216064"/>
                  <a:pt x="86834" y="384223"/>
                </a:cubicBezTo>
                <a:lnTo>
                  <a:pt x="86834" y="5963414"/>
                </a:lnTo>
                <a:cubicBezTo>
                  <a:pt x="86834" y="6131573"/>
                  <a:pt x="223154" y="6267893"/>
                  <a:pt x="391313" y="6267893"/>
                </a:cubicBezTo>
                <a:lnTo>
                  <a:pt x="5215591" y="6267893"/>
                </a:lnTo>
                <a:cubicBezTo>
                  <a:pt x="5383750" y="6267893"/>
                  <a:pt x="5520070" y="6131573"/>
                  <a:pt x="5520070" y="5963414"/>
                </a:cubicBezTo>
                <a:lnTo>
                  <a:pt x="5520070" y="384223"/>
                </a:lnTo>
                <a:cubicBezTo>
                  <a:pt x="5520070" y="216064"/>
                  <a:pt x="5383750" y="79744"/>
                  <a:pt x="5215591" y="79744"/>
                </a:cubicBezTo>
                <a:lnTo>
                  <a:pt x="391313" y="797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79400" dist="381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890977" y="649633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154BA731-C1C7-350F-D70A-811D62C47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37" y="608351"/>
            <a:ext cx="3958151" cy="54815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МЯСА СКОТА И ПТИЦЫ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0391" y="1171156"/>
            <a:ext cx="1915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380,0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29554" y="1298196"/>
            <a:ext cx="20412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тыс. тонн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(+3,4 тыс. тонн или 100,9% к 2023 г.)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173637" y="1039377"/>
            <a:ext cx="909794" cy="1213059"/>
          </a:xfrm>
          <a:prstGeom prst="ellipse">
            <a:avLst/>
          </a:prstGeom>
          <a:noFill/>
          <a:ln w="31750">
            <a:gradFill>
              <a:gsLst>
                <a:gs pos="0">
                  <a:srgbClr val="03B5A1"/>
                </a:gs>
                <a:gs pos="100000">
                  <a:srgbClr val="091C2A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753449" y="1039377"/>
            <a:ext cx="909794" cy="1213059"/>
          </a:xfrm>
          <a:prstGeom prst="ellipse">
            <a:avLst/>
          </a:prstGeom>
          <a:noFill/>
          <a:ln w="31750">
            <a:gradFill>
              <a:gsLst>
                <a:gs pos="0">
                  <a:srgbClr val="03B5A1"/>
                </a:gs>
                <a:gs pos="100000">
                  <a:srgbClr val="091C2A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613419" y="1039377"/>
            <a:ext cx="909794" cy="1213059"/>
          </a:xfrm>
          <a:prstGeom prst="ellipse">
            <a:avLst/>
          </a:prstGeom>
          <a:noFill/>
          <a:ln w="31750">
            <a:gradFill>
              <a:gsLst>
                <a:gs pos="0">
                  <a:srgbClr val="03B5A1"/>
                </a:gs>
                <a:gs pos="100000">
                  <a:srgbClr val="091C2A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7312806" y="2305673"/>
            <a:ext cx="15567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7,9%</a:t>
            </a: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30,1 тыс. тонн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(+0,8 тыс. тонн или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102,5% к 2023 г.)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28052" y="538818"/>
            <a:ext cx="763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МЯСО</a:t>
            </a: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ПТИЦЫ</a:t>
            </a:r>
            <a:endParaRPr lang="ru-RU" sz="1200" b="1" dirty="0"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91937" y="510411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МЯСО </a:t>
            </a: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СВИНЕЙ</a:t>
            </a:r>
            <a:endParaRPr lang="ru-RU" sz="1200" b="1" dirty="0"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77770" y="510410"/>
            <a:ext cx="1574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МЯСО КРУПНОГО </a:t>
            </a: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РОГАТОГО СКОТА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171" y="1245030"/>
            <a:ext cx="667596" cy="89012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561" y="1197572"/>
            <a:ext cx="757238" cy="100965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304" y="1158612"/>
            <a:ext cx="786458" cy="1048610"/>
          </a:xfrm>
          <a:prstGeom prst="rect">
            <a:avLst/>
          </a:prstGeom>
        </p:spPr>
      </p:pic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3242419078"/>
              </p:ext>
            </p:extLst>
          </p:nvPr>
        </p:nvGraphicFramePr>
        <p:xfrm>
          <a:off x="5974436" y="3009901"/>
          <a:ext cx="1356809" cy="3642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384364722"/>
              </p:ext>
            </p:extLst>
          </p:nvPr>
        </p:nvGraphicFramePr>
        <p:xfrm>
          <a:off x="7288615" y="3296527"/>
          <a:ext cx="1587843" cy="3349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285012090"/>
              </p:ext>
            </p:extLst>
          </p:nvPr>
        </p:nvGraphicFramePr>
        <p:xfrm>
          <a:off x="4433693" y="3152776"/>
          <a:ext cx="1540744" cy="3404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392267" y="2305673"/>
            <a:ext cx="15999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81,1%</a:t>
            </a: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308,3 тыс. тонн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(+0,8 тыс. тонн или 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100,3% к 2023 г.)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60003" y="2305673"/>
            <a:ext cx="15567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10,7%</a:t>
            </a: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40,6 тыс. тонн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(+1,8 тыс. тонн или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104,7% к 2023 г.)</a:t>
            </a:r>
            <a:endParaRPr lang="ru-RU" sz="1200" dirty="0"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5" name="Стрелка вправо 34"/>
          <p:cNvSpPr/>
          <p:nvPr/>
        </p:nvSpPr>
        <p:spPr>
          <a:xfrm>
            <a:off x="246448" y="2539520"/>
            <a:ext cx="3892278" cy="2397954"/>
          </a:xfrm>
          <a:prstGeom prst="rightArrow">
            <a:avLst/>
          </a:prstGeom>
          <a:gradFill>
            <a:gsLst>
              <a:gs pos="0">
                <a:schemeClr val="bg1">
                  <a:alpha val="82000"/>
                </a:schemeClr>
              </a:gs>
              <a:gs pos="43000">
                <a:schemeClr val="bg1">
                  <a:alpha val="84000"/>
                </a:schemeClr>
              </a:gs>
              <a:gs pos="100000">
                <a:schemeClr val="bg1">
                  <a:alpha val="17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V="1">
            <a:off x="804808" y="2805621"/>
            <a:ext cx="0" cy="723158"/>
          </a:xfrm>
          <a:prstGeom prst="line">
            <a:avLst/>
          </a:prstGeom>
          <a:ln w="127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80241" y="2411383"/>
            <a:ext cx="827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</a:t>
            </a:r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V="1">
            <a:off x="2238434" y="2805621"/>
            <a:ext cx="0" cy="723158"/>
          </a:xfrm>
          <a:prstGeom prst="line">
            <a:avLst/>
          </a:prstGeom>
          <a:ln w="127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913867" y="2411383"/>
            <a:ext cx="827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</a:t>
            </a:r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14401" y="4867526"/>
            <a:ext cx="827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</a:t>
            </a:r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V="1">
            <a:off x="1535729" y="4028431"/>
            <a:ext cx="0" cy="723158"/>
          </a:xfrm>
          <a:prstGeom prst="line">
            <a:avLst/>
          </a:prstGeom>
          <a:ln w="127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25807" y="3559072"/>
            <a:ext cx="950901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362,5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ТЫС. ТОНН</a:t>
            </a:r>
            <a:endParaRPr lang="ru-RU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54146" y="3558304"/>
            <a:ext cx="950901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363,1 </a:t>
            </a:r>
          </a:p>
          <a:p>
            <a:pPr algn="ctr"/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ТЫС. ТОНН</a:t>
            </a:r>
            <a:endParaRPr lang="ru-RU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52151" y="3558303"/>
            <a:ext cx="950901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376,6 </a:t>
            </a:r>
          </a:p>
          <a:p>
            <a:pPr algn="ctr"/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ТЫС. ТОНН</a:t>
            </a:r>
            <a:endParaRPr lang="ru-RU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625944" y="4867526"/>
            <a:ext cx="827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ГОД</a:t>
            </a:r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flipV="1">
            <a:off x="3125824" y="4028431"/>
            <a:ext cx="0" cy="723158"/>
          </a:xfrm>
          <a:prstGeom prst="line">
            <a:avLst/>
          </a:prstGeom>
          <a:ln w="127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713885" y="3558304"/>
            <a:ext cx="950901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380,0</a:t>
            </a:r>
          </a:p>
          <a:p>
            <a:pPr algn="ctr"/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ТЫС. ТОНН</a:t>
            </a:r>
            <a:endParaRPr lang="ru-RU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7074" y="6258262"/>
            <a:ext cx="2806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*в хозяйствах всех категорий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73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3411" y="0"/>
            <a:ext cx="7730589" cy="6858000"/>
          </a:xfrm>
          <a:prstGeom prst="rect">
            <a:avLst/>
          </a:prstGeom>
        </p:spPr>
      </p:pic>
      <p:sp>
        <p:nvSpPr>
          <p:cNvPr id="16" name="Полилиния 15">
            <a:extLst>
              <a:ext uri="{FF2B5EF4-FFF2-40B4-BE49-F238E27FC236}">
                <a16:creationId xmlns:a16="http://schemas.microsoft.com/office/drawing/2014/main" xmlns="" id="{1D9D6D60-70C8-6A97-51D0-703D4CBC75A0}"/>
              </a:ext>
            </a:extLst>
          </p:cNvPr>
          <p:cNvSpPr/>
          <p:nvPr/>
        </p:nvSpPr>
        <p:spPr>
          <a:xfrm rot="10800000">
            <a:off x="371475" y="0"/>
            <a:ext cx="9144000" cy="6858000"/>
          </a:xfrm>
          <a:custGeom>
            <a:avLst/>
            <a:gdLst>
              <a:gd name="connsiteX0" fmla="*/ 12192000 w 12192000"/>
              <a:gd name="connsiteY0" fmla="*/ 6858000 h 6858000"/>
              <a:gd name="connsiteX1" fmla="*/ 3172010 w 12192000"/>
              <a:gd name="connsiteY1" fmla="*/ 6858000 h 6858000"/>
              <a:gd name="connsiteX2" fmla="*/ 3334972 w 12192000"/>
              <a:gd name="connsiteY2" fmla="*/ 6853545 h 6858000"/>
              <a:gd name="connsiteX3" fmla="*/ 6343504 w 12192000"/>
              <a:gd name="connsiteY3" fmla="*/ 3429004 h 6858000"/>
              <a:gd name="connsiteX4" fmla="*/ 3171754 w 12192000"/>
              <a:gd name="connsiteY4" fmla="*/ 1 h 6858000"/>
              <a:gd name="connsiteX5" fmla="*/ 4 w 12192000"/>
              <a:gd name="connsiteY5" fmla="*/ 1 h 6858000"/>
              <a:gd name="connsiteX6" fmla="*/ 4 w 12192000"/>
              <a:gd name="connsiteY6" fmla="*/ 6858000 h 6858000"/>
              <a:gd name="connsiteX7" fmla="*/ 0 w 12192000"/>
              <a:gd name="connsiteY7" fmla="*/ 685800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000">
                <a:moveTo>
                  <a:pt x="12192000" y="6858000"/>
                </a:moveTo>
                <a:lnTo>
                  <a:pt x="3172010" y="6858000"/>
                </a:lnTo>
                <a:lnTo>
                  <a:pt x="3334972" y="6853545"/>
                </a:lnTo>
                <a:cubicBezTo>
                  <a:pt x="5010829" y="6761706"/>
                  <a:pt x="6343504" y="5263610"/>
                  <a:pt x="6343504" y="3429004"/>
                </a:cubicBezTo>
                <a:cubicBezTo>
                  <a:pt x="6343504" y="1535218"/>
                  <a:pt x="4923463" y="1"/>
                  <a:pt x="3171754" y="1"/>
                </a:cubicBezTo>
                <a:lnTo>
                  <a:pt x="4" y="1"/>
                </a:lnTo>
                <a:lnTo>
                  <a:pt x="4" y="6858000"/>
                </a:ln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79400" dist="38100" dir="18900000" algn="bl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0" y="-3"/>
            <a:ext cx="2245657" cy="6858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154BA731-C1C7-350F-D70A-811D62C47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67" y="186530"/>
            <a:ext cx="5465482" cy="548152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ПРОИЗВОДСТВО ЯИЦ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90977" y="649633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910487421"/>
              </p:ext>
            </p:extLst>
          </p:nvPr>
        </p:nvGraphicFramePr>
        <p:xfrm>
          <a:off x="197266" y="2800764"/>
          <a:ext cx="4510466" cy="3828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0"/>
          <p:cNvSpPr txBox="1"/>
          <p:nvPr/>
        </p:nvSpPr>
        <p:spPr>
          <a:xfrm rot="16200000">
            <a:off x="4058241" y="5758494"/>
            <a:ext cx="848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МЛН ШТ.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E73AD071-8F6B-F6F1-A8FA-5A71878F8D42}"/>
              </a:ext>
            </a:extLst>
          </p:cNvPr>
          <p:cNvSpPr/>
          <p:nvPr/>
        </p:nvSpPr>
        <p:spPr>
          <a:xfrm>
            <a:off x="211553" y="981613"/>
            <a:ext cx="1051595" cy="1402126"/>
          </a:xfrm>
          <a:prstGeom prst="ellipse">
            <a:avLst/>
          </a:prstGeom>
          <a:gradFill>
            <a:gsLst>
              <a:gs pos="100000">
                <a:srgbClr val="064347"/>
              </a:gs>
              <a:gs pos="44000">
                <a:srgbClr val="03B5A1"/>
              </a:gs>
              <a:gs pos="100000">
                <a:srgbClr val="091C2A"/>
              </a:gs>
            </a:gsLst>
            <a:lin ang="2700000" scaled="0"/>
          </a:gradFill>
          <a:ln>
            <a:noFill/>
          </a:ln>
          <a:effectLst>
            <a:outerShdw blurRad="63500" dist="38100" dir="18900000" algn="b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19A0DFA5-3B61-2E32-FC00-A82CF3BAD3E9}"/>
              </a:ext>
            </a:extLst>
          </p:cNvPr>
          <p:cNvSpPr/>
          <p:nvPr/>
        </p:nvSpPr>
        <p:spPr>
          <a:xfrm>
            <a:off x="1410590" y="2045948"/>
            <a:ext cx="835067" cy="1113422"/>
          </a:xfrm>
          <a:prstGeom prst="ellipse">
            <a:avLst/>
          </a:prstGeom>
          <a:gradFill>
            <a:gsLst>
              <a:gs pos="100000">
                <a:srgbClr val="064347"/>
              </a:gs>
              <a:gs pos="44000">
                <a:srgbClr val="03B5A1"/>
              </a:gs>
              <a:gs pos="100000">
                <a:srgbClr val="091C2A"/>
              </a:gs>
            </a:gsLst>
            <a:lin ang="2700000" scaled="0"/>
          </a:gradFill>
          <a:ln>
            <a:noFill/>
          </a:ln>
          <a:effectLst>
            <a:outerShdw blurRad="63500" dist="38100" dir="18900000" algn="b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C2648FE9-F62E-06BE-79EE-C202D22B8B3F}"/>
              </a:ext>
            </a:extLst>
          </p:cNvPr>
          <p:cNvCxnSpPr>
            <a:cxnSpLocks/>
          </p:cNvCxnSpPr>
          <p:nvPr/>
        </p:nvCxnSpPr>
        <p:spPr>
          <a:xfrm>
            <a:off x="1364475" y="1680553"/>
            <a:ext cx="3671869" cy="0"/>
          </a:xfrm>
          <a:prstGeom prst="line">
            <a:avLst/>
          </a:prstGeom>
          <a:ln w="9525">
            <a:solidFill>
              <a:srgbClr val="03B5A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7A6F19FF-55E7-E236-1387-9B1473B281CD}"/>
              </a:ext>
            </a:extLst>
          </p:cNvPr>
          <p:cNvCxnSpPr>
            <a:cxnSpLocks/>
          </p:cNvCxnSpPr>
          <p:nvPr/>
        </p:nvCxnSpPr>
        <p:spPr>
          <a:xfrm>
            <a:off x="2339282" y="2597055"/>
            <a:ext cx="2447031" cy="0"/>
          </a:xfrm>
          <a:prstGeom prst="line">
            <a:avLst/>
          </a:prstGeom>
          <a:ln w="9525">
            <a:solidFill>
              <a:srgbClr val="03B5A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xmlns="" id="{6942DDFF-26B6-A3A1-D38E-3E0C3B8CC917}"/>
              </a:ext>
            </a:extLst>
          </p:cNvPr>
          <p:cNvSpPr txBox="1">
            <a:spLocks/>
          </p:cNvSpPr>
          <p:nvPr/>
        </p:nvSpPr>
        <p:spPr>
          <a:xfrm>
            <a:off x="1412252" y="1325049"/>
            <a:ext cx="2754200" cy="347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ОБЪЕМА ПРОИЗВОДСТВА ЯИЦ В РОССИИ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B570EC1-10DE-7295-608F-F99F69BA4288}"/>
              </a:ext>
            </a:extLst>
          </p:cNvPr>
          <p:cNvSpPr txBox="1"/>
          <p:nvPr/>
        </p:nvSpPr>
        <p:spPr>
          <a:xfrm>
            <a:off x="279672" y="1451844"/>
            <a:ext cx="886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7,9%</a:t>
            </a:r>
            <a:endParaRPr 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1B239FB-8756-D730-0DDA-B232BCB67132}"/>
              </a:ext>
            </a:extLst>
          </p:cNvPr>
          <p:cNvSpPr txBox="1"/>
          <p:nvPr/>
        </p:nvSpPr>
        <p:spPr>
          <a:xfrm>
            <a:off x="1407643" y="2431432"/>
            <a:ext cx="838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75,3%</a:t>
            </a:r>
            <a:endParaRPr 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xmlns="" id="{6942DDFF-26B6-A3A1-D38E-3E0C3B8CC917}"/>
              </a:ext>
            </a:extLst>
          </p:cNvPr>
          <p:cNvSpPr txBox="1">
            <a:spLocks/>
          </p:cNvSpPr>
          <p:nvPr/>
        </p:nvSpPr>
        <p:spPr>
          <a:xfrm>
            <a:off x="2353569" y="2254155"/>
            <a:ext cx="2754200" cy="347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ОБЪЕМА ПРОИЗВОДСТВА ЯИЦ В СЗФО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278607" y="1069618"/>
            <a:ext cx="916403" cy="1221871"/>
          </a:xfrm>
          <a:prstGeom prst="ellipse">
            <a:avLst/>
          </a:pr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449775" y="2103078"/>
            <a:ext cx="732374" cy="976498"/>
          </a:xfrm>
          <a:prstGeom prst="ellipse">
            <a:avLst/>
          </a:pr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ятиугольник 34"/>
          <p:cNvSpPr/>
          <p:nvPr/>
        </p:nvSpPr>
        <p:spPr>
          <a:xfrm rot="5400000">
            <a:off x="5977779" y="1240286"/>
            <a:ext cx="3581404" cy="1100827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215900" dist="38100" dir="2700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708569" y="1238493"/>
            <a:ext cx="195552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МЕСТО </a:t>
            </a: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РОССИИ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ОБЪЕМУ </a:t>
            </a: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ПРОИЗВОДСТВА </a:t>
            </a: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ЯИЦ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412" y="2291488"/>
            <a:ext cx="700956" cy="934608"/>
          </a:xfrm>
          <a:prstGeom prst="rect">
            <a:avLst/>
          </a:prstGeom>
        </p:spPr>
      </p:pic>
      <p:sp>
        <p:nvSpPr>
          <p:cNvPr id="36" name="Пятиугольник 35"/>
          <p:cNvSpPr/>
          <p:nvPr/>
        </p:nvSpPr>
        <p:spPr>
          <a:xfrm rot="5400000">
            <a:off x="5858718" y="1277195"/>
            <a:ext cx="3819528" cy="1265134"/>
          </a:xfrm>
          <a:prstGeom prst="homePlate">
            <a:avLst/>
          </a:prstGeom>
          <a:noFill/>
          <a:ln>
            <a:solidFill>
              <a:schemeClr val="bg1"/>
            </a:solidFill>
            <a:prstDash val="lgDash"/>
          </a:ln>
          <a:effectLst>
            <a:outerShdw blurRad="215900" dist="38100" dir="2700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99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61"/>
          <a:stretch/>
        </p:blipFill>
        <p:spPr>
          <a:xfrm>
            <a:off x="0" y="428"/>
            <a:ext cx="9144000" cy="685757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flipH="1" flipV="1">
            <a:off x="0" y="0"/>
            <a:ext cx="9144000" cy="6858000"/>
          </a:xfrm>
          <a:prstGeom prst="rect">
            <a:avLst/>
          </a:prstGeom>
          <a:solidFill>
            <a:srgbClr val="091C2A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4" name="Полилиния 3"/>
          <p:cNvSpPr/>
          <p:nvPr/>
        </p:nvSpPr>
        <p:spPr>
          <a:xfrm>
            <a:off x="1715823" y="-26374"/>
            <a:ext cx="7428178" cy="5595154"/>
          </a:xfrm>
          <a:custGeom>
            <a:avLst/>
            <a:gdLst>
              <a:gd name="connsiteX0" fmla="*/ 0 w 9904237"/>
              <a:gd name="connsiteY0" fmla="*/ 0 h 5595154"/>
              <a:gd name="connsiteX1" fmla="*/ 9904237 w 9904237"/>
              <a:gd name="connsiteY1" fmla="*/ 0 h 5595154"/>
              <a:gd name="connsiteX2" fmla="*/ 9904237 w 9904237"/>
              <a:gd name="connsiteY2" fmla="*/ 4251602 h 5595154"/>
              <a:gd name="connsiteX3" fmla="*/ 9738514 w 9904237"/>
              <a:gd name="connsiteY3" fmla="*/ 4381835 h 5595154"/>
              <a:gd name="connsiteX4" fmla="*/ 6084375 w 9904237"/>
              <a:gd name="connsiteY4" fmla="*/ 5595154 h 5595154"/>
              <a:gd name="connsiteX5" fmla="*/ 8534 w 9904237"/>
              <a:gd name="connsiteY5" fmla="*/ 112224 h 5595154"/>
              <a:gd name="connsiteX6" fmla="*/ 0 w 9904237"/>
              <a:gd name="connsiteY6" fmla="*/ 0 h 559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04237" h="5595154">
                <a:moveTo>
                  <a:pt x="0" y="0"/>
                </a:moveTo>
                <a:lnTo>
                  <a:pt x="9904237" y="0"/>
                </a:lnTo>
                <a:lnTo>
                  <a:pt x="9904237" y="4251602"/>
                </a:lnTo>
                <a:lnTo>
                  <a:pt x="9738514" y="4381835"/>
                </a:lnTo>
                <a:cubicBezTo>
                  <a:pt x="8719543" y="5143877"/>
                  <a:pt x="7454660" y="5595154"/>
                  <a:pt x="6084375" y="5595154"/>
                </a:cubicBezTo>
                <a:cubicBezTo>
                  <a:pt x="2922179" y="5595154"/>
                  <a:pt x="321292" y="3191904"/>
                  <a:pt x="8534" y="11222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381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851787" y="649633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 rot="5400000">
            <a:off x="1563342" y="1315693"/>
            <a:ext cx="3781423" cy="1092893"/>
          </a:xfrm>
          <a:prstGeom prst="homePlate">
            <a:avLst/>
          </a:prstGeom>
          <a:solidFill>
            <a:srgbClr val="03B5A1">
              <a:alpha val="28000"/>
            </a:srgbClr>
          </a:solidFill>
          <a:ln>
            <a:noFill/>
          </a:ln>
          <a:effectLst>
            <a:outerShdw blurRad="215900" dist="38100" dir="2700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иугольник 8"/>
          <p:cNvSpPr/>
          <p:nvPr/>
        </p:nvSpPr>
        <p:spPr>
          <a:xfrm rot="5400000">
            <a:off x="2330691" y="1739557"/>
            <a:ext cx="4629151" cy="1092893"/>
          </a:xfrm>
          <a:prstGeom prst="homePlate">
            <a:avLst/>
          </a:prstGeom>
          <a:solidFill>
            <a:srgbClr val="03B5A1">
              <a:alpha val="28000"/>
            </a:srgbClr>
          </a:solidFill>
          <a:ln>
            <a:noFill/>
          </a:ln>
          <a:effectLst>
            <a:outerShdw blurRad="215900" dist="38100" dir="2700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иугольник 9"/>
          <p:cNvSpPr/>
          <p:nvPr/>
        </p:nvSpPr>
        <p:spPr>
          <a:xfrm rot="5400000">
            <a:off x="3250440" y="2011016"/>
            <a:ext cx="5172076" cy="1092893"/>
          </a:xfrm>
          <a:prstGeom prst="homePlate">
            <a:avLst/>
          </a:prstGeom>
          <a:solidFill>
            <a:srgbClr val="03B5A1">
              <a:alpha val="28000"/>
            </a:srgbClr>
          </a:solidFill>
          <a:ln>
            <a:noFill/>
          </a:ln>
          <a:effectLst>
            <a:outerShdw blurRad="215900" dist="38100" dir="2700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иугольник 10"/>
          <p:cNvSpPr/>
          <p:nvPr/>
        </p:nvSpPr>
        <p:spPr>
          <a:xfrm rot="5400000">
            <a:off x="4441652" y="2011016"/>
            <a:ext cx="5172076" cy="1092893"/>
          </a:xfrm>
          <a:prstGeom prst="homePlate">
            <a:avLst/>
          </a:prstGeom>
          <a:solidFill>
            <a:srgbClr val="03B5A1">
              <a:alpha val="28000"/>
            </a:srgbClr>
          </a:solidFill>
          <a:ln>
            <a:noFill/>
          </a:ln>
          <a:effectLst>
            <a:outerShdw blurRad="215900" dist="38100" dir="2700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иугольник 11"/>
          <p:cNvSpPr/>
          <p:nvPr/>
        </p:nvSpPr>
        <p:spPr>
          <a:xfrm rot="5400000">
            <a:off x="5904325" y="1739556"/>
            <a:ext cx="4629155" cy="1092893"/>
          </a:xfrm>
          <a:prstGeom prst="homePlate">
            <a:avLst/>
          </a:prstGeom>
          <a:solidFill>
            <a:srgbClr val="03B5A1">
              <a:alpha val="28000"/>
            </a:srgbClr>
          </a:solidFill>
          <a:ln>
            <a:noFill/>
          </a:ln>
          <a:effectLst>
            <a:outerShdw blurRad="215900" dist="38100" dir="2700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720519" y="1051596"/>
            <a:ext cx="1467069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149,5 </a:t>
            </a:r>
            <a:r>
              <a:rPr lang="ru-RU" sz="105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тыс. тонн</a:t>
            </a:r>
          </a:p>
          <a:p>
            <a:pPr algn="ctr"/>
            <a:r>
              <a:rPr lang="ru-RU" sz="105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(-7,5 тыс. тонн </a:t>
            </a:r>
          </a:p>
          <a:p>
            <a:pPr algn="ctr"/>
            <a:r>
              <a:rPr lang="ru-RU" sz="105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к 2023 г.)</a:t>
            </a:r>
            <a:endParaRPr lang="ru-RU" sz="1050" b="1" dirty="0"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35384" y="726377"/>
            <a:ext cx="141737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Производство</a:t>
            </a:r>
          </a:p>
          <a:p>
            <a:pPr algn="ctr"/>
            <a:r>
              <a:rPr lang="ru-RU" sz="105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зерновых культур</a:t>
            </a:r>
            <a:endParaRPr lang="ru-RU" sz="1050" b="1" dirty="0"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78747" y="1480221"/>
            <a:ext cx="1274708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171 </a:t>
            </a:r>
            <a:r>
              <a:rPr lang="ru-RU" sz="105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тыс. тонн</a:t>
            </a:r>
          </a:p>
          <a:p>
            <a:pPr algn="ctr"/>
            <a:r>
              <a:rPr lang="ru-RU" sz="105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(-25,1 тыс. тонн </a:t>
            </a:r>
          </a:p>
          <a:p>
            <a:pPr algn="ctr"/>
            <a:r>
              <a:rPr lang="ru-RU" sz="105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к 2023 г.)</a:t>
            </a:r>
            <a:endParaRPr lang="ru-RU" sz="1050" b="1" dirty="0"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80742" y="2669106"/>
            <a:ext cx="1338829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17,3 </a:t>
            </a:r>
            <a:r>
              <a:rPr lang="ru-RU" sz="105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тыс. тонн</a:t>
            </a:r>
          </a:p>
          <a:p>
            <a:pPr algn="ctr"/>
            <a:r>
              <a:rPr lang="ru-RU" sz="105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(+6,7 тыс. тонн</a:t>
            </a:r>
          </a:p>
          <a:p>
            <a:pPr algn="ctr"/>
            <a:r>
              <a:rPr lang="ru-RU" sz="105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к 2023 г.)</a:t>
            </a:r>
            <a:endParaRPr lang="ru-RU" sz="1050" b="1" dirty="0"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02706" y="2367212"/>
            <a:ext cx="11512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Производство</a:t>
            </a:r>
          </a:p>
          <a:p>
            <a:pPr algn="ctr"/>
            <a:r>
              <a:rPr lang="ru-RU" sz="105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рапса</a:t>
            </a:r>
            <a:endParaRPr lang="ru-RU" sz="1050" b="1" dirty="0"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19" y="283760"/>
            <a:ext cx="370267" cy="49368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78" y="1976439"/>
            <a:ext cx="320351" cy="42713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102016" y="1155002"/>
            <a:ext cx="11512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Производство</a:t>
            </a:r>
          </a:p>
          <a:p>
            <a:pPr algn="ctr"/>
            <a:r>
              <a:rPr lang="ru-RU" sz="105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картофеля</a:t>
            </a:r>
            <a:endParaRPr lang="ru-RU" sz="1050" b="1" dirty="0"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914" y="774448"/>
            <a:ext cx="334436" cy="44591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875086" y="2795837"/>
            <a:ext cx="154721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Производство </a:t>
            </a:r>
          </a:p>
          <a:p>
            <a:pPr algn="ctr"/>
            <a:r>
              <a:rPr lang="ru-RU" sz="105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овощей откр. грунта</a:t>
            </a:r>
            <a:endParaRPr lang="ru-RU" sz="1050" b="1" dirty="0"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87214" y="3097730"/>
            <a:ext cx="1454309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117,4 </a:t>
            </a:r>
            <a:r>
              <a:rPr lang="ru-RU" sz="105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тыс. тонн</a:t>
            </a:r>
          </a:p>
          <a:p>
            <a:pPr algn="ctr"/>
            <a:r>
              <a:rPr lang="ru-RU" sz="105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(-5,7 тыс. тонн</a:t>
            </a:r>
          </a:p>
          <a:p>
            <a:pPr algn="ctr"/>
            <a:r>
              <a:rPr lang="ru-RU" sz="105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к 2023 г.)</a:t>
            </a:r>
            <a:endParaRPr lang="ru-RU" sz="1050" b="1" dirty="0"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5151" y="1707452"/>
            <a:ext cx="154241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Производство</a:t>
            </a:r>
          </a:p>
          <a:p>
            <a:pPr algn="ctr"/>
            <a:r>
              <a:rPr lang="ru-RU" sz="105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овощей закр. грунта</a:t>
            </a:r>
            <a:endParaRPr lang="ru-RU" sz="1050" b="1" dirty="0"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76941" y="2032671"/>
            <a:ext cx="1338829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60,9 </a:t>
            </a:r>
            <a:r>
              <a:rPr lang="ru-RU" sz="105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тыс. тонн</a:t>
            </a:r>
          </a:p>
          <a:p>
            <a:pPr algn="ctr"/>
            <a:r>
              <a:rPr lang="ru-RU" sz="105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(+5,4 тыс. тонн </a:t>
            </a:r>
          </a:p>
          <a:p>
            <a:pPr algn="ctr"/>
            <a:r>
              <a:rPr lang="ru-RU" sz="105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к 2023 г.)</a:t>
            </a:r>
            <a:endParaRPr lang="ru-RU" sz="1050" b="1" dirty="0"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31183" y="3650181"/>
            <a:ext cx="1210588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8,2 </a:t>
            </a:r>
            <a:r>
              <a:rPr lang="ru-RU" sz="105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тыс. тонн</a:t>
            </a:r>
          </a:p>
          <a:p>
            <a:pPr algn="ctr"/>
            <a:r>
              <a:rPr lang="ru-RU" sz="105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(на уровне</a:t>
            </a:r>
          </a:p>
          <a:p>
            <a:pPr algn="ctr"/>
            <a:r>
              <a:rPr lang="ru-RU" sz="105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2023 г.)</a:t>
            </a:r>
            <a:endParaRPr lang="ru-RU" sz="1050" b="1" dirty="0"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60839" y="3348287"/>
            <a:ext cx="11512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Производство</a:t>
            </a:r>
          </a:p>
          <a:p>
            <a:pPr algn="ctr"/>
            <a:r>
              <a:rPr lang="ru-RU" sz="105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грибов</a:t>
            </a:r>
            <a:endParaRPr lang="ru-RU" sz="1050" b="1" dirty="0"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588" y="2370809"/>
            <a:ext cx="320761" cy="427681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58" y="2956023"/>
            <a:ext cx="311037" cy="41471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443790" y="1707452"/>
            <a:ext cx="11512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Производство</a:t>
            </a:r>
          </a:p>
          <a:p>
            <a:pPr algn="ctr"/>
            <a:r>
              <a:rPr lang="ru-RU" sz="105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плодов и ягод</a:t>
            </a:r>
            <a:endParaRPr lang="ru-RU" sz="1050" b="1" dirty="0"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01558" y="2032671"/>
            <a:ext cx="125226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1 143 </a:t>
            </a:r>
            <a:r>
              <a:rPr lang="ru-RU" sz="105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тонны</a:t>
            </a:r>
          </a:p>
          <a:p>
            <a:pPr algn="ctr"/>
            <a:r>
              <a:rPr lang="ru-RU" sz="105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(+403 тонны </a:t>
            </a:r>
          </a:p>
          <a:p>
            <a:pPr algn="ctr"/>
            <a:r>
              <a:rPr lang="ru-RU" sz="105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к 2023 г.)</a:t>
            </a:r>
            <a:endParaRPr lang="ru-RU" sz="1050" b="1" dirty="0"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039" y="1315695"/>
            <a:ext cx="355301" cy="47373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229" y="1298324"/>
            <a:ext cx="338497" cy="45132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033" y="2124651"/>
            <a:ext cx="386129" cy="514839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7634459" y="2577466"/>
            <a:ext cx="11512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Производство</a:t>
            </a:r>
          </a:p>
          <a:p>
            <a:pPr algn="ctr"/>
            <a:r>
              <a:rPr lang="ru-RU" sz="105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цветов</a:t>
            </a:r>
            <a:endParaRPr lang="ru-RU" sz="1050" b="1" dirty="0"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06707" y="2890998"/>
            <a:ext cx="1215397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30,2</a:t>
            </a:r>
            <a:r>
              <a:rPr lang="ru-RU" sz="180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05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млн шт.</a:t>
            </a:r>
          </a:p>
          <a:p>
            <a:pPr algn="ctr"/>
            <a:r>
              <a:rPr lang="ru-RU" sz="105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(+0,9 млн шт. </a:t>
            </a:r>
            <a:endParaRPr lang="ru-RU" sz="1050" b="1" dirty="0"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ru-RU" sz="1050" b="1" dirty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к 2023 г.)</a:t>
            </a:r>
          </a:p>
          <a:p>
            <a:pPr algn="ctr"/>
            <a:endParaRPr lang="ru-RU" sz="1050" b="1" dirty="0" smtClean="0"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229641" y="786497"/>
            <a:ext cx="195552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МЕСТО </a:t>
            </a:r>
          </a:p>
          <a:p>
            <a:pPr algn="ctr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РОССИИ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ОБЪЕМУ </a:t>
            </a:r>
          </a:p>
          <a:p>
            <a:pPr algn="ctr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ПРОИЗВОДСТВА </a:t>
            </a:r>
          </a:p>
          <a:p>
            <a:pPr algn="ctr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ЦВЕТОВ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7609740" y="469024"/>
            <a:ext cx="1195325" cy="1593766"/>
          </a:xfrm>
          <a:prstGeom prst="ellipse">
            <a:avLst/>
          </a:prstGeom>
          <a:noFill/>
          <a:ln>
            <a:solidFill>
              <a:srgbClr val="091C2A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299" y="2954864"/>
            <a:ext cx="325677" cy="434236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430013" y="3367337"/>
            <a:ext cx="12618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Производство</a:t>
            </a:r>
          </a:p>
          <a:p>
            <a:pPr algn="ctr"/>
            <a:r>
              <a:rPr lang="ru-RU" sz="105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салата и зелени</a:t>
            </a:r>
            <a:endParaRPr lang="ru-RU" sz="1050" b="1" dirty="0"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553745" y="3680869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66</a:t>
            </a:r>
            <a:r>
              <a:rPr lang="ru-RU" sz="180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050" b="1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млн шт.</a:t>
            </a:r>
          </a:p>
        </p:txBody>
      </p:sp>
    </p:spTree>
    <p:extLst>
      <p:ext uri="{BB962C8B-B14F-4D97-AF65-F5344CB8AC3E}">
        <p14:creationId xmlns:p14="http://schemas.microsoft.com/office/powerpoint/2010/main" val="253774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1" b="15407"/>
          <a:stretch/>
        </p:blipFill>
        <p:spPr>
          <a:xfrm>
            <a:off x="-10236" y="429"/>
            <a:ext cx="9154236" cy="686439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flipH="1" flipV="1">
            <a:off x="0" y="116632"/>
            <a:ext cx="9144000" cy="6741368"/>
          </a:xfrm>
          <a:prstGeom prst="rect">
            <a:avLst/>
          </a:prstGeom>
          <a:solidFill>
            <a:srgbClr val="091C2A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8" name="Полилиния 7"/>
          <p:cNvSpPr/>
          <p:nvPr/>
        </p:nvSpPr>
        <p:spPr>
          <a:xfrm>
            <a:off x="1716396" y="50652"/>
            <a:ext cx="7428178" cy="5595154"/>
          </a:xfrm>
          <a:custGeom>
            <a:avLst/>
            <a:gdLst>
              <a:gd name="connsiteX0" fmla="*/ 0 w 9904237"/>
              <a:gd name="connsiteY0" fmla="*/ 0 h 5595154"/>
              <a:gd name="connsiteX1" fmla="*/ 9904237 w 9904237"/>
              <a:gd name="connsiteY1" fmla="*/ 0 h 5595154"/>
              <a:gd name="connsiteX2" fmla="*/ 9904237 w 9904237"/>
              <a:gd name="connsiteY2" fmla="*/ 4251602 h 5595154"/>
              <a:gd name="connsiteX3" fmla="*/ 9738514 w 9904237"/>
              <a:gd name="connsiteY3" fmla="*/ 4381835 h 5595154"/>
              <a:gd name="connsiteX4" fmla="*/ 6084375 w 9904237"/>
              <a:gd name="connsiteY4" fmla="*/ 5595154 h 5595154"/>
              <a:gd name="connsiteX5" fmla="*/ 8534 w 9904237"/>
              <a:gd name="connsiteY5" fmla="*/ 112224 h 5595154"/>
              <a:gd name="connsiteX6" fmla="*/ 0 w 9904237"/>
              <a:gd name="connsiteY6" fmla="*/ 0 h 559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04237" h="5595154">
                <a:moveTo>
                  <a:pt x="0" y="0"/>
                </a:moveTo>
                <a:lnTo>
                  <a:pt x="9904237" y="0"/>
                </a:lnTo>
                <a:lnTo>
                  <a:pt x="9904237" y="4251602"/>
                </a:lnTo>
                <a:lnTo>
                  <a:pt x="9738514" y="4381835"/>
                </a:lnTo>
                <a:cubicBezTo>
                  <a:pt x="8719543" y="5143877"/>
                  <a:pt x="7454660" y="5595154"/>
                  <a:pt x="6084375" y="5595154"/>
                </a:cubicBezTo>
                <a:cubicBezTo>
                  <a:pt x="2922179" y="5595154"/>
                  <a:pt x="321292" y="3191904"/>
                  <a:pt x="8534" y="11222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381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716395" y="424604"/>
            <a:ext cx="2605574" cy="769435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algn="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ТОВАРНЫЙ ВЫПУСК ПИЩЕВОЙ РЫБНОЙ ПРОДУКЦИИ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656361220"/>
              </p:ext>
            </p:extLst>
          </p:nvPr>
        </p:nvGraphicFramePr>
        <p:xfrm>
          <a:off x="2502576" y="219075"/>
          <a:ext cx="3739167" cy="2089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600833555"/>
              </p:ext>
            </p:extLst>
          </p:nvPr>
        </p:nvGraphicFramePr>
        <p:xfrm>
          <a:off x="5110964" y="1924050"/>
          <a:ext cx="3786969" cy="3009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2771646" y="2708920"/>
            <a:ext cx="2651842" cy="1873840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algn="r">
              <a:spcAft>
                <a:spcPts val="2500"/>
              </a:spcAft>
            </a:pPr>
            <a:r>
              <a:rPr lang="ru-RU" sz="103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ОБЪЕМ ПЕРЕРАБОТКИ ВОДНЫХ БИОРЕСУРСОВ</a:t>
            </a:r>
          </a:p>
          <a:p>
            <a:pPr algn="r">
              <a:spcAft>
                <a:spcPts val="2500"/>
              </a:spcAft>
            </a:pPr>
            <a:r>
              <a:rPr lang="ru-RU" sz="103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ОБЪЕМ ДОБЫЧИ (УЛОВ) ВОДНЫХ БИОРЕСУРСОВ</a:t>
            </a:r>
          </a:p>
          <a:p>
            <a:pPr algn="r">
              <a:spcAft>
                <a:spcPts val="2500"/>
              </a:spcAft>
            </a:pPr>
            <a:r>
              <a:rPr lang="ru-RU" sz="103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ОБЪЕМ РЕАЛИЗАЦИИ ВЫРАЩЕННОЙ РЫБОВОДНОЙ ПРОДУКЦИИ</a:t>
            </a:r>
          </a:p>
        </p:txBody>
      </p:sp>
      <p:sp>
        <p:nvSpPr>
          <p:cNvPr id="30" name="TextBox 29"/>
          <p:cNvSpPr txBox="1"/>
          <p:nvPr/>
        </p:nvSpPr>
        <p:spPr>
          <a:xfrm rot="16200000">
            <a:off x="5634234" y="1407633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ТЫС. ТОНН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8329416" y="3848107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ТЫС. ТОНН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ятиугольник 32"/>
          <p:cNvSpPr/>
          <p:nvPr/>
        </p:nvSpPr>
        <p:spPr>
          <a:xfrm rot="10800000">
            <a:off x="6253266" y="662215"/>
            <a:ext cx="2884661" cy="1308552"/>
          </a:xfrm>
          <a:prstGeom prst="homePlate">
            <a:avLst/>
          </a:prstGeom>
          <a:noFill/>
          <a:ln>
            <a:solidFill>
              <a:srgbClr val="03B5A1"/>
            </a:solidFill>
            <a:prstDash val="lgDash"/>
          </a:ln>
          <a:effectLst>
            <a:outerShdw blurRad="215900" dist="38100" dir="2700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ятиугольник 31"/>
          <p:cNvSpPr/>
          <p:nvPr/>
        </p:nvSpPr>
        <p:spPr>
          <a:xfrm rot="10800000">
            <a:off x="6379656" y="705647"/>
            <a:ext cx="2764918" cy="1221688"/>
          </a:xfrm>
          <a:prstGeom prst="homePlate">
            <a:avLst/>
          </a:prstGeom>
          <a:gradFill>
            <a:gsLst>
              <a:gs pos="24000">
                <a:srgbClr val="066966"/>
              </a:gs>
              <a:gs pos="75000">
                <a:srgbClr val="03B5A1"/>
              </a:gs>
              <a:gs pos="0">
                <a:srgbClr val="091C2A"/>
              </a:gs>
            </a:gsLst>
            <a:lin ang="2700000" scaled="0"/>
          </a:gradFill>
          <a:ln>
            <a:noFill/>
          </a:ln>
          <a:effectLst>
            <a:outerShdw blurRad="215900" dist="38100" dir="2700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896263" y="974297"/>
            <a:ext cx="19555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МЕСТО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ВЫРАЩИВАНИЮ ФОРЕЛИ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1787" y="649633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95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7DBD5E1-3C79-9349-B9F9-647C3F7798F1}"/>
              </a:ext>
            </a:extLst>
          </p:cNvPr>
          <p:cNvSpPr/>
          <p:nvPr/>
        </p:nvSpPr>
        <p:spPr>
          <a:xfrm>
            <a:off x="0" y="0"/>
            <a:ext cx="9144000" cy="6858001"/>
          </a:xfrm>
          <a:prstGeom prst="rect">
            <a:avLst/>
          </a:prstGeom>
          <a:gradFill>
            <a:gsLst>
              <a:gs pos="0">
                <a:srgbClr val="03B5A1"/>
              </a:gs>
              <a:gs pos="81000">
                <a:srgbClr val="091C2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3975" y="366905"/>
            <a:ext cx="8556052" cy="6124193"/>
          </a:xfrm>
          <a:prstGeom prst="roundRect">
            <a:avLst>
              <a:gd name="adj" fmla="val 5556"/>
            </a:avLst>
          </a:prstGeom>
          <a:solidFill>
            <a:schemeClr val="bg1"/>
          </a:solidFill>
          <a:ln>
            <a:noFill/>
          </a:ln>
          <a:effectLst>
            <a:outerShdw blurRad="177800" dist="38100" dir="13500000" algn="b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268305"/>
              </p:ext>
            </p:extLst>
          </p:nvPr>
        </p:nvGraphicFramePr>
        <p:xfrm>
          <a:off x="2677758" y="728331"/>
          <a:ext cx="5974486" cy="559610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206213"/>
                <a:gridCol w="766055"/>
                <a:gridCol w="822943"/>
                <a:gridCol w="731506"/>
                <a:gridCol w="761984"/>
                <a:gridCol w="685785"/>
              </a:tblGrid>
              <a:tr h="701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ПИЩЕВЫХ ПРОДУКТОВ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385" marR="46385" marT="0" marB="0" anchor="ctr">
                    <a:lnR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ЕДИН. ИЗМЕР.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385" marR="46385" marT="0" marB="0" anchor="ctr">
                    <a:lnL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385" marR="46385" marT="0" marB="0" anchor="ctr">
                    <a:lnL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385" marR="46385" marT="0" marB="0" anchor="ctr">
                    <a:lnL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(+;-)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2023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385" marR="46385" marT="0" marB="0" anchor="ctr">
                    <a:lnL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2023, %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385" marR="46385" marT="0" marB="0" anchor="ctr">
                    <a:lnL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МЯСО И СУБПРОДУКТЫ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385" marR="46385" marT="0" marB="0" anchor="ctr">
                    <a:lnR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ТОНН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385" marR="46385" marT="0" marB="0" anchor="ctr">
                    <a:lnL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314,6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385" marR="46385" marT="0" marB="0" anchor="ctr">
                    <a:lnL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326,2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385" marR="46385" marT="0" marB="0" anchor="ctr">
                    <a:lnL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+11,6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385" marR="46385" marT="0" marB="0" anchor="ctr">
                    <a:lnL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103,7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385" marR="46385" marT="0" marB="0" anchor="ctr">
                    <a:lnL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КОЛБАСНЫЕ ИЗДЕЛИЯ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385" marR="46385" marT="0" marB="0" anchor="ctr">
                    <a:lnR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21,2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385" marR="46385" marT="0" marB="0" anchor="ctr">
                    <a:lnL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24,0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385" marR="46385" marT="0" marB="0" anchor="ctr">
                    <a:lnL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+2,8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385" marR="46385" marT="0" marB="0" anchor="ctr">
                    <a:lnL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113,3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385" marR="46385" marT="0" marB="0" anchor="ctr">
                    <a:lnL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СЫР И ТВОРОГ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385" marR="46385" marT="0" marB="0" anchor="ctr">
                    <a:lnR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846" marR="61846" marT="0" marB="0" anchor="ctr">
                    <a:lnL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385" marR="46385" marT="0" marB="0" anchor="ctr">
                    <a:lnL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385" marR="46385" marT="0" marB="0" anchor="ctr">
                    <a:lnL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+0,5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385" marR="46385" marT="0" marB="0" anchor="ctr">
                    <a:lnL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111,9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385" marR="46385" marT="0" marB="0" anchor="ctr">
                    <a:lnL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ПРОДУКТЫ КИСЛОМОЛОЧНЫЕ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(КРОМЕ ТВОРОГА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ТВОРОЖНЫХ ПРОДУКТОВ)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385" marR="46385" marT="0" marB="0" anchor="ctr">
                    <a:lnR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35,7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385" marR="46385" marT="0" marB="0" anchor="ctr">
                    <a:lnL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37,2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385" marR="46385" marT="0" marB="0" anchor="ctr">
                    <a:lnL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+1,5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385" marR="46385" marT="0" marB="0" anchor="ctr">
                    <a:lnL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104,3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385" marR="46385" marT="0" marB="0" anchor="ctr">
                    <a:lnL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ХЛЕБ И ХЛЕБОБУЛОЧНЫЕ ИЗДЕЛИЯ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385" marR="46385" marT="0" marB="0" anchor="ctr">
                    <a:lnR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37,7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385" marR="46385" marT="0" marB="0" anchor="ctr">
                    <a:lnL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40,4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385" marR="46385" marT="0" marB="0" anchor="ctr">
                    <a:lnL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+2,7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385" marR="46385" marT="0" marB="0" anchor="ctr">
                    <a:lnL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107,1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385" marR="46385" marT="0" marB="0" anchor="ctr">
                    <a:lnL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КОНДИТЕРСКИЕ ИЗДЕЛИЯ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385" marR="46385" marT="0" marB="0" anchor="ctr">
                    <a:lnR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44,4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385" marR="46385" marT="0" marB="0" anchor="ctr">
                    <a:lnL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58,6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385" marR="46385" marT="0" marB="0" anchor="ctr">
                    <a:lnL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+14,2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385" marR="46385" marT="0" marB="0" anchor="ctr">
                    <a:lnL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132,0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385" marR="46385" marT="0" marB="0" anchor="ctr">
                    <a:lnL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ПЛОДООВОЩНЫЕ КОНСЕРВЫ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385" marR="46385" marT="0" marB="0" anchor="ctr">
                    <a:lnR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 УСЛ. БАНОК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385" marR="46385" marT="0" marB="0" anchor="ctr">
                    <a:lnL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196,9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385" marR="46385" marT="0" marB="0" anchor="ctr">
                    <a:lnL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238,7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385" marR="46385" marT="0" marB="0" anchor="ctr">
                    <a:lnL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+41,8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385" marR="46385" marT="0" marB="0" anchor="ctr">
                    <a:lnL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121,2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385" marR="46385" marT="0" marB="0" anchor="ctr">
                    <a:lnL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МАСЛО СЛИВОЧНОЕ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385" marR="46385" marT="0" marB="0" anchor="ctr">
                    <a:lnR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ТОНН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385" marR="46385" marT="0" marB="0" anchor="ctr">
                    <a:lnL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122,9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385" marR="46385" marT="0" marB="0" anchor="ctr">
                    <a:lnL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128,9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385" marR="46385" marT="0" marB="0" anchor="ctr">
                    <a:lnL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+6,0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385" marR="46385" marT="0" marB="0" anchor="ctr">
                    <a:lnL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104,9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385" marR="46385" marT="0" marB="0" anchor="ctr">
                    <a:lnL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3B5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62" y="5363796"/>
            <a:ext cx="696037" cy="14446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754" y="3600331"/>
            <a:ext cx="1386220" cy="184829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06" y="3693536"/>
            <a:ext cx="352599" cy="167740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05" y="2325231"/>
            <a:ext cx="819742" cy="136191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71" y="4502118"/>
            <a:ext cx="827579" cy="151571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06" y="2496268"/>
            <a:ext cx="1070810" cy="11525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53" y="-78173"/>
            <a:ext cx="891512" cy="227051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84" y="869244"/>
            <a:ext cx="1475795" cy="18955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8" y="2090089"/>
            <a:ext cx="804146" cy="161054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19" y="3599347"/>
            <a:ext cx="1291233" cy="115350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5" y="68662"/>
            <a:ext cx="1188428" cy="112324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70" y="5589408"/>
            <a:ext cx="1285507" cy="127065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5545">
            <a:off x="1366701" y="996701"/>
            <a:ext cx="1253823" cy="121704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98" y="4485346"/>
            <a:ext cx="1206386" cy="120889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488" y="5346419"/>
            <a:ext cx="733181" cy="134282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713" y="2879577"/>
            <a:ext cx="1016617" cy="1861936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403" y="88903"/>
            <a:ext cx="783237" cy="118020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851787" y="649633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48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Государственная поддержка АПК Ленинградской области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628800"/>
            <a:ext cx="38066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chemeClr val="bg1"/>
                </a:solidFill>
              </a:rPr>
              <a:t>2024 год - 6,651 млрд </a:t>
            </a:r>
            <a:r>
              <a:rPr lang="ru-RU" sz="2400" b="1" u="sng" dirty="0" err="1" smtClean="0">
                <a:solidFill>
                  <a:schemeClr val="bg1"/>
                </a:solidFill>
              </a:rPr>
              <a:t>руб</a:t>
            </a:r>
            <a:r>
              <a:rPr lang="ru-RU" sz="2400" b="1" u="sng" dirty="0" smtClean="0">
                <a:solidFill>
                  <a:schemeClr val="bg1"/>
                </a:solidFill>
              </a:rPr>
              <a:t>:  </a:t>
            </a:r>
            <a:endParaRPr lang="ru-RU" sz="2400" b="1" u="sng" dirty="0">
              <a:solidFill>
                <a:schemeClr val="bg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007604" y="2090465"/>
            <a:ext cx="576064" cy="99882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07504" y="3429000"/>
            <a:ext cx="24509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ФБ – 0,761 млрд </a:t>
            </a:r>
            <a:r>
              <a:rPr lang="ru-RU" sz="2000" b="1" dirty="0" err="1" smtClean="0">
                <a:solidFill>
                  <a:schemeClr val="bg1"/>
                </a:solidFill>
              </a:rPr>
              <a:t>руб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55180" y="4387285"/>
            <a:ext cx="24381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FF99"/>
                </a:solidFill>
              </a:rPr>
              <a:t>ОБ – 5,689 млрд </a:t>
            </a:r>
            <a:r>
              <a:rPr lang="ru-RU" sz="2000" b="1" dirty="0" err="1" smtClean="0">
                <a:solidFill>
                  <a:srgbClr val="FFFF99"/>
                </a:solidFill>
              </a:rPr>
              <a:t>руб</a:t>
            </a:r>
            <a:endParaRPr lang="ru-RU" sz="2000" b="1" dirty="0">
              <a:solidFill>
                <a:srgbClr val="FFFF99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92080" y="2414246"/>
            <a:ext cx="38066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rgbClr val="FFFF99"/>
                </a:solidFill>
              </a:rPr>
              <a:t>2025 год - 6,532 млрд </a:t>
            </a:r>
            <a:r>
              <a:rPr lang="ru-RU" sz="2400" b="1" u="sng" dirty="0" err="1" smtClean="0">
                <a:solidFill>
                  <a:srgbClr val="FFFF99"/>
                </a:solidFill>
              </a:rPr>
              <a:t>руб</a:t>
            </a:r>
            <a:r>
              <a:rPr lang="ru-RU" sz="2400" b="1" u="sng" dirty="0" smtClean="0">
                <a:solidFill>
                  <a:srgbClr val="FFFF99"/>
                </a:solidFill>
              </a:rPr>
              <a:t>:  </a:t>
            </a:r>
            <a:endParaRPr lang="ru-RU" sz="2400" b="1" u="sng" dirty="0">
              <a:solidFill>
                <a:srgbClr val="FFFF99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95438" y="4372721"/>
            <a:ext cx="23932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FF99"/>
                </a:solidFill>
              </a:rPr>
              <a:t>ФБ – 0,843млрд </a:t>
            </a:r>
            <a:r>
              <a:rPr lang="ru-RU" sz="2000" b="1" dirty="0" err="1" smtClean="0">
                <a:solidFill>
                  <a:srgbClr val="FFFF99"/>
                </a:solidFill>
              </a:rPr>
              <a:t>руб</a:t>
            </a:r>
            <a:endParaRPr lang="ru-RU" sz="2000" b="1" dirty="0">
              <a:solidFill>
                <a:srgbClr val="FFFF99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5177263" y="3001331"/>
            <a:ext cx="949714" cy="1224136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874264" y="2965327"/>
            <a:ext cx="864096" cy="129614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632836" y="3413344"/>
            <a:ext cx="24381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ОБ – 5,889 млрд </a:t>
            </a:r>
            <a:r>
              <a:rPr lang="ru-RU" sz="2000" b="1" dirty="0" err="1" smtClean="0">
                <a:solidFill>
                  <a:schemeClr val="bg1"/>
                </a:solidFill>
              </a:rPr>
              <a:t>руб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3059832" y="2107647"/>
            <a:ext cx="715028" cy="1074863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79512" y="4365104"/>
            <a:ext cx="403244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Заключено </a:t>
            </a:r>
            <a:r>
              <a:rPr lang="ru-RU" sz="1600" b="1" dirty="0">
                <a:solidFill>
                  <a:schemeClr val="bg1"/>
                </a:solidFill>
              </a:rPr>
              <a:t>1357 соглашений о предоставлении субсидий на государственную поддержку агропромышленного и </a:t>
            </a:r>
            <a:r>
              <a:rPr lang="ru-RU" sz="1600" b="1" dirty="0" err="1">
                <a:solidFill>
                  <a:schemeClr val="bg1"/>
                </a:solidFill>
              </a:rPr>
              <a:t>рыбохозяйственного</a:t>
            </a:r>
            <a:r>
              <a:rPr lang="ru-RU" sz="1600" b="1" dirty="0">
                <a:solidFill>
                  <a:schemeClr val="bg1"/>
                </a:solidFill>
              </a:rPr>
              <a:t> комплекса Ленинградской </a:t>
            </a:r>
            <a:r>
              <a:rPr lang="ru-RU" sz="1600" b="1" dirty="0" smtClean="0">
                <a:solidFill>
                  <a:schemeClr val="bg1"/>
                </a:solidFill>
              </a:rPr>
              <a:t>области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627" y="5287540"/>
            <a:ext cx="2072867" cy="134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17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1288</Words>
  <Application>Microsoft Office PowerPoint</Application>
  <PresentationFormat>Экран (4:3)</PresentationFormat>
  <Paragraphs>520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Обеспечение региона продовольственными товарами первой необходимости, производимыми на территории Ленинградской области</vt:lpstr>
      <vt:lpstr>Презентация PowerPoint</vt:lpstr>
      <vt:lpstr>Презентация PowerPoint</vt:lpstr>
      <vt:lpstr>ПРОИЗВОДСТВО МЯСА СКОТА И ПТИЦЫ</vt:lpstr>
      <vt:lpstr>ПРОИЗВОДСТВО ЯИЦ</vt:lpstr>
      <vt:lpstr>Презентация PowerPoint</vt:lpstr>
      <vt:lpstr>Презентация PowerPoint</vt:lpstr>
      <vt:lpstr>Презентация PowerPoint</vt:lpstr>
      <vt:lpstr>Государственная поддержка АПК Ленинградской области</vt:lpstr>
      <vt:lpstr>Презентация PowerPoint</vt:lpstr>
      <vt:lpstr>Презентация PowerPoint</vt:lpstr>
      <vt:lpstr>На 33-й Международной агропромышленной выставке-ярмарке «Агрорусь-2024» подписано 17 соглашений о социально-экономическом сотрудничестве в рамках реализации инвестиционных проектов, оказания услуг в сфере агропромышленного комплекса заключаемых между Комитетом по агропромышленному и рыбохозяйственному комплексу Ленинградской области и хозяйствующими субъектами:</vt:lpstr>
      <vt:lpstr>ДАННЫЕ О ЦЕНОВОЙ СИТУАЦИИ НА АГРОПРОДОВОЛЬСТВЕННОМ РЫНКЕ ЛЕНИНГРАДСКОЙ ОБЛАСТИ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Обеспечение региона продовольственными товарами первой необходимости, производимыми на территории Ленинградской области</dc:title>
  <dc:creator>food.agro</dc:creator>
  <cp:lastModifiedBy>Светлана Григорьевна Перчук</cp:lastModifiedBy>
  <cp:revision>19</cp:revision>
  <dcterms:created xsi:type="dcterms:W3CDTF">2025-03-26T11:54:35Z</dcterms:created>
  <dcterms:modified xsi:type="dcterms:W3CDTF">2025-03-27T14:31:35Z</dcterms:modified>
</cp:coreProperties>
</file>