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182" r:id="rId3"/>
    <p:sldId id="287" r:id="rId4"/>
    <p:sldId id="1265" r:id="rId5"/>
    <p:sldId id="1264" r:id="rId6"/>
    <p:sldId id="1263" r:id="rId7"/>
    <p:sldId id="312" r:id="rId8"/>
    <p:sldId id="313" r:id="rId9"/>
    <p:sldId id="1251" r:id="rId10"/>
    <p:sldId id="2134805497" r:id="rId11"/>
    <p:sldId id="1254" r:id="rId12"/>
    <p:sldId id="2134805489" r:id="rId13"/>
    <p:sldId id="1255" r:id="rId14"/>
    <p:sldId id="1257" r:id="rId15"/>
    <p:sldId id="270" r:id="rId16"/>
    <p:sldId id="1262" r:id="rId17"/>
    <p:sldId id="2134805498" r:id="rId18"/>
    <p:sldId id="1258" r:id="rId19"/>
    <p:sldId id="1253" r:id="rId20"/>
    <p:sldId id="2134805499" r:id="rId21"/>
    <p:sldId id="1266" r:id="rId22"/>
    <p:sldId id="268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Нефедова" initials="А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960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673197391425089E-2"/>
          <c:y val="6.570847342292524E-2"/>
          <c:w val="0.82414355790604132"/>
          <c:h val="0.710281088697375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число обращений </c:v>
                </c:pt>
                <c:pt idx="1">
                  <c:v>сфера торговли</c:v>
                </c:pt>
                <c:pt idx="2">
                  <c:v>сфера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5399</c:v>
                </c:pt>
                <c:pt idx="1">
                  <c:v>2506</c:v>
                </c:pt>
                <c:pt idx="2">
                  <c:v>2893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5E-4836-B358-09A89F5920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число обращений </c:v>
                </c:pt>
                <c:pt idx="1">
                  <c:v>сфера торговли</c:v>
                </c:pt>
                <c:pt idx="2">
                  <c:v>сфера услуг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6757</c:v>
                </c:pt>
                <c:pt idx="1">
                  <c:v>2732</c:v>
                </c:pt>
                <c:pt idx="2">
                  <c:v>4025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5E-4836-B358-09A89F5920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число обращений </c:v>
                </c:pt>
                <c:pt idx="1">
                  <c:v>сфера торговли</c:v>
                </c:pt>
                <c:pt idx="2">
                  <c:v>сфера услуг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5817</c:v>
                </c:pt>
                <c:pt idx="1">
                  <c:v>2632</c:v>
                </c:pt>
                <c:pt idx="2">
                  <c:v>3185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5E-4836-B358-09A89F5920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число обращений </c:v>
                </c:pt>
                <c:pt idx="1">
                  <c:v>сфера торговли</c:v>
                </c:pt>
                <c:pt idx="2">
                  <c:v>сфера услуг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6374</c:v>
                </c:pt>
                <c:pt idx="1">
                  <c:v>3218</c:v>
                </c:pt>
                <c:pt idx="2">
                  <c:v>3156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5E-4836-B358-09A89F5920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число обращений </c:v>
                </c:pt>
                <c:pt idx="1">
                  <c:v>сфера торговли</c:v>
                </c:pt>
                <c:pt idx="2">
                  <c:v>сфера услуг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7254</c:v>
                </c:pt>
                <c:pt idx="1">
                  <c:v>3166</c:v>
                </c:pt>
                <c:pt idx="2">
                  <c:v>4088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5E-4836-B358-09A89F592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093120"/>
        <c:axId val="142409728"/>
        <c:axId val="140801792"/>
      </c:bar3DChart>
      <c:catAx>
        <c:axId val="1410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9728"/>
        <c:crosses val="autoZero"/>
        <c:auto val="1"/>
        <c:lblAlgn val="ctr"/>
        <c:lblOffset val="80"/>
        <c:tickLblSkip val="1"/>
        <c:noMultiLvlLbl val="0"/>
      </c:catAx>
      <c:valAx>
        <c:axId val="1424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93120"/>
        <c:crosses val="autoZero"/>
        <c:crossBetween val="between"/>
      </c:valAx>
      <c:serAx>
        <c:axId val="140801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09728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125358720394521"/>
          <c:y val="0.91292328076538176"/>
          <c:w val="0.45321045469313853"/>
          <c:h val="4.8497863527774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ПРОФИЛАКТИЧЕСКИХ ВИЗИТОВ </a:t>
            </a:r>
          </a:p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СФЕРЕ УСЛУГ, </a:t>
            </a:r>
          </a:p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2023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Лист1!$G$25:$G$35</c:f>
              <c:strCache>
                <c:ptCount val="11"/>
                <c:pt idx="0">
                  <c:v>услуги общественного питания </c:v>
                </c:pt>
                <c:pt idx="1">
                  <c:v>медицинские услуги</c:v>
                </c:pt>
                <c:pt idx="2">
                  <c:v>прочие услуги</c:v>
                </c:pt>
                <c:pt idx="3">
                  <c:v>бытовое обслуживание населения</c:v>
                </c:pt>
                <c:pt idx="4">
                  <c:v>гостиничные услуги</c:v>
                </c:pt>
                <c:pt idx="5">
                  <c:v>туристские услуги</c:v>
                </c:pt>
                <c:pt idx="6">
                  <c:v>образовательные услуги</c:v>
                </c:pt>
                <c:pt idx="7">
                  <c:v>жилищно-коммунальные услуги</c:v>
                </c:pt>
                <c:pt idx="8">
                  <c:v>культурно-развлекательные мероприятия</c:v>
                </c:pt>
                <c:pt idx="9">
                  <c:v>транспортные услуги</c:v>
                </c:pt>
                <c:pt idx="10">
                  <c:v>услуги связи</c:v>
                </c:pt>
              </c:strCache>
            </c:strRef>
          </c:cat>
          <c:val>
            <c:numRef>
              <c:f>Лист1!$H$25:$H$35</c:f>
              <c:numCache>
                <c:formatCode>General</c:formatCode>
                <c:ptCount val="11"/>
                <c:pt idx="0">
                  <c:v>211</c:v>
                </c:pt>
                <c:pt idx="1">
                  <c:v>114</c:v>
                </c:pt>
                <c:pt idx="2">
                  <c:v>57</c:v>
                </c:pt>
                <c:pt idx="3">
                  <c:v>34</c:v>
                </c:pt>
                <c:pt idx="4">
                  <c:v>24</c:v>
                </c:pt>
                <c:pt idx="5">
                  <c:v>19</c:v>
                </c:pt>
                <c:pt idx="6">
                  <c:v>10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B-49A4-B59A-635CC294A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471168"/>
        <c:axId val="148497536"/>
      </c:barChart>
      <c:catAx>
        <c:axId val="14847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97536"/>
        <c:crosses val="autoZero"/>
        <c:auto val="1"/>
        <c:lblAlgn val="ctr"/>
        <c:lblOffset val="100"/>
        <c:noMultiLvlLbl val="0"/>
      </c:catAx>
      <c:valAx>
        <c:axId val="14849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7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ПРОФИЛАКТИЧЕСКИХ ВИЗИТОВ </a:t>
            </a:r>
          </a:p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СФЕРЕ УСЛУГ, </a:t>
            </a:r>
          </a:p>
          <a:p>
            <a:pPr>
              <a:defRPr sz="96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60" b="1" i="0" u="none" strike="noStrike" baseline="0" dirty="0">
                <a:effectLst/>
              </a:rPr>
              <a:t>2024 год</a:t>
            </a:r>
            <a:endParaRPr lang="ru-RU" dirty="0"/>
          </a:p>
        </c:rich>
      </c:tx>
      <c:layout>
        <c:manualLayout>
          <c:xMode val="edge"/>
          <c:yMode val="edge"/>
          <c:x val="0.27066950821378688"/>
          <c:y val="1.83038438071995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Лист1!$G$25:$G$35</c:f>
              <c:strCache>
                <c:ptCount val="11"/>
                <c:pt idx="0">
                  <c:v>услуги общественного питания </c:v>
                </c:pt>
                <c:pt idx="1">
                  <c:v>медицинские услуги</c:v>
                </c:pt>
                <c:pt idx="2">
                  <c:v>прочие услуги</c:v>
                </c:pt>
                <c:pt idx="3">
                  <c:v>бытовое обслуживание населения</c:v>
                </c:pt>
                <c:pt idx="4">
                  <c:v>гостиничные услуги</c:v>
                </c:pt>
                <c:pt idx="5">
                  <c:v>туристские услуги</c:v>
                </c:pt>
                <c:pt idx="6">
                  <c:v>образовательные услуги</c:v>
                </c:pt>
                <c:pt idx="7">
                  <c:v>жилищно-коммунальные услуги</c:v>
                </c:pt>
                <c:pt idx="8">
                  <c:v>культурно-развлекательные мероприятия</c:v>
                </c:pt>
                <c:pt idx="9">
                  <c:v>транспортные услуги</c:v>
                </c:pt>
                <c:pt idx="10">
                  <c:v>услуги связи</c:v>
                </c:pt>
              </c:strCache>
            </c:strRef>
          </c:cat>
          <c:val>
            <c:numRef>
              <c:f>Лист1!$H$25:$H$35</c:f>
              <c:numCache>
                <c:formatCode>General</c:formatCode>
                <c:ptCount val="11"/>
                <c:pt idx="0">
                  <c:v>271</c:v>
                </c:pt>
                <c:pt idx="1">
                  <c:v>203</c:v>
                </c:pt>
                <c:pt idx="2">
                  <c:v>60</c:v>
                </c:pt>
                <c:pt idx="3">
                  <c:v>35</c:v>
                </c:pt>
                <c:pt idx="4">
                  <c:v>33</c:v>
                </c:pt>
                <c:pt idx="5">
                  <c:v>8</c:v>
                </c:pt>
                <c:pt idx="6">
                  <c:v>40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7-47E0-9FD8-0B2CFAD11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845696"/>
        <c:axId val="148847232"/>
      </c:barChart>
      <c:catAx>
        <c:axId val="14884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47232"/>
        <c:crosses val="autoZero"/>
        <c:auto val="1"/>
        <c:lblAlgn val="ctr"/>
        <c:lblOffset val="100"/>
        <c:noMultiLvlLbl val="0"/>
      </c:catAx>
      <c:valAx>
        <c:axId val="14884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обращений </a:t>
            </a:r>
          </a:p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2023 год</a:t>
            </a:r>
          </a:p>
        </c:rich>
      </c:tx>
      <c:layout>
        <c:manualLayout>
          <c:xMode val="edge"/>
          <c:yMode val="edge"/>
          <c:x val="0.24091848695092422"/>
          <c:y val="2.669794942851942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8C-49C8-8E51-37F21E1867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8C-49C8-8E51-37F21E18672A}"/>
              </c:ext>
            </c:extLst>
          </c:dPt>
          <c:dLbls>
            <c:dLbl>
              <c:idx val="0"/>
              <c:layout>
                <c:manualLayout>
                  <c:x val="-2.7607055232949924E-3"/>
                  <c:y val="-0.22822293936586041"/>
                </c:manualLayout>
              </c:layout>
              <c:spPr>
                <a:gradFill>
                  <a:gsLst>
                    <a:gs pos="0">
                      <a:srgbClr val="F9ADBD"/>
                    </a:gs>
                    <a:gs pos="36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856"/>
                        <a:gd name="adj2" fmla="val 12829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13709040477306"/>
                      <c:h val="0.23285085897476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8C-49C8-8E51-37F21E18672A}"/>
                </c:ext>
              </c:extLst>
            </c:dLbl>
            <c:dLbl>
              <c:idx val="1"/>
              <c:layout>
                <c:manualLayout>
                  <c:x val="-9.2023517443166544E-3"/>
                  <c:y val="-0.138873374444835"/>
                </c:manualLayout>
              </c:layout>
              <c:spPr>
                <a:gradFill>
                  <a:gsLst>
                    <a:gs pos="0">
                      <a:srgbClr val="F9ADBD"/>
                    </a:gs>
                    <a:gs pos="36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3146"/>
                        <a:gd name="adj2" fmla="val 109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362110367354982"/>
                      <c:h val="0.28139353079634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8C-49C8-8E51-37F21E18672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Торговля</c:v>
                </c:pt>
                <c:pt idx="1">
                  <c:v>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3218</c:v>
                </c:pt>
                <c:pt idx="1">
                  <c:v>3156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8C-49C8-8E51-37F21E18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обращений </a:t>
            </a:r>
          </a:p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2022 год</a:t>
            </a:r>
          </a:p>
        </c:rich>
      </c:tx>
      <c:layout>
        <c:manualLayout>
          <c:xMode val="edge"/>
          <c:yMode val="edge"/>
          <c:x val="0.19720075153339386"/>
          <c:y val="2.669794942851942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EE-4D99-90F2-055D5E2DAF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EE-4D99-90F2-055D5E2DAFB2}"/>
              </c:ext>
            </c:extLst>
          </c:dPt>
          <c:dLbls>
            <c:dLbl>
              <c:idx val="0"/>
              <c:layout>
                <c:manualLayout>
                  <c:x val="-4.4171347686088165E-2"/>
                  <c:y val="-0.15401084605825205"/>
                </c:manualLayout>
              </c:layout>
              <c:spPr>
                <a:gradFill>
                  <a:gsLst>
                    <a:gs pos="0">
                      <a:srgbClr val="F9ADBD"/>
                    </a:gs>
                    <a:gs pos="36000">
                      <a:schemeClr val="accent1">
                        <a:lumMod val="45000"/>
                        <a:lumOff val="55000"/>
                      </a:schemeClr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1696"/>
                        <a:gd name="adj2" fmla="val 9122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403968749682987"/>
                      <c:h val="0.299739059121747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EE-4D99-90F2-055D5E2DAFB2}"/>
                </c:ext>
              </c:extLst>
            </c:dLbl>
            <c:dLbl>
              <c:idx val="1"/>
              <c:layout>
                <c:manualLayout>
                  <c:x val="2.7607055232949932E-2"/>
                  <c:y val="-0.24076855076631415"/>
                </c:manualLayout>
              </c:layout>
              <c:spPr>
                <a:gradFill flip="none" rotWithShape="1">
                  <a:gsLst>
                    <a:gs pos="0">
                      <a:srgbClr val="F9ADBD"/>
                    </a:gs>
                    <a:gs pos="36000">
                      <a:srgbClr val="4472C4">
                        <a:lumMod val="45000"/>
                        <a:lumOff val="55000"/>
                      </a:srgbClr>
                    </a:gs>
                    <a:gs pos="50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8543"/>
                        <a:gd name="adj2" fmla="val 9574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625922227809653"/>
                      <c:h val="0.294023921355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EE-4D99-90F2-055D5E2DAFB2}"/>
                </c:ext>
              </c:extLst>
            </c:dLbl>
            <c:spPr>
              <a:gradFill>
                <a:gsLst>
                  <a:gs pos="0">
                    <a:srgbClr val="F9ADBD"/>
                  </a:gs>
                  <a:gs pos="36000">
                    <a:schemeClr val="accent1">
                      <a:lumMod val="45000"/>
                      <a:lumOff val="55000"/>
                    </a:schemeClr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Торговля</c:v>
                </c:pt>
                <c:pt idx="1">
                  <c:v>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2632</c:v>
                </c:pt>
                <c:pt idx="1">
                  <c:v>3185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EE-4D99-90F2-055D5E2DA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обращений граждан в сфере услуг, 2023 </a:t>
            </a:r>
          </a:p>
        </c:rich>
      </c:tx>
      <c:layout>
        <c:manualLayout>
          <c:xMode val="edge"/>
          <c:yMode val="edge"/>
          <c:x val="0.11749104980520164"/>
          <c:y val="6.91762159702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Лист1!$C$4:$C$17</c:f>
              <c:strCache>
                <c:ptCount val="13"/>
                <c:pt idx="0">
                  <c:v>жилищно-коммунальные услуги</c:v>
                </c:pt>
                <c:pt idx="1">
                  <c:v>прочие услуги</c:v>
                </c:pt>
                <c:pt idx="2">
                  <c:v>транспортные услуги</c:v>
                </c:pt>
                <c:pt idx="3">
                  <c:v>бытовое обслуживание населения</c:v>
                </c:pt>
                <c:pt idx="4">
                  <c:v>услуги связи</c:v>
                </c:pt>
                <c:pt idx="5">
                  <c:v>медицинские услуги</c:v>
                </c:pt>
                <c:pt idx="6">
                  <c:v>финансовые услуги</c:v>
                </c:pt>
                <c:pt idx="7">
                  <c:v>услуги общественного питания </c:v>
                </c:pt>
                <c:pt idx="8">
                  <c:v>культурно-развлекательные мероприятия</c:v>
                </c:pt>
                <c:pt idx="9">
                  <c:v>гостиничные услуги</c:v>
                </c:pt>
                <c:pt idx="10">
                  <c:v>долевое строительства жилья</c:v>
                </c:pt>
                <c:pt idx="11">
                  <c:v>туристские услуги</c:v>
                </c:pt>
                <c:pt idx="12">
                  <c:v>образовательные услуги</c:v>
                </c:pt>
              </c:strCache>
            </c:strRef>
          </c:cat>
          <c:val>
            <c:numRef>
              <c:f>Лист1!$D$4:$D$17</c:f>
              <c:numCache>
                <c:formatCode>General</c:formatCode>
                <c:ptCount val="14"/>
                <c:pt idx="0">
                  <c:v>30.3</c:v>
                </c:pt>
                <c:pt idx="1">
                  <c:v>13.3</c:v>
                </c:pt>
                <c:pt idx="2">
                  <c:v>11.7</c:v>
                </c:pt>
                <c:pt idx="3">
                  <c:v>8.9</c:v>
                </c:pt>
                <c:pt idx="4">
                  <c:v>8</c:v>
                </c:pt>
                <c:pt idx="5">
                  <c:v>7.6</c:v>
                </c:pt>
                <c:pt idx="6">
                  <c:v>7.4</c:v>
                </c:pt>
                <c:pt idx="7">
                  <c:v>3.7</c:v>
                </c:pt>
                <c:pt idx="8">
                  <c:v>2.1</c:v>
                </c:pt>
                <c:pt idx="9">
                  <c:v>1.9</c:v>
                </c:pt>
                <c:pt idx="10">
                  <c:v>1.7</c:v>
                </c:pt>
                <c:pt idx="11">
                  <c:v>1.2</c:v>
                </c:pt>
                <c:pt idx="1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5-4A0B-B3ED-B2B3301E6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164736"/>
        <c:axId val="142166656"/>
      </c:barChart>
      <c:catAx>
        <c:axId val="14216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услуги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66656"/>
        <c:crosses val="autoZero"/>
        <c:auto val="1"/>
        <c:lblAlgn val="ctr"/>
        <c:lblOffset val="100"/>
        <c:noMultiLvlLbl val="0"/>
      </c:catAx>
      <c:valAx>
        <c:axId val="14216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6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обращений граждан в сфере услуг, 2022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Лист1!$C$4:$C$16</c:f>
              <c:strCache>
                <c:ptCount val="13"/>
                <c:pt idx="0">
                  <c:v>жилищно-коммунальные услуги</c:v>
                </c:pt>
                <c:pt idx="1">
                  <c:v>прочие услуги</c:v>
                </c:pt>
                <c:pt idx="2">
                  <c:v>транспортные услуги</c:v>
                </c:pt>
                <c:pt idx="3">
                  <c:v>медицинские услуги</c:v>
                </c:pt>
                <c:pt idx="4">
                  <c:v>услуги связи</c:v>
                </c:pt>
                <c:pt idx="5">
                  <c:v>финансовые услуги</c:v>
                </c:pt>
                <c:pt idx="6">
                  <c:v>услуги общественного питания </c:v>
                </c:pt>
                <c:pt idx="7">
                  <c:v>бытовое обслуживание населения</c:v>
                </c:pt>
                <c:pt idx="8">
                  <c:v>туристские услуги</c:v>
                </c:pt>
                <c:pt idx="9">
                  <c:v>образовательные услуги</c:v>
                </c:pt>
                <c:pt idx="10">
                  <c:v>культурно-развлекательные мероприятия</c:v>
                </c:pt>
                <c:pt idx="11">
                  <c:v>гостиничные услуги</c:v>
                </c:pt>
                <c:pt idx="12">
                  <c:v>долевое строительства жилья</c:v>
                </c:pt>
              </c:strCache>
            </c:strRef>
          </c:cat>
          <c:val>
            <c:numRef>
              <c:f>Лист1!$D$4:$D$16</c:f>
              <c:numCache>
                <c:formatCode>General</c:formatCode>
                <c:ptCount val="13"/>
                <c:pt idx="0">
                  <c:v>29</c:v>
                </c:pt>
                <c:pt idx="1">
                  <c:v>16.7</c:v>
                </c:pt>
                <c:pt idx="2">
                  <c:v>9.3000000000000007</c:v>
                </c:pt>
                <c:pt idx="3">
                  <c:v>7.5</c:v>
                </c:pt>
                <c:pt idx="4">
                  <c:v>6.7</c:v>
                </c:pt>
                <c:pt idx="5">
                  <c:v>6</c:v>
                </c:pt>
                <c:pt idx="6">
                  <c:v>5.8</c:v>
                </c:pt>
                <c:pt idx="7">
                  <c:v>5.2</c:v>
                </c:pt>
                <c:pt idx="8">
                  <c:v>3.7</c:v>
                </c:pt>
                <c:pt idx="9">
                  <c:v>2.4</c:v>
                </c:pt>
                <c:pt idx="10">
                  <c:v>2.1</c:v>
                </c:pt>
                <c:pt idx="11">
                  <c:v>2.1</c:v>
                </c:pt>
                <c:pt idx="12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DC-4D9C-9C8F-1313326DB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307328"/>
        <c:axId val="142309248"/>
      </c:barChart>
      <c:catAx>
        <c:axId val="142307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услуга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09248"/>
        <c:crosses val="autoZero"/>
        <c:auto val="1"/>
        <c:lblAlgn val="ctr"/>
        <c:lblOffset val="100"/>
        <c:noMultiLvlLbl val="0"/>
      </c:catAx>
      <c:valAx>
        <c:axId val="14230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0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обращений </a:t>
            </a:r>
          </a:p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2024 </a:t>
            </a:r>
          </a:p>
        </c:rich>
      </c:tx>
      <c:layout>
        <c:manualLayout>
          <c:xMode val="edge"/>
          <c:yMode val="edge"/>
          <c:x val="0.17097004604569885"/>
          <c:y val="3.332084298632032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48724243424689"/>
          <c:y val="0.3011004296803626"/>
          <c:w val="0.7601267636498491"/>
          <c:h val="0.466665880785802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08-459E-8A3C-8415EC535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08-459E-8A3C-8415EC535E27}"/>
              </c:ext>
            </c:extLst>
          </c:dPt>
          <c:dLbls>
            <c:dLbl>
              <c:idx val="0"/>
              <c:layout>
                <c:manualLayout>
                  <c:x val="-2.0440879183137476E-2"/>
                  <c:y val="-2.6011863869427193E-2"/>
                </c:manualLayout>
              </c:layout>
              <c:spPr>
                <a:gradFill flip="none" rotWithShape="1">
                  <a:gsLst>
                    <a:gs pos="0">
                      <a:srgbClr val="F9ADBD"/>
                    </a:gs>
                    <a:gs pos="36000">
                      <a:srgbClr val="4472C4">
                        <a:lumMod val="45000"/>
                        <a:lumOff val="55000"/>
                      </a:srgbClr>
                    </a:gs>
                    <a:gs pos="50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3680"/>
                        <a:gd name="adj2" fmla="val 969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13709040477306"/>
                      <c:h val="0.23285085897476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08-459E-8A3C-8415EC535E27}"/>
                </c:ext>
              </c:extLst>
            </c:dLbl>
            <c:dLbl>
              <c:idx val="1"/>
              <c:layout>
                <c:manualLayout>
                  <c:x val="2.7528088270785457E-3"/>
                  <c:y val="-0.14153930484908139"/>
                </c:manualLayout>
              </c:layout>
              <c:spPr>
                <a:gradFill flip="none" rotWithShape="1">
                  <a:gsLst>
                    <a:gs pos="0">
                      <a:srgbClr val="F9ADBD"/>
                    </a:gs>
                    <a:gs pos="36000">
                      <a:srgbClr val="4472C4">
                        <a:lumMod val="45000"/>
                        <a:lumOff val="55000"/>
                      </a:srgbClr>
                    </a:gs>
                    <a:gs pos="50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615"/>
                        <a:gd name="adj2" fmla="val 6916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362110367354982"/>
                      <c:h val="0.28139353079634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08-459E-8A3C-8415EC535E2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Торговля</c:v>
                </c:pt>
                <c:pt idx="1">
                  <c:v>Услуги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3166</c:v>
                </c:pt>
                <c:pt idx="1">
                  <c:v>4088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08-459E-8A3C-8415EC535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обращений граждан в сфере услуг, 2024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Лист1!$C$4:$C$18</c:f>
              <c:strCache>
                <c:ptCount val="14"/>
                <c:pt idx="0">
                  <c:v>жилищно-коммунальные услуги</c:v>
                </c:pt>
                <c:pt idx="1">
                  <c:v>прочие услуги</c:v>
                </c:pt>
                <c:pt idx="2">
                  <c:v>транспортные услуги</c:v>
                </c:pt>
                <c:pt idx="3">
                  <c:v>медицинские услуги</c:v>
                </c:pt>
                <c:pt idx="4">
                  <c:v>услуги связи</c:v>
                </c:pt>
                <c:pt idx="5">
                  <c:v>финансовые услуги</c:v>
                </c:pt>
                <c:pt idx="6">
                  <c:v>бытовое обслуживание населения</c:v>
                </c:pt>
                <c:pt idx="7">
                  <c:v>услуги общественного питания</c:v>
                </c:pt>
                <c:pt idx="8">
                  <c:v>культурно-развлекательные мероприятия</c:v>
                </c:pt>
                <c:pt idx="9">
                  <c:v>гостиничные услуги</c:v>
                </c:pt>
                <c:pt idx="10">
                  <c:v>техобслуживание и ремонт авто</c:v>
                </c:pt>
                <c:pt idx="11">
                  <c:v>долевое строительства жилья</c:v>
                </c:pt>
                <c:pt idx="12">
                  <c:v>образовательные услуги</c:v>
                </c:pt>
                <c:pt idx="13">
                  <c:v>туристские услуги</c:v>
                </c:pt>
              </c:strCache>
            </c:strRef>
          </c:cat>
          <c:val>
            <c:numRef>
              <c:f>Лист1!$D$4:$D$18</c:f>
              <c:numCache>
                <c:formatCode>General</c:formatCode>
                <c:ptCount val="15"/>
                <c:pt idx="0">
                  <c:v>27</c:v>
                </c:pt>
                <c:pt idx="1">
                  <c:v>20</c:v>
                </c:pt>
                <c:pt idx="2">
                  <c:v>8</c:v>
                </c:pt>
                <c:pt idx="3">
                  <c:v>10</c:v>
                </c:pt>
                <c:pt idx="4">
                  <c:v>10</c:v>
                </c:pt>
                <c:pt idx="5">
                  <c:v>6.5</c:v>
                </c:pt>
                <c:pt idx="6">
                  <c:v>4.7</c:v>
                </c:pt>
                <c:pt idx="7">
                  <c:v>4.4000000000000004</c:v>
                </c:pt>
                <c:pt idx="8">
                  <c:v>2.1</c:v>
                </c:pt>
                <c:pt idx="9">
                  <c:v>1.6</c:v>
                </c:pt>
                <c:pt idx="10">
                  <c:v>1.6</c:v>
                </c:pt>
                <c:pt idx="11">
                  <c:v>1</c:v>
                </c:pt>
                <c:pt idx="12">
                  <c:v>1.6</c:v>
                </c:pt>
                <c:pt idx="1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65-4990-AC5A-C7BDC5BC8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390784"/>
        <c:axId val="142392704"/>
      </c:barChart>
      <c:catAx>
        <c:axId val="142390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услуги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92704"/>
        <c:crosses val="autoZero"/>
        <c:auto val="1"/>
        <c:lblAlgn val="ctr"/>
        <c:lblOffset val="100"/>
        <c:noMultiLvlLbl val="0"/>
      </c:catAx>
      <c:valAx>
        <c:axId val="14239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СТРУКТУРА ПРЕДОСТЕРЕЖЕНИЙ ПО ВИДАМ УСЛУГ, </a:t>
            </a:r>
          </a:p>
          <a:p>
            <a:pPr>
              <a:defRPr sz="12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2023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Лист1!$G$2:$G$14</c:f>
              <c:strCache>
                <c:ptCount val="13"/>
                <c:pt idx="0">
                  <c:v>транспортные услуги</c:v>
                </c:pt>
                <c:pt idx="1">
                  <c:v>услуги общественного питания </c:v>
                </c:pt>
                <c:pt idx="2">
                  <c:v>прочие услуги</c:v>
                </c:pt>
                <c:pt idx="3">
                  <c:v>бытовое обслуживание населения</c:v>
                </c:pt>
                <c:pt idx="4">
                  <c:v>услуги связи</c:v>
                </c:pt>
                <c:pt idx="5">
                  <c:v>образовательные услуги</c:v>
                </c:pt>
                <c:pt idx="6">
                  <c:v>медицинские услуги</c:v>
                </c:pt>
                <c:pt idx="7">
                  <c:v>финансовые услуги</c:v>
                </c:pt>
                <c:pt idx="8">
                  <c:v>гостиничные услуги</c:v>
                </c:pt>
                <c:pt idx="9">
                  <c:v>долевого строительства жилья</c:v>
                </c:pt>
                <c:pt idx="10">
                  <c:v>туристские услуги</c:v>
                </c:pt>
                <c:pt idx="11">
                  <c:v>жилищно-коммунальные услуги</c:v>
                </c:pt>
                <c:pt idx="12">
                  <c:v>культурно-развлекательные мероприятия</c:v>
                </c:pt>
              </c:strCache>
            </c:strRef>
          </c:cat>
          <c:val>
            <c:numRef>
              <c:f>Лист1!$H$2:$H$14</c:f>
              <c:numCache>
                <c:formatCode>General</c:formatCode>
                <c:ptCount val="13"/>
                <c:pt idx="0">
                  <c:v>41</c:v>
                </c:pt>
                <c:pt idx="1">
                  <c:v>36</c:v>
                </c:pt>
                <c:pt idx="2">
                  <c:v>23</c:v>
                </c:pt>
                <c:pt idx="3">
                  <c:v>16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  <c:pt idx="7">
                  <c:v>10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A-43B7-AEF3-8B82AE4DAC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596224"/>
        <c:axId val="148597760"/>
      </c:barChart>
      <c:catAx>
        <c:axId val="14859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97760"/>
        <c:crosses val="autoZero"/>
        <c:auto val="1"/>
        <c:lblAlgn val="ctr"/>
        <c:lblOffset val="100"/>
        <c:noMultiLvlLbl val="0"/>
      </c:catAx>
      <c:valAx>
        <c:axId val="14859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СТРУКТУРА ПРЕДОСТЕРЕЖЕНИЙ ПО ВИДАМ УСЛУГ, </a:t>
            </a:r>
          </a:p>
          <a:p>
            <a:pPr>
              <a:defRPr sz="12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2024 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Лист1!$G$2:$G$14</c:f>
              <c:strCache>
                <c:ptCount val="13"/>
                <c:pt idx="0">
                  <c:v>транспортные услуги</c:v>
                </c:pt>
                <c:pt idx="1">
                  <c:v>услуги общественного питания </c:v>
                </c:pt>
                <c:pt idx="2">
                  <c:v>прочие услуги</c:v>
                </c:pt>
                <c:pt idx="3">
                  <c:v>бытовое обслуживание населения</c:v>
                </c:pt>
                <c:pt idx="4">
                  <c:v>услуги связи</c:v>
                </c:pt>
                <c:pt idx="5">
                  <c:v>образовательные услуги</c:v>
                </c:pt>
                <c:pt idx="6">
                  <c:v>медицинские услуги</c:v>
                </c:pt>
                <c:pt idx="7">
                  <c:v>финансовые услуги</c:v>
                </c:pt>
                <c:pt idx="8">
                  <c:v>гостиничные услуги</c:v>
                </c:pt>
                <c:pt idx="9">
                  <c:v>долевого строительства жилья</c:v>
                </c:pt>
                <c:pt idx="10">
                  <c:v>туристские услуги</c:v>
                </c:pt>
                <c:pt idx="11">
                  <c:v>жилищно-коммунальные услуги</c:v>
                </c:pt>
                <c:pt idx="12">
                  <c:v>культурно-развлекательные мероприятия</c:v>
                </c:pt>
              </c:strCache>
            </c:strRef>
          </c:cat>
          <c:val>
            <c:numRef>
              <c:f>Лист1!$H$2:$H$14</c:f>
              <c:numCache>
                <c:formatCode>General</c:formatCode>
                <c:ptCount val="13"/>
                <c:pt idx="0">
                  <c:v>127</c:v>
                </c:pt>
                <c:pt idx="1">
                  <c:v>23</c:v>
                </c:pt>
                <c:pt idx="2">
                  <c:v>44</c:v>
                </c:pt>
                <c:pt idx="3">
                  <c:v>21</c:v>
                </c:pt>
                <c:pt idx="4">
                  <c:v>22</c:v>
                </c:pt>
                <c:pt idx="5">
                  <c:v>6</c:v>
                </c:pt>
                <c:pt idx="6">
                  <c:v>11</c:v>
                </c:pt>
                <c:pt idx="7">
                  <c:v>33</c:v>
                </c:pt>
                <c:pt idx="8">
                  <c:v>9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0-468C-8566-76CD30751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372864"/>
        <c:axId val="148407424"/>
      </c:barChart>
      <c:catAx>
        <c:axId val="14837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07424"/>
        <c:crosses val="autoZero"/>
        <c:auto val="1"/>
        <c:lblAlgn val="ctr"/>
        <c:lblOffset val="100"/>
        <c:noMultiLvlLbl val="0"/>
      </c:catAx>
      <c:valAx>
        <c:axId val="14840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37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0" cy="497287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413" y="0"/>
            <a:ext cx="2929140" cy="497287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r">
              <a:defRPr sz="1200"/>
            </a:lvl1pPr>
          </a:lstStyle>
          <a:p>
            <a:fld id="{F8A6FD0A-64EC-4903-B0FB-60A14F336CE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12"/>
            <a:ext cx="2929140" cy="497287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413" y="9443612"/>
            <a:ext cx="2929140" cy="497287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r">
              <a:defRPr sz="1200"/>
            </a:lvl1pPr>
          </a:lstStyle>
          <a:p>
            <a:fld id="{13796C37-61B9-4EE1-B838-B19A08733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0"/>
            <a:ext cx="2930525" cy="49847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483C485F-DEE9-4A8D-A21A-F05EED17204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84726"/>
            <a:ext cx="5408613" cy="391477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9"/>
            <a:ext cx="2930525" cy="49847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93D3B45-D3F8-4459-9744-54A2E1FD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8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9C626-7B6F-8641-AF0B-A79EB4721481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678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24294C-7B3A-4985-8BEA-C514AEE7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D7AA77-CB07-4960-BABB-6BA1ED92D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8D607F-8225-43F0-8656-64FC3F79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B525-C137-4E12-9174-C421F449D09C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0A9C78-BB49-4A1D-B28A-A991D21C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F959C-A6C0-4498-B3AC-5EB84BA9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611B01-2608-4D13-A0A4-75EF510E4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561B1E-7382-4E90-8F8E-DC684FE3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0FC1-2671-49E2-8BC8-31A73691C6EF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B63B38-C861-46A6-8CEC-CA4B4024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045067-87F9-46FF-B07E-E8290DC6E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47E9B7-CA7E-400F-9C2C-B315CCE4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07155B-C9F2-4742-A0EF-3545B67A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6E28-1276-4181-99CA-F38B2274EC39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FD32E7-B85A-418D-82E1-E13EA345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9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2F70-770D-4376-838A-45B002043BBF}" type="datetime1">
              <a:rPr lang="ru-RU" smtClean="0"/>
              <a:t>27.03.2025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920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CE8D4E-0932-4FE4-B749-6D79D8FE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948463-D393-47F5-9A9F-9DB3BAFC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49B741-BD57-475F-9C2E-5093474F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8F74-768D-4F27-9124-FF4120253158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C1CF35-4B23-4E86-AD35-74D37AAE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F6CDB-FD9F-490F-A3DC-BCC90467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FF00AE-ABFE-4F40-A179-F824D0F7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F64C75-333A-41A1-A331-E1976095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FEB5-0FB6-4F8E-ACCF-3130AB314312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AC1CCA-52E8-4839-BA81-476582FF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9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FB70D-F63A-46FD-A120-94377607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B62BB2-670D-45C1-9676-48EA69936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F1C08F-AF86-49B0-B097-C170E557F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F9538B-0A90-4DAC-9DF3-1C538C0F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AD70-013D-4330-84A0-84E9F778528F}" type="datetime1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28862B-1463-47FD-91A0-3E337E35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34F425-4D80-4CDA-A5B1-B299771A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93DDA2-F013-424A-A195-0486BD6C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CBAAEC-C954-49B0-8E9F-48D11521E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C5BFAB-E67F-4198-897C-0B641D68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463987-7D34-4EE2-BBB6-7002C6FFC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4E0F7C-FFCD-4C0E-9117-F7EC18BA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DFE2-DB06-4B51-B235-D0627898D99C}" type="datetime1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27E12F-9480-4438-9D36-F009129B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4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495E9-6F98-4897-A8B4-44F2CAA0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C28634-411D-4CF4-8A25-B9EE1F1E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0BA4-723E-426C-8DAF-A107A937BC80}" type="datetime1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585997-01B3-4A41-83CA-F1E394F7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1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4C8396B-6448-4E13-91D5-18B9BC3A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598E-7E65-4C81-BDC4-0DB1B44ADBC2}" type="datetime1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25B3DB-11C5-49FC-8040-50D80086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FD4BF-4FD8-4678-809B-C72C952A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7BBF7D-FB71-4C84-8CE0-1C28F829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D02EB4-9F94-47E1-B945-BF4B0678F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72CD73-1628-4D21-A32C-C29F3C5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7FA2-2A8A-45EB-93CC-7D1EB468C337}" type="datetime1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F7E546-6A3C-4666-8F6C-D7B91C38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3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06B195-F817-4137-BEEF-D8894B37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D460A3-5434-469C-81AA-18EEB3903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4251CC-D613-4760-92AD-FA8CF3107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24511C-B218-4763-9682-BCBA30BA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5541-A86B-44E3-A323-915EBB69CB48}" type="datetime1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180412-43F3-4490-AA43-16EFEFA8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819338BD-042B-4055-A547-C06A0B8E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12" y="6379402"/>
            <a:ext cx="2743200" cy="365125"/>
          </a:xfrm>
        </p:spPr>
        <p:txBody>
          <a:bodyPr/>
          <a:lstStyle/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6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ADBD"/>
            </a:gs>
            <a:gs pos="36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423D6-94BC-437B-A769-9D2F18A9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91EFE2-3AD9-4E9B-8071-1681EE1E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83BBDA-822D-46B3-B146-4CA937BCD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281A-5C16-425B-BF36-7CB98F00E178}" type="datetime1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D57C7F-DF23-47D6-A676-786BEB24E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6B409E-D3DE-41F5-9CED-0F711A1CD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8F80-9ADE-490E-B272-711C0C30F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34" Type="http://schemas.openxmlformats.org/officeDocument/2006/relationships/image" Target="../media/image3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2" Type="http://schemas.openxmlformats.org/officeDocument/2006/relationships/tags" Target="../tags/tag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32.svg"/><Relationship Id="rId36" Type="http://schemas.openxmlformats.org/officeDocument/2006/relationships/image" Target="../media/image26.png"/><Relationship Id="rId10" Type="http://schemas.openxmlformats.org/officeDocument/2006/relationships/image" Target="../media/image14.svg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1.png"/><Relationship Id="rId30" Type="http://schemas.openxmlformats.org/officeDocument/2006/relationships/image" Target="../media/image34.svg"/><Relationship Id="rId35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2F57E-F74D-482A-BA32-09C7D441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32" y="352415"/>
            <a:ext cx="10223754" cy="139474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Межрегиональное управление Федеральной службы по надзору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защиты прав потребителей и благополучия человека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городу Санкт-Петербургу и Ленинградской области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B28891-CB19-40A9-A397-40478A37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049157"/>
            <a:ext cx="10170368" cy="2359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/>
              <a:t>О результатах контроля (надзора) </a:t>
            </a:r>
            <a:r>
              <a:rPr lang="ru-RU" sz="4000" b="1" dirty="0" smtClean="0"/>
              <a:t> в  сфере </a:t>
            </a:r>
            <a:endParaRPr lang="ru-RU" sz="4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/>
              <a:t>защиты прав потребителей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/>
              <a:t>в Ленинградской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A5F69BAD-D33D-4BC4-A1C4-97838A7DE2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ABCF36-1E0C-40A7-BA66-2CEE45404C70}"/>
              </a:ext>
            </a:extLst>
          </p:cNvPr>
          <p:cNvSpPr txBox="1"/>
          <p:nvPr/>
        </p:nvSpPr>
        <p:spPr>
          <a:xfrm>
            <a:off x="5237868" y="6136253"/>
            <a:ext cx="2288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35039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92829F52-6487-4EA3-AE7B-A3DED71ED1EB}"/>
              </a:ext>
            </a:extLst>
          </p:cNvPr>
          <p:cNvSpPr/>
          <p:nvPr/>
        </p:nvSpPr>
        <p:spPr>
          <a:xfrm>
            <a:off x="365954" y="956570"/>
            <a:ext cx="2639505" cy="5037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контрольных (надзорных) мероприятий</a:t>
            </a:r>
          </a:p>
        </p:txBody>
      </p:sp>
      <p:pic>
        <p:nvPicPr>
          <p:cNvPr id="7" name="Рисунок 6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2DA492C4-ACCD-4F40-9D41-118CFEEE8E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" y="176708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4C0F30-A781-4EE4-8903-4D162FAE2D8A}"/>
              </a:ext>
            </a:extLst>
          </p:cNvPr>
          <p:cNvSpPr txBox="1"/>
          <p:nvPr/>
        </p:nvSpPr>
        <p:spPr>
          <a:xfrm>
            <a:off x="4459815" y="347436"/>
            <a:ext cx="501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контролю (надзору)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CD23ED-F078-4C59-9C7F-A2846A88F729}"/>
              </a:ext>
            </a:extLst>
          </p:cNvPr>
          <p:cNvSpPr txBox="1"/>
          <p:nvPr/>
        </p:nvSpPr>
        <p:spPr>
          <a:xfrm>
            <a:off x="1767840" y="5849945"/>
            <a:ext cx="9375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Президентом РФ поставлена задача: «Начиная с 2025 года полностью перейти на риск-ориентированный подход. Там, где риски отсутствуют, применять профилактические меры». </a:t>
            </a:r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3354D3-24E7-4950-88B7-A6FC1E32DAD4}"/>
              </a:ext>
            </a:extLst>
          </p:cNvPr>
          <p:cNvSpPr txBox="1"/>
          <p:nvPr/>
        </p:nvSpPr>
        <p:spPr>
          <a:xfrm>
            <a:off x="8362950" y="9565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2024 год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66A84EE-D794-4BC3-8754-680D07D20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93876"/>
              </p:ext>
            </p:extLst>
          </p:nvPr>
        </p:nvGraphicFramePr>
        <p:xfrm>
          <a:off x="3997669" y="1412256"/>
          <a:ext cx="5250705" cy="4351335"/>
        </p:xfrm>
        <a:graphic>
          <a:graphicData uri="http://schemas.openxmlformats.org/drawingml/2006/table">
            <a:tbl>
              <a:tblPr firstRow="1" firstCol="1" lastRow="1" lastCol="1"/>
              <a:tblGrid>
                <a:gridCol w="2055999">
                  <a:extLst>
                    <a:ext uri="{9D8B030D-6E8A-4147-A177-3AD203B41FA5}">
                      <a16:colId xmlns:a16="http://schemas.microsoft.com/office/drawing/2014/main" xmlns="" val="1452855615"/>
                    </a:ext>
                  </a:extLst>
                </a:gridCol>
                <a:gridCol w="685333">
                  <a:extLst>
                    <a:ext uri="{9D8B030D-6E8A-4147-A177-3AD203B41FA5}">
                      <a16:colId xmlns:a16="http://schemas.microsoft.com/office/drawing/2014/main" xmlns="" val="3192383868"/>
                    </a:ext>
                  </a:extLst>
                </a:gridCol>
                <a:gridCol w="1876758">
                  <a:extLst>
                    <a:ext uri="{9D8B030D-6E8A-4147-A177-3AD203B41FA5}">
                      <a16:colId xmlns:a16="http://schemas.microsoft.com/office/drawing/2014/main" xmlns="" val="2505736593"/>
                    </a:ext>
                  </a:extLst>
                </a:gridCol>
                <a:gridCol w="632615">
                  <a:extLst>
                    <a:ext uri="{9D8B030D-6E8A-4147-A177-3AD203B41FA5}">
                      <a16:colId xmlns:a16="http://schemas.microsoft.com/office/drawing/2014/main" xmlns="" val="683638256"/>
                    </a:ext>
                  </a:extLst>
                </a:gridCol>
              </a:tblGrid>
              <a:tr h="520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ВЗАИМОДЕЙСТВИЕМ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ВЗАИМОДЕЙСТВИЯ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414876"/>
                  </a:ext>
                </a:extLst>
              </a:tr>
              <a:tr h="6215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ВЫБОРОЧНЫЙ КОНТРОЛЬ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ВЫЕЗДНОЕ ОБСЛЕДОВАНИЕ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559192"/>
                  </a:ext>
                </a:extLst>
              </a:tr>
              <a:tr h="5614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ИНСПЕКЦИОННЫЙ ВИЗИТ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3848914"/>
                  </a:ext>
                </a:extLst>
              </a:tr>
              <a:tr h="4481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МОНИТОРИНГОВАЯ ЗАКУПКА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БЕЗОПАСНОСТИ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330907"/>
                  </a:ext>
                </a:extLst>
              </a:tr>
              <a:tr h="4481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ЗАКУПКА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695070"/>
                  </a:ext>
                </a:extLst>
              </a:tr>
              <a:tr h="4481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ВЫЕЗДНАЯ ПРОВЕРКА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6056"/>
                  </a:ext>
                </a:extLst>
              </a:tr>
              <a:tr h="4481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ДОКУМЕНТАРНАЯ ПРОВЕРКА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1411516"/>
                  </a:ext>
                </a:extLst>
              </a:tr>
              <a:tr h="4275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2427354"/>
                  </a:ext>
                </a:extLst>
              </a:tr>
              <a:tr h="427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35" marR="56935" marT="7908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6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8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21647-5C2F-4B44-B2CB-45449514CD43}"/>
              </a:ext>
            </a:extLst>
          </p:cNvPr>
          <p:cNvSpPr txBox="1"/>
          <p:nvPr/>
        </p:nvSpPr>
        <p:spPr>
          <a:xfrm>
            <a:off x="1239520" y="1256828"/>
            <a:ext cx="10535920" cy="2527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Федеральный закон от 28.12.2009 № 381-ФЗ «Об основах государственного регулирования торговой деятельности в Российской Федерации»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 в силу Федерального закона от 13.06.2023 № 203-ФЗ «О государственном регулировании производства и оборота табачных изделий, табачной продукции, никотинсодержащей продукции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сырья для их производства»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Дополнения в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2 статьи 40 Закона Российской Федерации от 07.02.1992 № 2300-1 «О защите прав потребителей» 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B639A0-817C-4E8C-9F7C-7AD30EAE51BA}"/>
              </a:ext>
            </a:extLst>
          </p:cNvPr>
          <p:cNvSpPr txBox="1"/>
          <p:nvPr/>
        </p:nvSpPr>
        <p:spPr>
          <a:xfrm>
            <a:off x="4185920" y="3887338"/>
            <a:ext cx="7589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04.08.2023 дополнен новым предметом, который расширяет полномочия Роспотребнадзора в рамках федерального государственного контроля (надзора) в области защиты прав потребителей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соблюдения продавцами и владельцами агрегаторов обязательных требований </a:t>
            </a:r>
            <a:b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маркировке товаров средствами идентификации, а также к передаче необходимой информации в государственную информационную систему мониторинга за оборотом товаров, подлежащих обязательной маркировке средствами идентификации.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E6EAEB8-03D0-44B3-9A56-7B8F59E5DB9B}"/>
              </a:ext>
            </a:extLst>
          </p:cNvPr>
          <p:cNvSpPr/>
          <p:nvPr/>
        </p:nvSpPr>
        <p:spPr>
          <a:xfrm rot="1819593">
            <a:off x="3574571" y="3349897"/>
            <a:ext cx="720552" cy="93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DF067467-6F46-4BAC-829E-42CC307BD0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" y="176708"/>
            <a:ext cx="100811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6CD5A2-1A20-432F-AD55-77688067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1" y="3901720"/>
            <a:ext cx="2800351" cy="2357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EA5E7-7F89-4F88-BDDB-B03A63F9773E}"/>
              </a:ext>
            </a:extLst>
          </p:cNvPr>
          <p:cNvSpPr txBox="1"/>
          <p:nvPr/>
        </p:nvSpPr>
        <p:spPr>
          <a:xfrm>
            <a:off x="3714710" y="393603"/>
            <a:ext cx="607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полномочий Роспотребнадзора в борьбе с контрафактной продукцией </a:t>
            </a: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(с 2023 года)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8A0BECF7-F3C1-43EE-80FC-90FBDFD2EB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Слайд think-cell" r:id="rId5" imgW="415" imgH="416" progId="TCLayout.ActiveDocument.1">
                  <p:embed/>
                </p:oleObj>
              </mc:Choice>
              <mc:Fallback>
                <p:oleObj name="Слайд think-cell" r:id="rId5" imgW="415" imgH="41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8A0BECF7-F3C1-43EE-80FC-90FBDFD2E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" name="Rounded Rectangle 128">
            <a:extLst>
              <a:ext uri="{FF2B5EF4-FFF2-40B4-BE49-F238E27FC236}">
                <a16:creationId xmlns:a16="http://schemas.microsoft.com/office/drawing/2014/main" xmlns="" id="{296F20D6-203A-4093-882B-A823F5452B46}"/>
              </a:ext>
            </a:extLst>
          </p:cNvPr>
          <p:cNvSpPr/>
          <p:nvPr/>
        </p:nvSpPr>
        <p:spPr>
          <a:xfrm>
            <a:off x="508352" y="1044679"/>
            <a:ext cx="968400" cy="843397"/>
          </a:xfrm>
          <a:prstGeom prst="roundRect">
            <a:avLst>
              <a:gd name="adj" fmla="val 469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33" tIns="35933" rIns="35933" bIns="35933" rtlCol="0" anchor="ctr">
            <a:noAutofit/>
          </a:bodyPr>
          <a:lstStyle/>
          <a:p>
            <a:pPr algn="ctr">
              <a:defRPr/>
            </a:pPr>
            <a:endParaRPr lang="x-none" sz="799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DAA06982-89EF-F4D3-387A-FF1EF572C159}"/>
              </a:ext>
            </a:extLst>
          </p:cNvPr>
          <p:cNvSpPr/>
          <p:nvPr/>
        </p:nvSpPr>
        <p:spPr>
          <a:xfrm>
            <a:off x="1808861" y="-132255"/>
            <a:ext cx="8886033" cy="778785"/>
          </a:xfrm>
          <a:prstGeom prst="rect">
            <a:avLst/>
          </a:prstGeom>
        </p:spPr>
        <p:txBody>
          <a:bodyPr wrap="square" lIns="35978" tIns="359773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Категории товаров, подлежащих цифровой маркировке</a:t>
            </a:r>
          </a:p>
        </p:txBody>
      </p:sp>
      <p:sp>
        <p:nvSpPr>
          <p:cNvPr id="256" name="Rectangle 103">
            <a:extLst>
              <a:ext uri="{FF2B5EF4-FFF2-40B4-BE49-F238E27FC236}">
                <a16:creationId xmlns:a16="http://schemas.microsoft.com/office/drawing/2014/main" xmlns="" id="{B38BDC53-9ABE-494A-8CF7-0AD1989C585C}"/>
              </a:ext>
            </a:extLst>
          </p:cNvPr>
          <p:cNvSpPr/>
          <p:nvPr/>
        </p:nvSpPr>
        <p:spPr>
          <a:xfrm>
            <a:off x="785567" y="740513"/>
            <a:ext cx="3121615" cy="303536"/>
          </a:xfrm>
          <a:prstGeom prst="rect">
            <a:avLst/>
          </a:prstGeom>
        </p:spPr>
        <p:txBody>
          <a:bodyPr wrap="square" lIns="0" bIns="7200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ОБЯЗАТЕЛЬНАЯ МАРКИРОВКА</a:t>
            </a:r>
          </a:p>
        </p:txBody>
      </p:sp>
      <p:pic>
        <p:nvPicPr>
          <p:cNvPr id="307" name="Picture 105">
            <a:extLst>
              <a:ext uri="{FF2B5EF4-FFF2-40B4-BE49-F238E27FC236}">
                <a16:creationId xmlns:a16="http://schemas.microsoft.com/office/drawing/2014/main" xmlns="" id="{BB04540B-6244-4618-BD9D-BEF1F3895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16515" y="1141664"/>
            <a:ext cx="352074" cy="439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8" name="Rounded Rectangle 144">
            <a:extLst>
              <a:ext uri="{FF2B5EF4-FFF2-40B4-BE49-F238E27FC236}">
                <a16:creationId xmlns:a16="http://schemas.microsoft.com/office/drawing/2014/main" xmlns="" id="{7E91065F-6A1D-41A4-9D19-FDB530E14C51}"/>
              </a:ext>
            </a:extLst>
          </p:cNvPr>
          <p:cNvSpPr/>
          <p:nvPr/>
        </p:nvSpPr>
        <p:spPr>
          <a:xfrm>
            <a:off x="508352" y="1578471"/>
            <a:ext cx="968400" cy="284098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72000" rtlCol="0" anchor="t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МОЛОКО</a:t>
            </a:r>
            <a:r>
              <a: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 </a:t>
            </a:r>
          </a:p>
        </p:txBody>
      </p:sp>
      <p:sp>
        <p:nvSpPr>
          <p:cNvPr id="317" name="Rounded Rectangle 138">
            <a:extLst>
              <a:ext uri="{FF2B5EF4-FFF2-40B4-BE49-F238E27FC236}">
                <a16:creationId xmlns:a16="http://schemas.microsoft.com/office/drawing/2014/main" xmlns="" id="{6FEB9282-A52D-4638-8917-9479AE38BB68}"/>
              </a:ext>
            </a:extLst>
          </p:cNvPr>
          <p:cNvSpPr/>
          <p:nvPr/>
        </p:nvSpPr>
        <p:spPr>
          <a:xfrm>
            <a:off x="1663461" y="1061859"/>
            <a:ext cx="967820" cy="842287"/>
          </a:xfrm>
          <a:prstGeom prst="roundRect">
            <a:avLst>
              <a:gd name="adj" fmla="val 469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933" tIns="35933" rIns="35933" bIns="35933" rtlCol="0" anchor="ctr">
            <a:noAutofit/>
          </a:bodyPr>
          <a:lstStyle/>
          <a:p>
            <a:pPr algn="ctr">
              <a:defRPr/>
            </a:pPr>
            <a:endParaRPr lang="x-none" sz="799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320" name="Picture 107">
            <a:extLst>
              <a:ext uri="{FF2B5EF4-FFF2-40B4-BE49-F238E27FC236}">
                <a16:creationId xmlns:a16="http://schemas.microsoft.com/office/drawing/2014/main" xmlns="" id="{8F724723-89F4-4F94-9041-7FCAB83659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914733" y="1192419"/>
            <a:ext cx="432000" cy="3846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21" name="Rounded Rectangle 139">
            <a:extLst>
              <a:ext uri="{FF2B5EF4-FFF2-40B4-BE49-F238E27FC236}">
                <a16:creationId xmlns:a16="http://schemas.microsoft.com/office/drawing/2014/main" xmlns="" id="{D914A5F1-33A3-4FE4-87EC-D128C6B5F16A}"/>
              </a:ext>
            </a:extLst>
          </p:cNvPr>
          <p:cNvSpPr/>
          <p:nvPr/>
        </p:nvSpPr>
        <p:spPr>
          <a:xfrm>
            <a:off x="1601997" y="1585955"/>
            <a:ext cx="968400" cy="284098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72000" rtlCol="0" anchor="t">
            <a:spAutoFit/>
          </a:bodyPr>
          <a:lstStyle/>
          <a:p>
            <a:pPr algn="ctr">
              <a:defRPr/>
            </a:pPr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ОБУВЬ</a:t>
            </a:r>
            <a:endParaRPr lang="x-none" sz="8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73CB5C-B4E0-D0A7-9FCE-5E6178B625AE}"/>
              </a:ext>
            </a:extLst>
          </p:cNvPr>
          <p:cNvGrpSpPr/>
          <p:nvPr/>
        </p:nvGrpSpPr>
        <p:grpSpPr>
          <a:xfrm>
            <a:off x="508642" y="2927685"/>
            <a:ext cx="968400" cy="834172"/>
            <a:chOff x="1585991" y="1986788"/>
            <a:chExt cx="968400" cy="834172"/>
          </a:xfrm>
        </p:grpSpPr>
        <p:sp>
          <p:nvSpPr>
            <p:cNvPr id="318" name="Rounded Rectangle 138">
              <a:extLst>
                <a:ext uri="{FF2B5EF4-FFF2-40B4-BE49-F238E27FC236}">
                  <a16:creationId xmlns:a16="http://schemas.microsoft.com/office/drawing/2014/main" xmlns="" id="{EAC20667-F9A3-412A-8FCF-3BBF2F5B5F40}"/>
                </a:ext>
              </a:extLst>
            </p:cNvPr>
            <p:cNvSpPr/>
            <p:nvPr/>
          </p:nvSpPr>
          <p:spPr>
            <a:xfrm>
              <a:off x="1586281" y="1986788"/>
              <a:ext cx="967820" cy="834172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22" name="Picture 111">
              <a:extLst>
                <a:ext uri="{FF2B5EF4-FFF2-40B4-BE49-F238E27FC236}">
                  <a16:creationId xmlns:a16="http://schemas.microsoft.com/office/drawing/2014/main" xmlns="" id="{C29C6966-5387-4582-BF18-E14F28397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1899695" y="2083772"/>
              <a:ext cx="340992" cy="4397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23" name="Rounded Rectangle 139">
              <a:extLst>
                <a:ext uri="{FF2B5EF4-FFF2-40B4-BE49-F238E27FC236}">
                  <a16:creationId xmlns:a16="http://schemas.microsoft.com/office/drawing/2014/main" xmlns="" id="{62A8F76F-C2BB-4AE0-9D08-67696C3AF143}"/>
                </a:ext>
              </a:extLst>
            </p:cNvPr>
            <p:cNvSpPr/>
            <p:nvPr/>
          </p:nvSpPr>
          <p:spPr>
            <a:xfrm>
              <a:off x="1585991" y="2520579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ДУХИ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15BAF9-17BF-9E23-F979-4342223ED668}"/>
              </a:ext>
            </a:extLst>
          </p:cNvPr>
          <p:cNvGrpSpPr/>
          <p:nvPr/>
        </p:nvGrpSpPr>
        <p:grpSpPr>
          <a:xfrm>
            <a:off x="508219" y="1986788"/>
            <a:ext cx="968667" cy="843397"/>
            <a:chOff x="508219" y="5777161"/>
            <a:chExt cx="968667" cy="843397"/>
          </a:xfrm>
        </p:grpSpPr>
        <p:sp>
          <p:nvSpPr>
            <p:cNvPr id="334" name="Rounded Rectangle 138">
              <a:extLst>
                <a:ext uri="{FF2B5EF4-FFF2-40B4-BE49-F238E27FC236}">
                  <a16:creationId xmlns:a16="http://schemas.microsoft.com/office/drawing/2014/main" xmlns="" id="{9F6B27A1-CBFE-42FC-9413-4A0C9B0C630F}"/>
                </a:ext>
              </a:extLst>
            </p:cNvPr>
            <p:cNvSpPr/>
            <p:nvPr/>
          </p:nvSpPr>
          <p:spPr>
            <a:xfrm>
              <a:off x="508219" y="5777161"/>
              <a:ext cx="968667" cy="84339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40" name="Picture 110">
              <a:extLst>
                <a:ext uri="{FF2B5EF4-FFF2-40B4-BE49-F238E27FC236}">
                  <a16:creationId xmlns:a16="http://schemas.microsoft.com/office/drawing/2014/main" xmlns="" id="{8F03309A-9D7C-4D25-BCE1-0AFA724BD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/>
          </p:blipFill>
          <p:spPr>
            <a:xfrm>
              <a:off x="865832" y="5891537"/>
              <a:ext cx="303751" cy="439200"/>
            </a:xfrm>
            <a:prstGeom prst="rect">
              <a:avLst/>
            </a:prstGeom>
          </p:spPr>
        </p:pic>
        <p:sp>
          <p:nvSpPr>
            <p:cNvPr id="341" name="Rounded Rectangle 101">
              <a:extLst>
                <a:ext uri="{FF2B5EF4-FFF2-40B4-BE49-F238E27FC236}">
                  <a16:creationId xmlns:a16="http://schemas.microsoft.com/office/drawing/2014/main" xmlns="" id="{A48CEE35-5F67-44C6-9F7F-DE96D78DC820}"/>
                </a:ext>
              </a:extLst>
            </p:cNvPr>
            <p:cNvSpPr/>
            <p:nvPr/>
          </p:nvSpPr>
          <p:spPr>
            <a:xfrm>
              <a:off x="508352" y="6336460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АНТИСЕПТИКИ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18CCEE-BA1D-88A4-EBC1-93C5ABE69DC4}"/>
              </a:ext>
            </a:extLst>
          </p:cNvPr>
          <p:cNvGrpSpPr/>
          <p:nvPr/>
        </p:nvGrpSpPr>
        <p:grpSpPr>
          <a:xfrm>
            <a:off x="1585858" y="2927685"/>
            <a:ext cx="968667" cy="835272"/>
            <a:chOff x="2663788" y="1986788"/>
            <a:chExt cx="968667" cy="835272"/>
          </a:xfrm>
        </p:grpSpPr>
        <p:sp>
          <p:nvSpPr>
            <p:cNvPr id="335" name="Rounded Rectangle 138">
              <a:extLst>
                <a:ext uri="{FF2B5EF4-FFF2-40B4-BE49-F238E27FC236}">
                  <a16:creationId xmlns:a16="http://schemas.microsoft.com/office/drawing/2014/main" xmlns="" id="{82925ED1-7A4C-4D4C-BC2C-76974100FBB8}"/>
                </a:ext>
              </a:extLst>
            </p:cNvPr>
            <p:cNvSpPr/>
            <p:nvPr/>
          </p:nvSpPr>
          <p:spPr>
            <a:xfrm>
              <a:off x="2663788" y="1986788"/>
              <a:ext cx="968667" cy="835272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42" name="Picture 112">
              <a:extLst>
                <a:ext uri="{FF2B5EF4-FFF2-40B4-BE49-F238E27FC236}">
                  <a16:creationId xmlns:a16="http://schemas.microsoft.com/office/drawing/2014/main" xmlns="" id="{41801C1E-F361-44B9-A3FA-CFAE7D478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2981081" y="2083772"/>
              <a:ext cx="334080" cy="4397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43" name="Rounded Rectangle 101">
              <a:extLst>
                <a:ext uri="{FF2B5EF4-FFF2-40B4-BE49-F238E27FC236}">
                  <a16:creationId xmlns:a16="http://schemas.microsoft.com/office/drawing/2014/main" xmlns="" id="{DE49294A-A7F0-4486-9177-A2F28C40673F}"/>
                </a:ext>
              </a:extLst>
            </p:cNvPr>
            <p:cNvSpPr/>
            <p:nvPr/>
          </p:nvSpPr>
          <p:spPr>
            <a:xfrm>
              <a:off x="2663921" y="2528694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ФОТО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2B21CB-E0C7-BE95-FD62-EE2D4974E04D}"/>
              </a:ext>
            </a:extLst>
          </p:cNvPr>
          <p:cNvGrpSpPr/>
          <p:nvPr/>
        </p:nvGrpSpPr>
        <p:grpSpPr>
          <a:xfrm>
            <a:off x="2799073" y="2025440"/>
            <a:ext cx="968667" cy="843397"/>
            <a:chOff x="1585858" y="2927685"/>
            <a:chExt cx="968667" cy="843397"/>
          </a:xfrm>
        </p:grpSpPr>
        <p:sp>
          <p:nvSpPr>
            <p:cNvPr id="312" name="Rounded Rectangle 130">
              <a:extLst>
                <a:ext uri="{FF2B5EF4-FFF2-40B4-BE49-F238E27FC236}">
                  <a16:creationId xmlns:a16="http://schemas.microsoft.com/office/drawing/2014/main" xmlns="" id="{DE3B0150-E36A-46BC-8BAD-B294C7219085}"/>
                </a:ext>
              </a:extLst>
            </p:cNvPr>
            <p:cNvSpPr/>
            <p:nvPr/>
          </p:nvSpPr>
          <p:spPr>
            <a:xfrm>
              <a:off x="1585858" y="2927685"/>
              <a:ext cx="968667" cy="84339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48" name="Picture 105">
              <a:extLst>
                <a:ext uri="{FF2B5EF4-FFF2-40B4-BE49-F238E27FC236}">
                  <a16:creationId xmlns:a16="http://schemas.microsoft.com/office/drawing/2014/main" xmlns="" id="{263027EB-0730-4D74-A02D-1DF775C2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/>
          </p:blipFill>
          <p:spPr>
            <a:xfrm>
              <a:off x="1854460" y="3024670"/>
              <a:ext cx="431463" cy="439200"/>
            </a:xfrm>
            <a:prstGeom prst="rect">
              <a:avLst/>
            </a:prstGeom>
          </p:spPr>
        </p:pic>
        <p:sp>
          <p:nvSpPr>
            <p:cNvPr id="349" name="Rounded Rectangle 101">
              <a:extLst>
                <a:ext uri="{FF2B5EF4-FFF2-40B4-BE49-F238E27FC236}">
                  <a16:creationId xmlns:a16="http://schemas.microsoft.com/office/drawing/2014/main" xmlns="" id="{07F930FB-973C-4730-931D-CBF63BB37DE9}"/>
                </a:ext>
              </a:extLst>
            </p:cNvPr>
            <p:cNvSpPr/>
            <p:nvPr/>
          </p:nvSpPr>
          <p:spPr>
            <a:xfrm>
              <a:off x="1585991" y="3469592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БАДы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50794F0-089B-1C03-E09D-399B21DD18D0}"/>
              </a:ext>
            </a:extLst>
          </p:cNvPr>
          <p:cNvGrpSpPr/>
          <p:nvPr/>
        </p:nvGrpSpPr>
        <p:grpSpPr>
          <a:xfrm>
            <a:off x="2791187" y="1075502"/>
            <a:ext cx="968667" cy="843397"/>
            <a:chOff x="508219" y="4810871"/>
            <a:chExt cx="968667" cy="843397"/>
          </a:xfrm>
        </p:grpSpPr>
        <p:sp>
          <p:nvSpPr>
            <p:cNvPr id="337" name="Rounded Rectangle 138">
              <a:extLst>
                <a:ext uri="{FF2B5EF4-FFF2-40B4-BE49-F238E27FC236}">
                  <a16:creationId xmlns:a16="http://schemas.microsoft.com/office/drawing/2014/main" xmlns="" id="{08F276B7-20AE-489A-8DCC-5510ACF6FE2C}"/>
                </a:ext>
              </a:extLst>
            </p:cNvPr>
            <p:cNvSpPr/>
            <p:nvPr/>
          </p:nvSpPr>
          <p:spPr>
            <a:xfrm>
              <a:off x="508219" y="4810871"/>
              <a:ext cx="968667" cy="84339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51" name="Picture 110">
              <a:extLst>
                <a:ext uri="{FF2B5EF4-FFF2-40B4-BE49-F238E27FC236}">
                  <a16:creationId xmlns:a16="http://schemas.microsoft.com/office/drawing/2014/main" xmlns="" id="{3C087507-3522-4A99-A7D2-6749752E8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/>
          </p:blipFill>
          <p:spPr>
            <a:xfrm>
              <a:off x="776552" y="4921599"/>
              <a:ext cx="432000" cy="4397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52" name="Rounded Rectangle 119">
              <a:extLst>
                <a:ext uri="{FF2B5EF4-FFF2-40B4-BE49-F238E27FC236}">
                  <a16:creationId xmlns:a16="http://schemas.microsoft.com/office/drawing/2014/main" xmlns="" id="{DB267060-2C8A-4FDB-B97F-FBC1237FBAF6}"/>
                </a:ext>
              </a:extLst>
            </p:cNvPr>
            <p:cNvSpPr/>
            <p:nvPr/>
          </p:nvSpPr>
          <p:spPr>
            <a:xfrm>
              <a:off x="508352" y="5358406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ШИНЫ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87C7C51-5A56-1AD7-C912-87CE43D1B98F}"/>
              </a:ext>
            </a:extLst>
          </p:cNvPr>
          <p:cNvGrpSpPr/>
          <p:nvPr/>
        </p:nvGrpSpPr>
        <p:grpSpPr>
          <a:xfrm>
            <a:off x="508689" y="3955721"/>
            <a:ext cx="968400" cy="842287"/>
            <a:chOff x="2663921" y="2927685"/>
            <a:chExt cx="968400" cy="842287"/>
          </a:xfrm>
        </p:grpSpPr>
        <p:sp>
          <p:nvSpPr>
            <p:cNvPr id="319" name="Rounded Rectangle 138">
              <a:extLst>
                <a:ext uri="{FF2B5EF4-FFF2-40B4-BE49-F238E27FC236}">
                  <a16:creationId xmlns:a16="http://schemas.microsoft.com/office/drawing/2014/main" xmlns="" id="{D9784E6E-AEEE-4F0F-B951-D3CEFEECC231}"/>
                </a:ext>
              </a:extLst>
            </p:cNvPr>
            <p:cNvSpPr/>
            <p:nvPr/>
          </p:nvSpPr>
          <p:spPr>
            <a:xfrm>
              <a:off x="2664211" y="2927685"/>
              <a:ext cx="967820" cy="84228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61" name="Picture 108">
              <a:extLst>
                <a:ext uri="{FF2B5EF4-FFF2-40B4-BE49-F238E27FC236}">
                  <a16:creationId xmlns:a16="http://schemas.microsoft.com/office/drawing/2014/main" xmlns="" id="{90126758-A23F-441A-8DD3-710CA43F3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/>
          </p:blipFill>
          <p:spPr>
            <a:xfrm>
              <a:off x="2964953" y="3032785"/>
              <a:ext cx="366336" cy="4397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62" name="Rounded Rectangle 139">
              <a:extLst>
                <a:ext uri="{FF2B5EF4-FFF2-40B4-BE49-F238E27FC236}">
                  <a16:creationId xmlns:a16="http://schemas.microsoft.com/office/drawing/2014/main" xmlns="" id="{BFFF6AE1-D667-4CBE-B721-8509CA9001C6}"/>
                </a:ext>
              </a:extLst>
            </p:cNvPr>
            <p:cNvSpPr/>
            <p:nvPr/>
          </p:nvSpPr>
          <p:spPr>
            <a:xfrm>
              <a:off x="2663921" y="3469592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ЛЕГПРОМ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CD77391-2D2E-1B4D-75A0-3C6B3DFA65CA}"/>
              </a:ext>
            </a:extLst>
          </p:cNvPr>
          <p:cNvGrpSpPr/>
          <p:nvPr/>
        </p:nvGrpSpPr>
        <p:grpSpPr>
          <a:xfrm>
            <a:off x="1582950" y="3979186"/>
            <a:ext cx="968667" cy="843397"/>
            <a:chOff x="2663788" y="4814192"/>
            <a:chExt cx="968667" cy="843397"/>
          </a:xfrm>
        </p:grpSpPr>
        <p:sp>
          <p:nvSpPr>
            <p:cNvPr id="336" name="Rounded Rectangle 138">
              <a:extLst>
                <a:ext uri="{FF2B5EF4-FFF2-40B4-BE49-F238E27FC236}">
                  <a16:creationId xmlns:a16="http://schemas.microsoft.com/office/drawing/2014/main" xmlns="" id="{F48B234E-3E96-4C54-B4BE-46BD03CFF7F2}"/>
                </a:ext>
              </a:extLst>
            </p:cNvPr>
            <p:cNvSpPr/>
            <p:nvPr/>
          </p:nvSpPr>
          <p:spPr>
            <a:xfrm>
              <a:off x="2663788" y="4814192"/>
              <a:ext cx="968667" cy="84339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64" name="Picture 109">
              <a:extLst>
                <a:ext uri="{FF2B5EF4-FFF2-40B4-BE49-F238E27FC236}">
                  <a16:creationId xmlns:a16="http://schemas.microsoft.com/office/drawing/2014/main" xmlns="" id="{ECB4AF5C-FDB0-4F9B-AF72-377443C7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/>
          </p:blipFill>
          <p:spPr>
            <a:xfrm>
              <a:off x="2932121" y="4921599"/>
              <a:ext cx="432000" cy="4397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65" name="Rounded Rectangle 101">
              <a:extLst>
                <a:ext uri="{FF2B5EF4-FFF2-40B4-BE49-F238E27FC236}">
                  <a16:creationId xmlns:a16="http://schemas.microsoft.com/office/drawing/2014/main" xmlns="" id="{9526EFF0-1539-4FB5-B14E-1D0180CA5D73}"/>
                </a:ext>
              </a:extLst>
            </p:cNvPr>
            <p:cNvSpPr/>
            <p:nvPr/>
          </p:nvSpPr>
          <p:spPr>
            <a:xfrm>
              <a:off x="2663921" y="5366521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ШУБЫ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4C5F871-1CE5-99A7-1816-97083E79CF66}"/>
              </a:ext>
            </a:extLst>
          </p:cNvPr>
          <p:cNvGrpSpPr/>
          <p:nvPr/>
        </p:nvGrpSpPr>
        <p:grpSpPr>
          <a:xfrm>
            <a:off x="2780440" y="3983637"/>
            <a:ext cx="968667" cy="843397"/>
            <a:chOff x="1585858" y="4814192"/>
            <a:chExt cx="968667" cy="843397"/>
          </a:xfrm>
        </p:grpSpPr>
        <p:sp>
          <p:nvSpPr>
            <p:cNvPr id="339" name="Rounded Rectangle 138">
              <a:extLst>
                <a:ext uri="{FF2B5EF4-FFF2-40B4-BE49-F238E27FC236}">
                  <a16:creationId xmlns:a16="http://schemas.microsoft.com/office/drawing/2014/main" xmlns="" id="{037C9DA6-C95C-4FA4-8513-629B01A966A2}"/>
                </a:ext>
              </a:extLst>
            </p:cNvPr>
            <p:cNvSpPr/>
            <p:nvPr/>
          </p:nvSpPr>
          <p:spPr>
            <a:xfrm>
              <a:off x="1585858" y="4814192"/>
              <a:ext cx="968667" cy="843397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grpSp>
          <p:nvGrpSpPr>
            <p:cNvPr id="366" name="Group 275">
              <a:extLst>
                <a:ext uri="{FF2B5EF4-FFF2-40B4-BE49-F238E27FC236}">
                  <a16:creationId xmlns:a16="http://schemas.microsoft.com/office/drawing/2014/main" xmlns="" id="{D1BC4C9E-B68B-4CBB-A6E8-CE6BEB0E317F}"/>
                </a:ext>
              </a:extLst>
            </p:cNvPr>
            <p:cNvGrpSpPr/>
            <p:nvPr/>
          </p:nvGrpSpPr>
          <p:grpSpPr>
            <a:xfrm>
              <a:off x="1585991" y="4921599"/>
              <a:ext cx="968400" cy="720905"/>
              <a:chOff x="1577757" y="5023706"/>
              <a:chExt cx="968400" cy="720905"/>
            </a:xfrm>
          </p:grpSpPr>
          <p:pic>
            <p:nvPicPr>
              <p:cNvPr id="367" name="Picture 113">
                <a:extLst>
                  <a:ext uri="{FF2B5EF4-FFF2-40B4-BE49-F238E27FC236}">
                    <a16:creationId xmlns:a16="http://schemas.microsoft.com/office/drawing/2014/main" xmlns="" id="{89B6DFD6-6BFE-46A5-AB60-8B811DE2A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rcRect/>
              <a:stretch/>
            </p:blipFill>
            <p:spPr>
              <a:xfrm>
                <a:off x="1904904" y="5023706"/>
                <a:ext cx="314106" cy="43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68" name="Rounded Rectangle 139">
                <a:extLst>
                  <a:ext uri="{FF2B5EF4-FFF2-40B4-BE49-F238E27FC236}">
                    <a16:creationId xmlns:a16="http://schemas.microsoft.com/office/drawing/2014/main" xmlns="" id="{CA04D26D-9A1E-4463-BFE4-713DFFA707E6}"/>
                  </a:ext>
                </a:extLst>
              </p:cNvPr>
              <p:cNvSpPr/>
              <p:nvPr/>
            </p:nvSpPr>
            <p:spPr>
              <a:xfrm>
                <a:off x="1577757" y="5460513"/>
                <a:ext cx="968400" cy="284098"/>
              </a:xfrm>
              <a:prstGeom prst="roundRect">
                <a:avLst>
                  <a:gd name="adj" fmla="val 985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72000" rIns="0" bIns="72000" rtlCol="0" anchor="t">
                <a:spAutoFit/>
              </a:bodyPr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  <a:sym typeface="Arial"/>
                  </a:rPr>
                  <a:t>ТАБАК</a:t>
                </a:r>
                <a:endParaRPr lang="x-none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5401CDB-81FB-0803-8BA8-C0BE8748ED52}"/>
              </a:ext>
            </a:extLst>
          </p:cNvPr>
          <p:cNvGrpSpPr/>
          <p:nvPr/>
        </p:nvGrpSpPr>
        <p:grpSpPr>
          <a:xfrm>
            <a:off x="2775181" y="2953203"/>
            <a:ext cx="968667" cy="842982"/>
            <a:chOff x="3691969" y="7686234"/>
            <a:chExt cx="968667" cy="842982"/>
          </a:xfrm>
        </p:grpSpPr>
        <p:sp>
          <p:nvSpPr>
            <p:cNvPr id="311" name="Rounded Rectangle 138">
              <a:extLst>
                <a:ext uri="{FF2B5EF4-FFF2-40B4-BE49-F238E27FC236}">
                  <a16:creationId xmlns:a16="http://schemas.microsoft.com/office/drawing/2014/main" xmlns="" id="{E1FA1CF3-B464-4F92-AAEB-F6458CF963E2}"/>
                </a:ext>
              </a:extLst>
            </p:cNvPr>
            <p:cNvSpPr/>
            <p:nvPr/>
          </p:nvSpPr>
          <p:spPr>
            <a:xfrm>
              <a:off x="3691969" y="7686234"/>
              <a:ext cx="968667" cy="842982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grpSp>
          <p:nvGrpSpPr>
            <p:cNvPr id="369" name="Group 279">
              <a:extLst>
                <a:ext uri="{FF2B5EF4-FFF2-40B4-BE49-F238E27FC236}">
                  <a16:creationId xmlns:a16="http://schemas.microsoft.com/office/drawing/2014/main" xmlns="" id="{EDAD6538-C26A-4BD6-9F12-829EAC62AC39}"/>
                </a:ext>
              </a:extLst>
            </p:cNvPr>
            <p:cNvGrpSpPr/>
            <p:nvPr/>
          </p:nvGrpSpPr>
          <p:grpSpPr>
            <a:xfrm>
              <a:off x="3692102" y="7775051"/>
              <a:ext cx="968400" cy="720905"/>
              <a:chOff x="503196" y="5490497"/>
              <a:chExt cx="968400" cy="720905"/>
            </a:xfrm>
          </p:grpSpPr>
          <p:pic>
            <p:nvPicPr>
              <p:cNvPr id="370" name="Picture 105">
                <a:extLst>
                  <a:ext uri="{FF2B5EF4-FFF2-40B4-BE49-F238E27FC236}">
                    <a16:creationId xmlns:a16="http://schemas.microsoft.com/office/drawing/2014/main" xmlns="" id="{F402F0CF-CB91-4A9D-9CA8-2538DC56A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/>
            </p:blipFill>
            <p:spPr>
              <a:xfrm>
                <a:off x="816987" y="5490497"/>
                <a:ext cx="340819" cy="43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71" name="Rounded Rectangle 281">
                <a:extLst>
                  <a:ext uri="{FF2B5EF4-FFF2-40B4-BE49-F238E27FC236}">
                    <a16:creationId xmlns:a16="http://schemas.microsoft.com/office/drawing/2014/main" xmlns="" id="{B2478124-DECF-4403-8C26-105F84336A08}"/>
                  </a:ext>
                </a:extLst>
              </p:cNvPr>
              <p:cNvSpPr/>
              <p:nvPr/>
            </p:nvSpPr>
            <p:spPr>
              <a:xfrm>
                <a:off x="503196" y="5927304"/>
                <a:ext cx="968400" cy="284098"/>
              </a:xfrm>
              <a:prstGeom prst="roundRect">
                <a:avLst>
                  <a:gd name="adj" fmla="val 985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72000" rIns="0" bIns="72000" rtlCol="0" anchor="t">
                <a:spAutoFit/>
              </a:bodyPr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  <a:sym typeface="Arial"/>
                  </a:rPr>
                  <a:t>СЛАДКАЯ ВОДА</a:t>
                </a:r>
                <a:endParaRPr lang="x-none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BB13425-2E71-5F6D-B6AB-A7370F7E7B8C}"/>
              </a:ext>
            </a:extLst>
          </p:cNvPr>
          <p:cNvGrpSpPr/>
          <p:nvPr/>
        </p:nvGrpSpPr>
        <p:grpSpPr>
          <a:xfrm>
            <a:off x="1016644" y="5395920"/>
            <a:ext cx="1015200" cy="1003959"/>
            <a:chOff x="3773315" y="5689348"/>
            <a:chExt cx="1015200" cy="1003959"/>
          </a:xfrm>
        </p:grpSpPr>
        <p:sp>
          <p:nvSpPr>
            <p:cNvPr id="69" name="Rounded Rectangle 128">
              <a:extLst>
                <a:ext uri="{FF2B5EF4-FFF2-40B4-BE49-F238E27FC236}">
                  <a16:creationId xmlns:a16="http://schemas.microsoft.com/office/drawing/2014/main" xmlns="" id="{F1C8A669-AE24-C8B3-3E0C-6565F130F4E2}"/>
                </a:ext>
              </a:extLst>
            </p:cNvPr>
            <p:cNvSpPr/>
            <p:nvPr/>
          </p:nvSpPr>
          <p:spPr>
            <a:xfrm>
              <a:off x="3773315" y="5689348"/>
              <a:ext cx="1015200" cy="1003959"/>
            </a:xfrm>
            <a:prstGeom prst="roundRect">
              <a:avLst>
                <a:gd name="adj" fmla="val 469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DCBD75B-A69E-0372-D330-E36524DE81F2}"/>
                </a:ext>
              </a:extLst>
            </p:cNvPr>
            <p:cNvSpPr txBox="1"/>
            <p:nvPr/>
          </p:nvSpPr>
          <p:spPr>
            <a:xfrm>
              <a:off x="3876973" y="6313832"/>
              <a:ext cx="807883" cy="195814"/>
            </a:xfrm>
            <a:prstGeom prst="rect">
              <a:avLst/>
            </a:prstGeom>
            <a:noFill/>
          </p:spPr>
          <p:txBody>
            <a:bodyPr wrap="square" lIns="36000" tIns="36000" rIns="36000" bIns="36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КОНСЕРВЫ </a:t>
              </a:r>
              <a:endParaRPr kumimoji="0" lang="x-none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04" name="Picture 109">
              <a:extLst>
                <a:ext uri="{FF2B5EF4-FFF2-40B4-BE49-F238E27FC236}">
                  <a16:creationId xmlns:a16="http://schemas.microsoft.com/office/drawing/2014/main" xmlns="" id="{93152D09-E932-0FB1-0587-1BB81879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rcRect/>
            <a:stretch/>
          </p:blipFill>
          <p:spPr>
            <a:xfrm>
              <a:off x="3993593" y="5834036"/>
              <a:ext cx="432000" cy="3283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B663894-CD15-113A-9AF2-E2604D696A41}"/>
              </a:ext>
            </a:extLst>
          </p:cNvPr>
          <p:cNvGrpSpPr/>
          <p:nvPr/>
        </p:nvGrpSpPr>
        <p:grpSpPr>
          <a:xfrm>
            <a:off x="1663461" y="1966046"/>
            <a:ext cx="968667" cy="835272"/>
            <a:chOff x="2663788" y="1986788"/>
            <a:chExt cx="968667" cy="835272"/>
          </a:xfrm>
        </p:grpSpPr>
        <p:sp>
          <p:nvSpPr>
            <p:cNvPr id="30" name="Rounded Rectangle 138">
              <a:extLst>
                <a:ext uri="{FF2B5EF4-FFF2-40B4-BE49-F238E27FC236}">
                  <a16:creationId xmlns:a16="http://schemas.microsoft.com/office/drawing/2014/main" xmlns="" id="{C6D4EE06-F0DF-F752-420D-834214FA51D4}"/>
                </a:ext>
              </a:extLst>
            </p:cNvPr>
            <p:cNvSpPr/>
            <p:nvPr/>
          </p:nvSpPr>
          <p:spPr>
            <a:xfrm>
              <a:off x="2663788" y="1986788"/>
              <a:ext cx="968667" cy="835272"/>
            </a:xfrm>
            <a:prstGeom prst="roundRect">
              <a:avLst>
                <a:gd name="adj" fmla="val 46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32" name="Picture 112">
              <a:extLst>
                <a:ext uri="{FF2B5EF4-FFF2-40B4-BE49-F238E27FC236}">
                  <a16:creationId xmlns:a16="http://schemas.microsoft.com/office/drawing/2014/main" xmlns="" id="{2E603F0D-6A5C-18F8-6822-1D155137D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rcRect/>
            <a:stretch/>
          </p:blipFill>
          <p:spPr>
            <a:xfrm>
              <a:off x="2981081" y="2102876"/>
              <a:ext cx="334080" cy="40153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3" name="Rounded Rectangle 101">
              <a:extLst>
                <a:ext uri="{FF2B5EF4-FFF2-40B4-BE49-F238E27FC236}">
                  <a16:creationId xmlns:a16="http://schemas.microsoft.com/office/drawing/2014/main" xmlns="" id="{74E790D2-5E90-90BE-05DD-FB6B205CE8C6}"/>
                </a:ext>
              </a:extLst>
            </p:cNvPr>
            <p:cNvSpPr/>
            <p:nvPr/>
          </p:nvSpPr>
          <p:spPr>
            <a:xfrm>
              <a:off x="2663921" y="2528694"/>
              <a:ext cx="968400" cy="284098"/>
            </a:xfrm>
            <a:prstGeom prst="roundRect">
              <a:avLst>
                <a:gd name="adj" fmla="val 98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72000" rIns="0" bIns="72000" rtlCol="0" anchor="t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ВОДА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E18A1A5-0236-5392-7AF4-3A4CFF3425E9}"/>
              </a:ext>
            </a:extLst>
          </p:cNvPr>
          <p:cNvGrpSpPr/>
          <p:nvPr/>
        </p:nvGrpSpPr>
        <p:grpSpPr>
          <a:xfrm>
            <a:off x="2352024" y="5395920"/>
            <a:ext cx="1015200" cy="999173"/>
            <a:chOff x="5031229" y="2171985"/>
            <a:chExt cx="1015200" cy="999173"/>
          </a:xfrm>
        </p:grpSpPr>
        <p:sp>
          <p:nvSpPr>
            <p:cNvPr id="80" name="Rounded Rectangle 130">
              <a:extLst>
                <a:ext uri="{FF2B5EF4-FFF2-40B4-BE49-F238E27FC236}">
                  <a16:creationId xmlns:a16="http://schemas.microsoft.com/office/drawing/2014/main" xmlns="" id="{A214F20A-391D-826D-5DE3-0D3DB41D8D75}"/>
                </a:ext>
              </a:extLst>
            </p:cNvPr>
            <p:cNvSpPr/>
            <p:nvPr/>
          </p:nvSpPr>
          <p:spPr>
            <a:xfrm>
              <a:off x="5031943" y="2171985"/>
              <a:ext cx="1013773" cy="999173"/>
            </a:xfrm>
            <a:prstGeom prst="roundRect">
              <a:avLst>
                <a:gd name="adj" fmla="val 469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33" tIns="35933" rIns="35933" bIns="35933" rtlCol="0" anchor="ctr">
              <a:noAutofit/>
            </a:bodyPr>
            <a:lstStyle/>
            <a:p>
              <a:pPr algn="ctr">
                <a:defRPr/>
              </a:pPr>
              <a:endParaRPr lang="x-none" sz="799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85" name="Picture 97">
              <a:extLst>
                <a:ext uri="{FF2B5EF4-FFF2-40B4-BE49-F238E27FC236}">
                  <a16:creationId xmlns:a16="http://schemas.microsoft.com/office/drawing/2014/main" xmlns="" id="{0B30DCAD-5BC1-9181-D704-135A6906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rcRect/>
            <a:stretch/>
          </p:blipFill>
          <p:spPr>
            <a:xfrm>
              <a:off x="5319229" y="2285055"/>
              <a:ext cx="439200" cy="40757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132228B-C954-9941-CAB1-6EBB565F647A}"/>
                </a:ext>
              </a:extLst>
            </p:cNvPr>
            <p:cNvSpPr txBox="1"/>
            <p:nvPr/>
          </p:nvSpPr>
          <p:spPr>
            <a:xfrm>
              <a:off x="5031229" y="2695115"/>
              <a:ext cx="1015200" cy="232165"/>
            </a:xfrm>
            <a:prstGeom prst="rect">
              <a:avLst/>
            </a:prstGeom>
            <a:noFill/>
          </p:spPr>
          <p:txBody>
            <a:bodyPr wrap="square" lIns="36000" tIns="72000" rIns="36000" bIns="36000">
              <a:spAutoFit/>
            </a:bodyPr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Arial"/>
                </a:rPr>
                <a:t>ИКРА</a:t>
              </a:r>
              <a:endParaRPr lang="x-none" sz="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endParaRPr>
            </a:p>
          </p:txBody>
        </p:sp>
      </p:grp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248CE24D-F9EF-4238-BC4F-55FC56A29E55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9388" y="6176974"/>
            <a:ext cx="2958867" cy="553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9BBD57-DFE6-49D1-8639-7EF24B1D1C99}"/>
              </a:ext>
            </a:extLst>
          </p:cNvPr>
          <p:cNvSpPr txBox="1"/>
          <p:nvPr/>
        </p:nvSpPr>
        <p:spPr>
          <a:xfrm>
            <a:off x="3283406" y="5000011"/>
            <a:ext cx="453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ГРУПП ТОВАРОВ, ПОДЛЕЖАЩИХ МАРКИРОВКЕ средствами идентификации,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ЗАКРЕПЛЕНЫ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РОСПОТРЕБНАДЗОРОМ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12</a:t>
            </a:fld>
            <a:endParaRPr lang="ru-RU"/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44" y="827422"/>
            <a:ext cx="7328388" cy="44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1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AD1111-067F-4CFE-977C-A50DCF716B5D}"/>
              </a:ext>
            </a:extLst>
          </p:cNvPr>
          <p:cNvSpPr txBox="1"/>
          <p:nvPr/>
        </p:nvSpPr>
        <p:spPr>
          <a:xfrm>
            <a:off x="2773936" y="3864697"/>
            <a:ext cx="9059625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оспотребнадзора от 14.09.2023 № 635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утверждении перечня индикаторов риска нарушения обязательных требований при осуществлении федерального государственного контроля (надзора) в области защиты прав потребителей»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FC3A8C-2FE5-4BEA-AE11-11F2BF269823}"/>
              </a:ext>
            </a:extLst>
          </p:cNvPr>
          <p:cNvSpPr txBox="1"/>
          <p:nvPr/>
        </p:nvSpPr>
        <p:spPr>
          <a:xfrm>
            <a:off x="795318" y="1405527"/>
            <a:ext cx="10006906" cy="503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индикаторов риска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категориям товаров, подлежащих цифровой маркировке: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табачная и никотинсодержащая продукция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упакованная питьевая вода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товары легкой промышленности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молочная продукции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обувь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парфюмерия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фототехника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шины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меховые изделия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антисептики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1845EF3E-9DAE-472D-97BC-DA186BBC97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AA8908-6DE7-4A8F-9681-084D777CD23A}"/>
              </a:ext>
            </a:extLst>
          </p:cNvPr>
          <p:cNvSpPr txBox="1"/>
          <p:nvPr/>
        </p:nvSpPr>
        <p:spPr>
          <a:xfrm>
            <a:off x="2867025" y="226783"/>
            <a:ext cx="782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риска нарушений обязательных требований 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маркировке товаров средствами идентификации</a:t>
            </a:r>
          </a:p>
        </p:txBody>
      </p:sp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xmlns="" id="{3B82AB82-1308-4836-858A-4483F82C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92" y="1827153"/>
            <a:ext cx="2325037" cy="13243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96CACB-A469-48EE-853B-1F68D95CCA72}"/>
              </a:ext>
            </a:extLst>
          </p:cNvPr>
          <p:cNvSpPr txBox="1"/>
          <p:nvPr/>
        </p:nvSpPr>
        <p:spPr>
          <a:xfrm>
            <a:off x="3418398" y="5170081"/>
            <a:ext cx="8415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«Нужно и максимально сократить число проверочных мероприятий бизнеса,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обеспечить защиту прав граждан, потребителей товаров и услуг. Это две стороны одной медали. Нужно и административное давление ослабить, но и обязательно думать и обеспечивать интересы потребителей».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В.В. Путин</a:t>
            </a:r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5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E84CC7B5-2FB2-4323-A32E-1A7D33B529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" y="20814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9347689F-9179-475D-BF40-A5B698EEAC80}"/>
              </a:ext>
            </a:extLst>
          </p:cNvPr>
          <p:cNvSpPr txBox="1">
            <a:spLocks/>
          </p:cNvSpPr>
          <p:nvPr/>
        </p:nvSpPr>
        <p:spPr>
          <a:xfrm>
            <a:off x="3071665" y="145267"/>
            <a:ext cx="6512511" cy="7596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(надзор) за маркировкой товаров средствами идентификации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0B3EFA-7AD9-46AE-B18E-A7FAF8104950}"/>
              </a:ext>
            </a:extLst>
          </p:cNvPr>
          <p:cNvSpPr txBox="1"/>
          <p:nvPr/>
        </p:nvSpPr>
        <p:spPr>
          <a:xfrm>
            <a:off x="1493312" y="1072505"/>
            <a:ext cx="845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Результативность проверок по индикаторам риска, 2024 год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CB607F2-7D8D-419E-A12C-37E9C0E2F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43331"/>
              </p:ext>
            </p:extLst>
          </p:nvPr>
        </p:nvGraphicFramePr>
        <p:xfrm>
          <a:off x="330413" y="1534170"/>
          <a:ext cx="11303214" cy="5210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470">
                  <a:extLst>
                    <a:ext uri="{9D8B030D-6E8A-4147-A177-3AD203B41FA5}">
                      <a16:colId xmlns:a16="http://schemas.microsoft.com/office/drawing/2014/main" xmlns="" val="635819743"/>
                    </a:ext>
                  </a:extLst>
                </a:gridCol>
                <a:gridCol w="1434259">
                  <a:extLst>
                    <a:ext uri="{9D8B030D-6E8A-4147-A177-3AD203B41FA5}">
                      <a16:colId xmlns:a16="http://schemas.microsoft.com/office/drawing/2014/main" xmlns="" val="2239048940"/>
                    </a:ext>
                  </a:extLst>
                </a:gridCol>
                <a:gridCol w="1641821">
                  <a:extLst>
                    <a:ext uri="{9D8B030D-6E8A-4147-A177-3AD203B41FA5}">
                      <a16:colId xmlns:a16="http://schemas.microsoft.com/office/drawing/2014/main" xmlns="" val="2884870530"/>
                    </a:ext>
                  </a:extLst>
                </a:gridCol>
                <a:gridCol w="1397242">
                  <a:extLst>
                    <a:ext uri="{9D8B030D-6E8A-4147-A177-3AD203B41FA5}">
                      <a16:colId xmlns:a16="http://schemas.microsoft.com/office/drawing/2014/main" xmlns="" val="1803719013"/>
                    </a:ext>
                  </a:extLst>
                </a:gridCol>
                <a:gridCol w="904545">
                  <a:extLst>
                    <a:ext uri="{9D8B030D-6E8A-4147-A177-3AD203B41FA5}">
                      <a16:colId xmlns:a16="http://schemas.microsoft.com/office/drawing/2014/main" xmlns="" val="3257742168"/>
                    </a:ext>
                  </a:extLst>
                </a:gridCol>
                <a:gridCol w="1758110">
                  <a:extLst>
                    <a:ext uri="{9D8B030D-6E8A-4147-A177-3AD203B41FA5}">
                      <a16:colId xmlns:a16="http://schemas.microsoft.com/office/drawing/2014/main" xmlns="" val="1505234348"/>
                    </a:ext>
                  </a:extLst>
                </a:gridCol>
                <a:gridCol w="1249435">
                  <a:extLst>
                    <a:ext uri="{9D8B030D-6E8A-4147-A177-3AD203B41FA5}">
                      <a16:colId xmlns:a16="http://schemas.microsoft.com/office/drawing/2014/main" xmlns="" val="1058966758"/>
                    </a:ext>
                  </a:extLst>
                </a:gridCol>
                <a:gridCol w="1647332">
                  <a:extLst>
                    <a:ext uri="{9D8B030D-6E8A-4147-A177-3AD203B41FA5}">
                      <a16:colId xmlns:a16="http://schemas.microsoft.com/office/drawing/2014/main" xmlns="" val="791179658"/>
                    </a:ext>
                  </a:extLst>
                </a:gridCol>
              </a:tblGrid>
              <a:tr h="7863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товаров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объектов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Проинспектировано товаров,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Арестовано товаров,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ареста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</a:t>
                      </a:r>
                      <a:b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 технических регламентов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проб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протоколов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1566355591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35 362 пачки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41 объекте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AutoNum type="arabicPlain" startAt="597"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пачек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630555669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упакованная вода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объекте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1147096792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5 999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17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2672728100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364857066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обувь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7 497 пар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11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163 пары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470386037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3294400290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2881719470"/>
                  </a:ext>
                </a:extLst>
              </a:tr>
              <a:tr h="4411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1784054676"/>
                  </a:ext>
                </a:extLst>
              </a:tr>
              <a:tr h="4411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фототовары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3842367929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54 304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48 объектах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2 194</a:t>
                      </a: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6058" marB="0" anchor="ctr"/>
                </a:tc>
                <a:extLst>
                  <a:ext uri="{0D108BD9-81ED-4DB2-BD59-A6C34878D82A}">
                    <a16:rowId xmlns:a16="http://schemas.microsoft.com/office/drawing/2014/main" xmlns="" val="3521941543"/>
                  </a:ext>
                </a:extLst>
              </a:tr>
            </a:tbl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2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A12B6E-E90C-423E-8D9C-D5B9339D6112}"/>
              </a:ext>
            </a:extLst>
          </p:cNvPr>
          <p:cNvSpPr txBox="1"/>
          <p:nvPr/>
        </p:nvSpPr>
        <p:spPr>
          <a:xfrm>
            <a:off x="3293537" y="388203"/>
            <a:ext cx="994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ОСНОВНЫЕ НАРУШЕНИЯ по составам КоАП РФ</a:t>
            </a:r>
          </a:p>
        </p:txBody>
      </p:sp>
      <p:pic>
        <p:nvPicPr>
          <p:cNvPr id="5" name="Рисунок 4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EBAF75E4-5B52-44B3-8C1B-1DB3CBFF99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" y="20814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484086-6C79-448A-B510-3C260A9029E4}"/>
              </a:ext>
            </a:extLst>
          </p:cNvPr>
          <p:cNvSpPr txBox="1"/>
          <p:nvPr/>
        </p:nvSpPr>
        <p:spPr>
          <a:xfrm>
            <a:off x="1726565" y="1459836"/>
            <a:ext cx="10109200" cy="447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14.53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несоблюдение ограничений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запретов (табак)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ч.1 ст. 14.43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технических регламентов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 2 ст. 15.12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продажа без маркировки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 4 ст. 15.12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оборот табачных изделий без маркировки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 1 ст. 14.8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недоведение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потребителей необходимой информации о продавце, товаре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14.45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товаротранспортной документации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14.15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правил продаж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ч.1 ст. 14.5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вывески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15.12.1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передаче информации в ГИС МТ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19.7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непредставление запрашиваемых сведений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 19.4.1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воспрепятствование проверке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6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2C0D12F1-75F1-4E9E-9E2C-FD5166462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" y="20814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F3E1A3-9A53-48D7-8D7E-AA5BD4EF1772}"/>
              </a:ext>
            </a:extLst>
          </p:cNvPr>
          <p:cNvSpPr txBox="1"/>
          <p:nvPr/>
        </p:nvSpPr>
        <p:spPr>
          <a:xfrm>
            <a:off x="755594" y="3429000"/>
            <a:ext cx="4122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основания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проверок на объектах розничной продажи табачной </a:t>
            </a:r>
            <a:b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никотинсодержащей продукции (устройств для ее потребления) </a:t>
            </a:r>
          </a:p>
          <a:p>
            <a:pPr algn="ctr"/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2024 года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201BA-5F36-474D-8468-26ED65FBB932}"/>
              </a:ext>
            </a:extLst>
          </p:cNvPr>
          <p:cNvSpPr txBox="1"/>
          <p:nvPr/>
        </p:nvSpPr>
        <p:spPr>
          <a:xfrm>
            <a:off x="1254154" y="575736"/>
            <a:ext cx="100953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СОБЛЮДЕНИЯ ОБЯЗАТЕЛЬНЫХ ТРЕБОВАНИЙ К РОЗНИЧНОЙ РЕАЛИЗАЦИИ ТАБАЧНОЙ И НИКОТИНСОДЕРЖАЩЕЙ ПРОДУКЦИИ, КАЛЬЯНОВ И УСТРОЙСТВ ДЛЯ ПОТРЕБЛЕНИЯ НИКОТИНСОДЕРЖАЩЕЙ ПРОДУКЦИИ В РАМКАХ ФЕДЕРАЛЬНОГО ГОСУДАРСТВЕННОГО КОНТРОЛЯ (НАДЗОРА) В ОБЛАСТИ ЗАЩИТЫ ПРАВ ПОТРЕБИТЕЛЕЙ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8FB396-3D5E-456A-A236-40979968AC0C}"/>
              </a:ext>
            </a:extLst>
          </p:cNvPr>
          <p:cNvSpPr txBox="1"/>
          <p:nvPr/>
        </p:nvSpPr>
        <p:spPr>
          <a:xfrm>
            <a:off x="1104406" y="1972931"/>
            <a:ext cx="33264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 № 1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ПРАВИТЕЛЬСТВА РОССИЙСКОЙ ФЕДЕРАЦИИ ОТ 10.03.2022 № 336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A65EAAB5-2194-4C23-B920-3564A43DD459}"/>
              </a:ext>
            </a:extLst>
          </p:cNvPr>
          <p:cNvSpPr/>
          <p:nvPr/>
        </p:nvSpPr>
        <p:spPr>
          <a:xfrm>
            <a:off x="1970061" y="3256434"/>
            <a:ext cx="1595120" cy="14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5A4C2E-2507-4C3D-8620-02B248867EAD}"/>
              </a:ext>
            </a:extLst>
          </p:cNvPr>
          <p:cNvSpPr txBox="1"/>
          <p:nvPr/>
        </p:nvSpPr>
        <p:spPr>
          <a:xfrm>
            <a:off x="2496727" y="5324349"/>
            <a:ext cx="2122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ПОСРЕДСТВОМ: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D344A967-CF08-4168-AD33-B230196C8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9002"/>
              </p:ext>
            </p:extLst>
          </p:nvPr>
        </p:nvGraphicFramePr>
        <p:xfrm>
          <a:off x="5290456" y="1747157"/>
          <a:ext cx="6369245" cy="4457363"/>
        </p:xfrm>
        <a:graphic>
          <a:graphicData uri="http://schemas.openxmlformats.org/drawingml/2006/table">
            <a:tbl>
              <a:tblPr firstRow="1" firstCol="1" bandRow="1"/>
              <a:tblGrid>
                <a:gridCol w="2122627">
                  <a:extLst>
                    <a:ext uri="{9D8B030D-6E8A-4147-A177-3AD203B41FA5}">
                      <a16:colId xmlns:a16="http://schemas.microsoft.com/office/drawing/2014/main" xmlns="" val="3125404041"/>
                    </a:ext>
                  </a:extLst>
                </a:gridCol>
                <a:gridCol w="2123309">
                  <a:extLst>
                    <a:ext uri="{9D8B030D-6E8A-4147-A177-3AD203B41FA5}">
                      <a16:colId xmlns:a16="http://schemas.microsoft.com/office/drawing/2014/main" xmlns="" val="2050101040"/>
                    </a:ext>
                  </a:extLst>
                </a:gridCol>
                <a:gridCol w="2123309">
                  <a:extLst>
                    <a:ext uri="{9D8B030D-6E8A-4147-A177-3AD203B41FA5}">
                      <a16:colId xmlns:a16="http://schemas.microsoft.com/office/drawing/2014/main" xmlns="" val="1175208703"/>
                    </a:ext>
                  </a:extLst>
                </a:gridCol>
              </a:tblGrid>
              <a:tr h="1356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внеплановых контрольных (надзорных) мероприятий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согласованию </a:t>
                      </a:r>
                      <a:b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органами прокуратуры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основании индикаторов риска,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истечении срока исполнения предписания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338342"/>
                  </a:ext>
                </a:extLst>
              </a:tr>
              <a:tr h="747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выездных обследований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согласования 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органами прокуратуры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незамедлительным переходом на проведение закупки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1983535"/>
                  </a:ext>
                </a:extLst>
              </a:tr>
              <a:tr h="1245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внеплановых контрольных (надзорных) мероприятий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согласованию </a:t>
                      </a:r>
                      <a:b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органами прокуратуры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непосредственной угрозе причинения вреда жизни </a:t>
                      </a:r>
                      <a:b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тяжкого вреда здоровью граждан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008585"/>
                  </a:ext>
                </a:extLst>
              </a:tr>
              <a:tr h="1107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внеплановых контрольных (надзорных) мероприятий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согласования </a:t>
                      </a:r>
                      <a:b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органами прокуратуры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поручению Президента РФ,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требованию прокурора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09028"/>
                  </a:ext>
                </a:extLst>
              </a:tr>
            </a:tbl>
          </a:graphicData>
        </a:graphic>
      </p:graphicFrame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5E30DD44-D9E4-4A3D-A5DC-25B98A4696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" y="20814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69EAED3-FD2E-4EE0-A71F-C7333108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316" y="378043"/>
            <a:ext cx="79635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ПРОВЕДЕНИЯ ВЫЕЗДНЫХ ОБСЛЕДОВАНИЙ В ОТНОШЕНИИ СУБЪЕКТОВ, ОСУЩЕСТВЛЯЮЩИХ РЕАЛИЗАЦИЮ ТАБАЧНОЙ </a:t>
            </a:r>
            <a:b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НИКОТИНСОДЕРЖАЩЕЙ ПРОДУКЦИИ, 2024 год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CDC04A-3414-41CF-98F0-439FB0E6BAAF}"/>
              </a:ext>
            </a:extLst>
          </p:cNvPr>
          <p:cNvSpPr txBox="1"/>
          <p:nvPr/>
        </p:nvSpPr>
        <p:spPr>
          <a:xfrm>
            <a:off x="1622090" y="1313914"/>
            <a:ext cx="8722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План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выездных обследований включено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418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объектов.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105F44-E5C1-41BB-BBA4-FA9D77624B79}"/>
              </a:ext>
            </a:extLst>
          </p:cNvPr>
          <p:cNvSpPr txBox="1"/>
          <p:nvPr/>
        </p:nvSpPr>
        <p:spPr>
          <a:xfrm>
            <a:off x="122945" y="2231255"/>
            <a:ext cx="5860175" cy="270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обследований незамедлительно проведено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156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контрольно-надзорных мероприятий с взаимодействием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37,3% от проведенных обследований завершилось закупкой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из них: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контрольных закупок –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проинспектировано 3 950 ед., арестовано 3 145 единиц товара (% ареста составил 79,6%);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139 мониторинговых закупок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проинспектировано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27 315 ед., арестовано 11 448 единиц товара (% ареста составил 41,9%)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ходе закупок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проинспектировано 31 265 ед.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продукции,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арестовано 14 593 ед., % ареста составил – 46,7%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E9FDEE-537A-4B93-B587-C8ABAB22891F}"/>
              </a:ext>
            </a:extLst>
          </p:cNvPr>
          <p:cNvSpPr txBox="1"/>
          <p:nvPr/>
        </p:nvSpPr>
        <p:spPr>
          <a:xfrm>
            <a:off x="6096000" y="1933935"/>
            <a:ext cx="5772151" cy="41035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Выявлены нарушения: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требований к реализации товаров на 297 объектах: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дистанционная продажа и запрещенные объекты торговли – 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объектов;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открытая выкладка и демонстрация товаров на 154 объектах;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несоответствие требованиям по оформлению и наличию прейскуранта на 271 объекте;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в 100-метровой зоне – 8 объектов;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продажи (подарки) на 5 объектах;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поштучная продажа сигарет на 1 объекте;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запрещенных к продаже (насвай, снюс) на 1 объекте;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передачи информации в ГИС МТ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152 объектах;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отсутствуя регистрация в ГИС МТ на 158 объектах.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E0C93C-54B2-4E59-91CB-023C6BF8E23D}"/>
              </a:ext>
            </a:extLst>
          </p:cNvPr>
          <p:cNvSpPr txBox="1"/>
          <p:nvPr/>
        </p:nvSpPr>
        <p:spPr>
          <a:xfrm>
            <a:off x="800100" y="5204534"/>
            <a:ext cx="47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483 протокола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129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протоколов направлены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суд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привлечения к административной ответственности в виде штрафа 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конфискации арестованных товаров.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7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A64D1341-4DB4-4679-BBDA-104CFDF31C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0" y="20814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77BF8F-DF27-44A7-9807-2622247BAECB}"/>
              </a:ext>
            </a:extLst>
          </p:cNvPr>
          <p:cNvSpPr txBox="1"/>
          <p:nvPr/>
        </p:nvSpPr>
        <p:spPr>
          <a:xfrm>
            <a:off x="1653735" y="433902"/>
            <a:ext cx="705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РАЗРЕШИТЕЛЬНЫЙ РЕЖИМ НА КАССАХ -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35A80E-EE3D-499E-9D43-AAFB5ED3791E}"/>
              </a:ext>
            </a:extLst>
          </p:cNvPr>
          <p:cNvSpPr txBox="1"/>
          <p:nvPr/>
        </p:nvSpPr>
        <p:spPr>
          <a:xfrm>
            <a:off x="6334125" y="5747155"/>
            <a:ext cx="55169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применения запрета продажи товаров, подлежащих обязательной маркировке средствами идентификации, на основании информации, содержащейся в ГИС МТ, в том числе правила получения информации </a:t>
            </a:r>
            <a:br>
              <a:rPr lang="ru-RU" sz="11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указанной информационной системы, утверждены постановлением Правительства Российской Федерации от 21.11.2023 № 1944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E5CEFEA-F355-4E4B-B52C-12DC4ACA88DD}"/>
              </a:ext>
            </a:extLst>
          </p:cNvPr>
          <p:cNvSpPr txBox="1"/>
          <p:nvPr/>
        </p:nvSpPr>
        <p:spPr>
          <a:xfrm>
            <a:off x="1565720" y="790795"/>
            <a:ext cx="1028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запрет продажи товара, подлежащего обязательной маркировке, если при проверке кода маркировки на кассе верхнеуровневое кассовое ПО выдало ошибку 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3D2A2F9-8660-4899-B347-2FADDCF00427}"/>
              </a:ext>
            </a:extLst>
          </p:cNvPr>
          <p:cNvSpPr txBox="1"/>
          <p:nvPr/>
        </p:nvSpPr>
        <p:spPr>
          <a:xfrm>
            <a:off x="1418473" y="1672320"/>
            <a:ext cx="299790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Вводилось поэтапно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для следующих категорий: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8B9A975D-816C-4273-9310-0D6AF2803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59017"/>
            <a:ext cx="6593241" cy="37394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системе «Честный знак» информации о коде маркировки </a:t>
            </a:r>
            <a:b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товаре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о нанесении кода маркировки на товар, а также </a:t>
            </a:r>
            <a:b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вводе в оборот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информации, что товар с таким кодом маркировки ранее уже был выведен из оборота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Истек срок годности товара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товара по решению органа государственной власти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товара по цене ниже или выше максимальной розничной цены </a:t>
            </a:r>
            <a:b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(для табачной продукции проверка выполняется на основании максимальной розничной цены из кода маркировки)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C45317-AA24-445C-96FE-24EFBABE9D88}"/>
              </a:ext>
            </a:extLst>
          </p:cNvPr>
          <p:cNvSpPr txBox="1"/>
          <p:nvPr/>
        </p:nvSpPr>
        <p:spPr>
          <a:xfrm>
            <a:off x="1924531" y="2685931"/>
            <a:ext cx="2491845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табак, пиво </a:t>
            </a:r>
            <a:b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слабоалкогольные напитки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кегах</a:t>
            </a:r>
            <a:endParaRPr lang="ru-RU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EA32812D-8269-4E15-9A8D-10D17E7EE688}"/>
              </a:ext>
            </a:extLst>
          </p:cNvPr>
          <p:cNvSpPr/>
          <p:nvPr/>
        </p:nvSpPr>
        <p:spPr>
          <a:xfrm>
            <a:off x="502137" y="2628162"/>
            <a:ext cx="1151598" cy="103886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 апреля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7852D66-5880-4E06-B839-5505FF29CE77}"/>
              </a:ext>
            </a:extLst>
          </p:cNvPr>
          <p:cNvSpPr txBox="1"/>
          <p:nvPr/>
        </p:nvSpPr>
        <p:spPr>
          <a:xfrm>
            <a:off x="1924531" y="3983762"/>
            <a:ext cx="249184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молочная продукция, упакованная вода</a:t>
            </a:r>
            <a:endParaRPr lang="ru-RU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9AB3ECB8-8F4F-46A9-B1E5-839351ADAF16}"/>
              </a:ext>
            </a:extLst>
          </p:cNvPr>
          <p:cNvSpPr/>
          <p:nvPr/>
        </p:nvSpPr>
        <p:spPr>
          <a:xfrm>
            <a:off x="502138" y="3787494"/>
            <a:ext cx="1151597" cy="103886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 мая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1093735-4184-44BD-93FC-D0A6383949DB}"/>
              </a:ext>
            </a:extLst>
          </p:cNvPr>
          <p:cNvSpPr txBox="1"/>
          <p:nvPr/>
        </p:nvSpPr>
        <p:spPr>
          <a:xfrm>
            <a:off x="1888995" y="5008491"/>
            <a:ext cx="2527381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антисептики,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БАД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обувь, фотоаппараты, шины, одежда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духи, безалкогольные напитки </a:t>
            </a:r>
            <a:endParaRPr lang="ru-RU" dirty="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B131E7CC-401E-4033-B80E-E54C3E421ABB}"/>
              </a:ext>
            </a:extLst>
          </p:cNvPr>
          <p:cNvSpPr/>
          <p:nvPr/>
        </p:nvSpPr>
        <p:spPr>
          <a:xfrm>
            <a:off x="502137" y="5177646"/>
            <a:ext cx="1151597" cy="103886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1 ноября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AEBB5F-AB8D-4CA9-9AB7-0281A599E6C5}"/>
              </a:ext>
            </a:extLst>
          </p:cNvPr>
          <p:cNvSpPr txBox="1"/>
          <p:nvPr/>
        </p:nvSpPr>
        <p:spPr>
          <a:xfrm>
            <a:off x="6520651" y="1513405"/>
            <a:ext cx="392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запрета продажи товара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12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FFED53E1-FFE6-4D6F-A837-0F0861D24E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24782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436929-B111-40A3-A9B0-76096DCCD122}"/>
              </a:ext>
            </a:extLst>
          </p:cNvPr>
          <p:cNvSpPr txBox="1"/>
          <p:nvPr/>
        </p:nvSpPr>
        <p:spPr>
          <a:xfrm>
            <a:off x="2383971" y="557054"/>
            <a:ext cx="818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ИТОГИ СУДЕБНОЙ ЗАЩИТЫ ПРАВ ПОТРЕБИТЕЛЕЙ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BAC588A-0B4E-46D6-A8D7-9A3CDFDA0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1403"/>
              </p:ext>
            </p:extLst>
          </p:nvPr>
        </p:nvGraphicFramePr>
        <p:xfrm>
          <a:off x="546160" y="1821050"/>
          <a:ext cx="10926304" cy="4178745"/>
        </p:xfrm>
        <a:graphic>
          <a:graphicData uri="http://schemas.openxmlformats.org/drawingml/2006/table">
            <a:tbl>
              <a:tblPr firstRow="1" firstCol="1" bandRow="1"/>
              <a:tblGrid>
                <a:gridCol w="1255363">
                  <a:extLst>
                    <a:ext uri="{9D8B030D-6E8A-4147-A177-3AD203B41FA5}">
                      <a16:colId xmlns:a16="http://schemas.microsoft.com/office/drawing/2014/main" xmlns="" val="662552221"/>
                    </a:ext>
                  </a:extLst>
                </a:gridCol>
                <a:gridCol w="1441342">
                  <a:extLst>
                    <a:ext uri="{9D8B030D-6E8A-4147-A177-3AD203B41FA5}">
                      <a16:colId xmlns:a16="http://schemas.microsoft.com/office/drawing/2014/main" xmlns="" val="196673650"/>
                    </a:ext>
                  </a:extLst>
                </a:gridCol>
                <a:gridCol w="2208293">
                  <a:extLst>
                    <a:ext uri="{9D8B030D-6E8A-4147-A177-3AD203B41FA5}">
                      <a16:colId xmlns:a16="http://schemas.microsoft.com/office/drawing/2014/main" xmlns="" val="2219927740"/>
                    </a:ext>
                  </a:extLst>
                </a:gridCol>
                <a:gridCol w="2198792">
                  <a:extLst>
                    <a:ext uri="{9D8B030D-6E8A-4147-A177-3AD203B41FA5}">
                      <a16:colId xmlns:a16="http://schemas.microsoft.com/office/drawing/2014/main" xmlns="" val="810768542"/>
                    </a:ext>
                  </a:extLst>
                </a:gridCol>
                <a:gridCol w="1040569">
                  <a:extLst>
                    <a:ext uri="{9D8B030D-6E8A-4147-A177-3AD203B41FA5}">
                      <a16:colId xmlns:a16="http://schemas.microsoft.com/office/drawing/2014/main" xmlns="" val="3511497828"/>
                    </a:ext>
                  </a:extLst>
                </a:gridCol>
                <a:gridCol w="2781945">
                  <a:extLst>
                    <a:ext uri="{9D8B030D-6E8A-4147-A177-3AD203B41FA5}">
                      <a16:colId xmlns:a16="http://schemas.microsoft.com/office/drawing/2014/main" xmlns="" val="4009693413"/>
                    </a:ext>
                  </a:extLst>
                </a:gridCol>
              </a:tblGrid>
              <a:tr h="99999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Заключения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делу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Иски в защиту неопределенного круга лиц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Иски в защиту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конкретного потребителя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298547"/>
                  </a:ext>
                </a:extLst>
              </a:tr>
              <a:tr h="183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дано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заключений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присуждено денежных средств, тыс. руб.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подано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исков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присуждено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денежных средств,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6678777"/>
                  </a:ext>
                </a:extLst>
              </a:tr>
              <a:tr h="3479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7 159,0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1 447,0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315492"/>
                  </a:ext>
                </a:extLst>
              </a:tr>
              <a:tr h="3479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5 838,6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4 637,3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472513"/>
                  </a:ext>
                </a:extLst>
              </a:tr>
              <a:tr h="647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11 910,9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rgbClr val="222A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845,8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713375"/>
                  </a:ext>
                </a:extLst>
              </a:tr>
            </a:tbl>
          </a:graphicData>
        </a:graphic>
      </p:graphicFrame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32" y="116812"/>
            <a:ext cx="10646974" cy="924560"/>
          </a:xfrm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ОБРАЩЕНИЙ ПО ВОПРОСАМ ЗАЩИТЫ ПРАВ ПОТРЕБИТЕЛЕЙ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A5BA1FDB-C157-24AE-4418-831E4783E17E}"/>
              </a:ext>
            </a:extLst>
          </p:cNvPr>
          <p:cNvSpPr txBox="1">
            <a:spLocks/>
          </p:cNvSpPr>
          <p:nvPr/>
        </p:nvSpPr>
        <p:spPr>
          <a:xfrm>
            <a:off x="1981200" y="714356"/>
            <a:ext cx="8229600" cy="11304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9">
            <a:extLst>
              <a:ext uri="{FF2B5EF4-FFF2-40B4-BE49-F238E27FC236}">
                <a16:creationId xmlns:a16="http://schemas.microsoft.com/office/drawing/2014/main" xmlns="" id="{A85DC464-7318-F074-BB87-7C17EFFFF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877669"/>
              </p:ext>
            </p:extLst>
          </p:nvPr>
        </p:nvGraphicFramePr>
        <p:xfrm>
          <a:off x="446068" y="947267"/>
          <a:ext cx="8805653" cy="535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B330775F-10F0-4BF1-8C9F-247F39B589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" y="199470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D27E6-BF9E-4175-A70F-F83DE7AB58BF}"/>
              </a:ext>
            </a:extLst>
          </p:cNvPr>
          <p:cNvSpPr txBox="1"/>
          <p:nvPr/>
        </p:nvSpPr>
        <p:spPr>
          <a:xfrm>
            <a:off x="7892783" y="4163591"/>
            <a:ext cx="316582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более 7 тысяч обращений от граждан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9DB46AA2-E12B-4825-AF8B-237A53FAB037}"/>
              </a:ext>
            </a:extLst>
          </p:cNvPr>
          <p:cNvSpPr/>
          <p:nvPr/>
        </p:nvSpPr>
        <p:spPr>
          <a:xfrm rot="2563258">
            <a:off x="7845287" y="3256208"/>
            <a:ext cx="357987" cy="161528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40824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1F60774-24A9-4CD9-8753-38B66BEB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8F80-9ADE-490E-B272-711C0C30F453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54253E08-FEE0-46EC-96DF-4215F0D1CC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24782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AD86F-2A09-440F-9CB1-DDA6C1992C9C}"/>
              </a:ext>
            </a:extLst>
          </p:cNvPr>
          <p:cNvSpPr txBox="1"/>
          <p:nvPr/>
        </p:nvSpPr>
        <p:spPr>
          <a:xfrm>
            <a:off x="3461721" y="2681359"/>
            <a:ext cx="6096000" cy="1135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</a:rPr>
              <a:t>утверждены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</a:rPr>
              <a:t>ЕДИНЫЕ ПРАВИЛА В ОБЛАСТИ ЗАЩИТЫ ПРАВ ПОТРЕБИТЕЛЕЙ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13F7AF-A390-4C9B-821E-4A660202B184}"/>
              </a:ext>
            </a:extLst>
          </p:cNvPr>
          <p:cNvSpPr txBox="1"/>
          <p:nvPr/>
        </p:nvSpPr>
        <p:spPr>
          <a:xfrm>
            <a:off x="3213098" y="1581332"/>
            <a:ext cx="6096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ill Sans Nova Ultra Bold" panose="020B0604020202020204" pitchFamily="34" charset="0"/>
              </a:rPr>
              <a:t>Декретом Высшего Государственного Совета Союзного государства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ill Sans Nova Ultra Bold" panose="020B0604020202020204" pitchFamily="34" charset="0"/>
              </a:rPr>
              <a:t>6 декабря 2024 г. № 6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52800E-B908-4A59-A9C2-471C9FBCB2F5}"/>
              </a:ext>
            </a:extLst>
          </p:cNvPr>
          <p:cNvSpPr txBox="1"/>
          <p:nvPr/>
        </p:nvSpPr>
        <p:spPr>
          <a:xfrm>
            <a:off x="1973579" y="722082"/>
            <a:ext cx="857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555555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ru-RU" sz="2000" b="0" i="0" dirty="0">
                <a:solidFill>
                  <a:srgbClr val="555555"/>
                </a:solidFill>
                <a:effectLst/>
                <a:latin typeface="Gill Sans Nova Ultra Bold" panose="020B0604020202020204" pitchFamily="34" charset="0"/>
              </a:rPr>
              <a:t>В целях реализации статьи 17 Договора </a:t>
            </a:r>
          </a:p>
          <a:p>
            <a:pPr algn="ctr"/>
            <a:r>
              <a:rPr lang="ru-RU" sz="2000" b="0" i="0" dirty="0">
                <a:solidFill>
                  <a:srgbClr val="555555"/>
                </a:solidFill>
                <a:effectLst/>
                <a:latin typeface="Gill Sans Nova Ultra Bold" panose="020B0604020202020204" pitchFamily="34" charset="0"/>
              </a:rPr>
              <a:t>о создании Союзного государства</a:t>
            </a:r>
            <a:endParaRPr lang="ru-RU" sz="2000" dirty="0">
              <a:latin typeface="Gill Sans Nova Ultra Bold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728E2D-9F5E-415B-808C-CCE6BB20D6DB}"/>
              </a:ext>
            </a:extLst>
          </p:cNvPr>
          <p:cNvSpPr txBox="1"/>
          <p:nvPr/>
        </p:nvSpPr>
        <p:spPr>
          <a:xfrm>
            <a:off x="712993" y="4664672"/>
            <a:ext cx="538300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подлежат прямому применению на территории Российской Федерации и Республики Беларусь, при этом национальное законодательство в области защиты прав потребителей применяется в части, не противоречащей Единым правилам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3E15C6-600E-4BB1-9701-81672805BA7A}"/>
              </a:ext>
            </a:extLst>
          </p:cNvPr>
          <p:cNvSpPr txBox="1"/>
          <p:nvPr/>
        </p:nvSpPr>
        <p:spPr>
          <a:xfrm>
            <a:off x="3461721" y="38198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документ прямого действия и высшей юридической силы (относительно национального законодательства)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E538EB-3504-4CE4-925B-4A33EF01A5C9}"/>
              </a:ext>
            </a:extLst>
          </p:cNvPr>
          <p:cNvSpPr txBox="1"/>
          <p:nvPr/>
        </p:nvSpPr>
        <p:spPr>
          <a:xfrm>
            <a:off x="6763571" y="4623320"/>
            <a:ext cx="471543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хозяйствующие субъекты в своей деятельности, связанной с потребительскими правоотношениями, должны применять положения Единых правил, в том числе при рассмотрении претензий потребителей</a:t>
            </a:r>
            <a:endParaRPr lang="ru-RU" dirty="0"/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xmlns="" id="{60D63E6B-0358-4ACB-929F-5E2E0FBB6443}"/>
              </a:ext>
            </a:extLst>
          </p:cNvPr>
          <p:cNvSpPr/>
          <p:nvPr/>
        </p:nvSpPr>
        <p:spPr>
          <a:xfrm rot="3361541">
            <a:off x="9729843" y="3498135"/>
            <a:ext cx="990897" cy="11943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xmlns="" id="{571A69B1-14AF-45E5-8FF1-8EFC221A4833}"/>
              </a:ext>
            </a:extLst>
          </p:cNvPr>
          <p:cNvSpPr/>
          <p:nvPr/>
        </p:nvSpPr>
        <p:spPr>
          <a:xfrm rot="3361541">
            <a:off x="2394922" y="3505400"/>
            <a:ext cx="990897" cy="119432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73E6DA-C4ED-428D-80A2-5C2AB9A4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524059"/>
            <a:ext cx="4076700" cy="407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1DED65-AD77-4086-A948-766B68EC93E6}"/>
              </a:ext>
            </a:extLst>
          </p:cNvPr>
          <p:cNvSpPr txBox="1"/>
          <p:nvPr/>
        </p:nvSpPr>
        <p:spPr>
          <a:xfrm>
            <a:off x="4925466" y="1507331"/>
            <a:ext cx="69079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 2023 года для потребителей и предпринимателей Управлением Роспотребнадзора по Ленинградской области проводится «Марафон консультирования». </a:t>
            </a:r>
          </a:p>
          <a:p>
            <a:pPr algn="just"/>
            <a:r>
              <a:rPr lang="ru-RU" sz="1200" dirty="0"/>
              <a:t>23 марта 2024 года проведен второй «Марафон консультирования», на котором представители Управления совместно с консультантами ФБУЗ «Центр гигиены и эпидемиологии в городе Санкт-Петербурге и Ленинградской области» проконсультировали более 200 граждан по вопросам защиты прав потребителей и санитарно-эпидемиологического благополучия.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Площадками проведения в очередной раз стали Многофункциональные центры и торговые комплексы в 14 районах Ленинградской области. Обращались с вопросами граждане </a:t>
            </a:r>
            <a:br>
              <a:rPr lang="ru-RU" sz="1200" dirty="0"/>
            </a:br>
            <a:r>
              <a:rPr lang="ru-RU" sz="1200" dirty="0"/>
              <a:t>и предприниматели.</a:t>
            </a:r>
          </a:p>
          <a:p>
            <a:pPr algn="just"/>
            <a:r>
              <a:rPr lang="ru-RU" sz="1200" dirty="0"/>
              <a:t>Наиболее частые вопросы:</a:t>
            </a:r>
          </a:p>
          <a:p>
            <a:pPr algn="just"/>
            <a:r>
              <a:rPr lang="ru-RU" sz="1200" dirty="0"/>
              <a:t>➡Какую информацию должен доводить продавец до потребителя?</a:t>
            </a:r>
          </a:p>
          <a:p>
            <a:pPr algn="just"/>
            <a:r>
              <a:rPr lang="ru-RU" sz="1200" dirty="0"/>
              <a:t>➡Какой срок у продавца для устранения недостатков товара?</a:t>
            </a:r>
          </a:p>
          <a:p>
            <a:pPr algn="just"/>
            <a:r>
              <a:rPr lang="ru-RU" sz="1200" dirty="0"/>
              <a:t>➡Подлежит возврату товар надлежащего качества, купленный дистанционно?</a:t>
            </a:r>
          </a:p>
          <a:p>
            <a:pPr algn="just"/>
            <a:r>
              <a:rPr lang="ru-RU" sz="1200" dirty="0"/>
              <a:t>➡Как убедить продавца продать товар по цене, заявленной на ценнике, без завышения ее на кассе?</a:t>
            </a:r>
          </a:p>
          <a:p>
            <a:pPr algn="just"/>
            <a:r>
              <a:rPr lang="ru-RU" sz="1200" dirty="0"/>
              <a:t>➡С какого дня исчисляется гарантийный срок на товар? </a:t>
            </a:r>
          </a:p>
          <a:p>
            <a:pPr algn="just"/>
            <a:r>
              <a:rPr lang="ru-RU" sz="1200" dirty="0"/>
              <a:t>➡Какие требования предъявляет потребитель при обнаружении в товаре недостатков? </a:t>
            </a:r>
          </a:p>
          <a:p>
            <a:pPr algn="just"/>
            <a:r>
              <a:rPr lang="ru-RU" sz="1200" dirty="0"/>
              <a:t>➡Какая ответственность лежит на продавце за просрочку исполнения требования потребителя?</a:t>
            </a:r>
          </a:p>
          <a:p>
            <a:pPr algn="just"/>
            <a:r>
              <a:rPr lang="ru-RU" sz="1200" dirty="0"/>
              <a:t>➡Каков порядок защиты потребительских прав?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🤝   Оказали помощь в составлении претензий по возврату вышедшего из строя товара.</a:t>
            </a:r>
          </a:p>
          <a:p>
            <a:pPr algn="just"/>
            <a:r>
              <a:rPr lang="ru-RU" sz="1200" dirty="0"/>
              <a:t>Консультанты рассказали о работе системы прослеживаемости товаров «Честный знак», популяризируя использование одноименного приложения для граждан.</a:t>
            </a:r>
          </a:p>
          <a:p>
            <a:pPr algn="just"/>
            <a:r>
              <a:rPr lang="ru-RU" sz="1200" dirty="0"/>
              <a:t>👍В ходе Марафона потребители на месте установили более 100 мобильных версий приложения. </a:t>
            </a:r>
          </a:p>
          <a:p>
            <a:pPr algn="just"/>
            <a:r>
              <a:rPr lang="ru-RU" sz="1200" dirty="0"/>
              <a:t>На Марафоне было распространено более 200 памяток, буклетов и брошюр.</a:t>
            </a:r>
          </a:p>
        </p:txBody>
      </p:sp>
      <p:pic>
        <p:nvPicPr>
          <p:cNvPr id="6" name="Рисунок 5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17CA0794-074D-4E96-A2F4-66200D1FC4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0" y="24782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7DF18-5CD2-49A7-B4EE-3767945E7427}"/>
              </a:ext>
            </a:extLst>
          </p:cNvPr>
          <p:cNvSpPr txBox="1"/>
          <p:nvPr/>
        </p:nvSpPr>
        <p:spPr>
          <a:xfrm>
            <a:off x="2122743" y="476250"/>
            <a:ext cx="940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Консультационно-просветительское мероприятие «МАРАФОН КОНСУЛЬТИРОВАНИЯ»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04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742245-FC8B-4DF2-9404-9B43B74E3DB7}"/>
              </a:ext>
            </a:extLst>
          </p:cNvPr>
          <p:cNvSpPr txBox="1"/>
          <p:nvPr/>
        </p:nvSpPr>
        <p:spPr>
          <a:xfrm>
            <a:off x="1658470" y="2960147"/>
            <a:ext cx="9121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БЛАГОДАРЮ ЗА ВНИМАНИЕ!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9D1EFD0-EA8C-4348-A111-37E4A2EE4CE4}"/>
              </a:ext>
            </a:extLst>
          </p:cNvPr>
          <p:cNvSpPr txBox="1">
            <a:spLocks/>
          </p:cNvSpPr>
          <p:nvPr/>
        </p:nvSpPr>
        <p:spPr>
          <a:xfrm>
            <a:off x="1502229" y="1693900"/>
            <a:ext cx="9167025" cy="8207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Межрегиональное управление Федеральной службы по надзору </a:t>
            </a:r>
            <a:endParaRPr lang="ru-RU" sz="2800" b="1" dirty="0" smtClean="0">
              <a:solidFill>
                <a:srgbClr val="002060"/>
              </a:solidFill>
              <a:latin typeface="Bahnschrift SemiLight Condensed" panose="020B05020402040202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сфере защиты прав потребителей и благополучия человека   по   городу Санкт-Петербургу и Ленинградской области </a:t>
            </a:r>
            <a:endParaRPr lang="ru-RU" sz="2800" b="1" dirty="0">
              <a:solidFill>
                <a:srgbClr val="002060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35DDD54D-1F7F-4A5C-8DCF-9A89B82759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18" y="310932"/>
            <a:ext cx="100811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3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F834B40-24BD-41A9-84F5-20851172BF4C}"/>
              </a:ext>
            </a:extLst>
          </p:cNvPr>
          <p:cNvGraphicFramePr>
            <a:graphicFrameLocks/>
          </p:cNvGraphicFramePr>
          <p:nvPr/>
        </p:nvGraphicFramePr>
        <p:xfrm>
          <a:off x="363016" y="1692413"/>
          <a:ext cx="2646884" cy="18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1650627-D0C9-467D-86ED-F5FF64E751B4}"/>
              </a:ext>
            </a:extLst>
          </p:cNvPr>
          <p:cNvCxnSpPr/>
          <p:nvPr/>
        </p:nvCxnSpPr>
        <p:spPr>
          <a:xfrm>
            <a:off x="3172525" y="1552224"/>
            <a:ext cx="0" cy="44777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191E1AD3-C064-4632-BD3D-2B0C784D6090}"/>
              </a:ext>
            </a:extLst>
          </p:cNvPr>
          <p:cNvGraphicFramePr>
            <a:graphicFrameLocks/>
          </p:cNvGraphicFramePr>
          <p:nvPr/>
        </p:nvGraphicFramePr>
        <p:xfrm>
          <a:off x="363016" y="4218819"/>
          <a:ext cx="2646884" cy="18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7662CE7-34CB-4B6A-BB77-5673DEC48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756324"/>
              </p:ext>
            </p:extLst>
          </p:nvPr>
        </p:nvGraphicFramePr>
        <p:xfrm>
          <a:off x="3224142" y="686436"/>
          <a:ext cx="4710512" cy="330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98E816E-04DE-4F56-98F0-30F6C404A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676834"/>
              </p:ext>
            </p:extLst>
          </p:nvPr>
        </p:nvGraphicFramePr>
        <p:xfrm>
          <a:off x="3292876" y="3662149"/>
          <a:ext cx="4615020" cy="308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E7E4357E-70A5-4CCA-B5E1-907E869528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491F11-9DE4-4F7D-AEB4-D66F546C10EC}"/>
              </a:ext>
            </a:extLst>
          </p:cNvPr>
          <p:cNvSpPr txBox="1"/>
          <p:nvPr/>
        </p:nvSpPr>
        <p:spPr>
          <a:xfrm>
            <a:off x="1427480" y="298116"/>
            <a:ext cx="925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ПРОБЛЕМНЫЕ СЕГМЕНТЫ ПОТРЕБИТЕЛЬСКОГО РЫНКА ТОВАРОВ И УСЛУГ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536FF69B-8260-40A7-B1AD-77EBF51B0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966179"/>
              </p:ext>
            </p:extLst>
          </p:nvPr>
        </p:nvGraphicFramePr>
        <p:xfrm>
          <a:off x="8591563" y="4587102"/>
          <a:ext cx="2727506" cy="17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6C1E0D4-4270-418F-B384-2B00B13F8F0B}"/>
              </a:ext>
            </a:extLst>
          </p:cNvPr>
          <p:cNvCxnSpPr/>
          <p:nvPr/>
        </p:nvCxnSpPr>
        <p:spPr>
          <a:xfrm>
            <a:off x="7942734" y="1596807"/>
            <a:ext cx="0" cy="44777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D0CDE084-0B3C-47FA-B0F1-2BCB5B855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966808"/>
              </p:ext>
            </p:extLst>
          </p:nvPr>
        </p:nvGraphicFramePr>
        <p:xfrm>
          <a:off x="7945996" y="1282500"/>
          <a:ext cx="3972891" cy="330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18D501-AE15-4A86-B735-E5A91FD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335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BC512AFF-EC75-45A2-984F-BA9F9D294C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D45BD-0711-4469-9F70-48DC7C9FA7AA}"/>
              </a:ext>
            </a:extLst>
          </p:cNvPr>
          <p:cNvSpPr txBox="1"/>
          <p:nvPr/>
        </p:nvSpPr>
        <p:spPr>
          <a:xfrm>
            <a:off x="2028276" y="315985"/>
            <a:ext cx="919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ПРОБЛЕМНЫЕ СЕГМЕНТЫ ПОТРЕБИТЕЛЬСКОГО РЫНКА ТОВАРОВ И УСЛУГ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CDBD1-C27C-4E81-B893-562AC05FDE66}"/>
              </a:ext>
            </a:extLst>
          </p:cNvPr>
          <p:cNvSpPr txBox="1"/>
          <p:nvPr/>
        </p:nvSpPr>
        <p:spPr>
          <a:xfrm>
            <a:off x="4562088" y="863149"/>
            <a:ext cx="44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СФЕРА РОЗНИЧНОЙ ТОРГОВЛИ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DF826F-C13F-4143-9EC6-3564103E6E22}"/>
              </a:ext>
            </a:extLst>
          </p:cNvPr>
          <p:cNvSpPr/>
          <p:nvPr/>
        </p:nvSpPr>
        <p:spPr>
          <a:xfrm>
            <a:off x="1045369" y="1348574"/>
            <a:ext cx="4572000" cy="150484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B1B2B6-9ADB-4DFF-BF7C-ECE9DFDEEB10}"/>
              </a:ext>
            </a:extLst>
          </p:cNvPr>
          <p:cNvSpPr txBox="1"/>
          <p:nvPr/>
        </p:nvSpPr>
        <p:spPr>
          <a:xfrm>
            <a:off x="1100715" y="1460204"/>
            <a:ext cx="453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ТОРГОВЛЯ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недобросовестные практики, ущемляющие права потребителей при заключении договоров владельцами агрегаторов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2DF20-E836-4D76-AF27-23D04B1EAC8F}"/>
              </a:ext>
            </a:extLst>
          </p:cNvPr>
          <p:cNvSpPr/>
          <p:nvPr/>
        </p:nvSpPr>
        <p:spPr>
          <a:xfrm>
            <a:off x="1045369" y="3056791"/>
            <a:ext cx="4572000" cy="1310341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DF7261-0A3E-418D-B811-5AABFC04032B}"/>
              </a:ext>
            </a:extLst>
          </p:cNvPr>
          <p:cNvSpPr txBox="1"/>
          <p:nvPr/>
        </p:nvSpPr>
        <p:spPr>
          <a:xfrm>
            <a:off x="1045369" y="3322266"/>
            <a:ext cx="428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АВТОМОБИЛЯМИ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навязыванием дополнительных услуг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E3653B3-34A2-421D-BC94-4CEF7EB616D0}"/>
              </a:ext>
            </a:extLst>
          </p:cNvPr>
          <p:cNvSpPr/>
          <p:nvPr/>
        </p:nvSpPr>
        <p:spPr>
          <a:xfrm>
            <a:off x="1045369" y="4501272"/>
            <a:ext cx="4572000" cy="2040743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EDFFD1-076F-4209-B86E-5CDF831CAFD7}"/>
              </a:ext>
            </a:extLst>
          </p:cNvPr>
          <p:cNvSpPr txBox="1"/>
          <p:nvPr/>
        </p:nvSpPr>
        <p:spPr>
          <a:xfrm>
            <a:off x="1045369" y="450598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ТАБАЧНОЙ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НИКОТИНСОДЕРЖАЩЕЙ ПРОДУКЦИЕЙ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ограничений, предусмотренных федеральным законодательство, реализация контрафактной продукции</a:t>
            </a:r>
          </a:p>
        </p:txBody>
      </p:sp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xmlns="" id="{1C643C2E-BE91-4E28-9678-97DE4C5A2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 bwMode="auto">
          <a:xfrm>
            <a:off x="5709280" y="1498409"/>
            <a:ext cx="1882389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xmlns="" id="{0AFE8B15-F773-4EE0-943F-3806E294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11" y="2835197"/>
            <a:ext cx="2956481" cy="14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034AA8-F733-4110-8B79-A7A8CFFC9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5502" y="4167017"/>
            <a:ext cx="2031825" cy="2708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D79588-5CE1-4F26-9A1F-FEA57990C3A5}"/>
              </a:ext>
            </a:extLst>
          </p:cNvPr>
          <p:cNvSpPr txBox="1"/>
          <p:nvPr/>
        </p:nvSpPr>
        <p:spPr>
          <a:xfrm>
            <a:off x="5810251" y="3168299"/>
            <a:ext cx="241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Карс», «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Кудрово»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E7D8C10-6576-41BD-ADE5-1ECB48E70256}"/>
              </a:ext>
            </a:extLst>
          </p:cNvPr>
          <p:cNvSpPr/>
          <p:nvPr/>
        </p:nvSpPr>
        <p:spPr>
          <a:xfrm>
            <a:off x="5759789" y="3100665"/>
            <a:ext cx="2460671" cy="1089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B1670734-518D-4007-92E5-1A53F914C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82123"/>
              </p:ext>
            </p:extLst>
          </p:nvPr>
        </p:nvGraphicFramePr>
        <p:xfrm>
          <a:off x="7665948" y="1498409"/>
          <a:ext cx="4288182" cy="1173992"/>
        </p:xfrm>
        <a:graphic>
          <a:graphicData uri="http://schemas.openxmlformats.org/drawingml/2006/table">
            <a:tbl>
              <a:tblPr firstRow="1" firstCol="1" bandRow="1"/>
              <a:tblGrid>
                <a:gridCol w="1171507">
                  <a:extLst>
                    <a:ext uri="{9D8B030D-6E8A-4147-A177-3AD203B41FA5}">
                      <a16:colId xmlns:a16="http://schemas.microsoft.com/office/drawing/2014/main" xmlns="" val="480818668"/>
                    </a:ext>
                  </a:extLst>
                </a:gridCol>
                <a:gridCol w="1052199">
                  <a:extLst>
                    <a:ext uri="{9D8B030D-6E8A-4147-A177-3AD203B41FA5}">
                      <a16:colId xmlns:a16="http://schemas.microsoft.com/office/drawing/2014/main" xmlns="" val="3764448123"/>
                    </a:ext>
                  </a:extLst>
                </a:gridCol>
                <a:gridCol w="1108182">
                  <a:extLst>
                    <a:ext uri="{9D8B030D-6E8A-4147-A177-3AD203B41FA5}">
                      <a16:colId xmlns:a16="http://schemas.microsoft.com/office/drawing/2014/main" xmlns="" val="2590600291"/>
                    </a:ext>
                  </a:extLst>
                </a:gridCol>
                <a:gridCol w="956294">
                  <a:extLst>
                    <a:ext uri="{9D8B030D-6E8A-4147-A177-3AD203B41FA5}">
                      <a16:colId xmlns:a16="http://schemas.microsoft.com/office/drawing/2014/main" xmlns="" val="4142803677"/>
                    </a:ext>
                  </a:extLst>
                </a:gridCol>
              </a:tblGrid>
              <a:tr h="145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Wildberries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Яндекс-Маркет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Мегамаркет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3964020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взимание оплаты за обратную доставку товара ненадлежащего качества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259782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 сроков возврата денежных средств за товар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884844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 в возврате денежных средств за товар ненадлежащего качества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69084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 в возврате технически сложного товара надлежащего качества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512597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недопоставка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523871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непредоставление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принадлежностей товара и относящихся к нему документов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513229"/>
                  </a:ext>
                </a:extLst>
              </a:tr>
              <a:tr h="1456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товара ненадлежащего качества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239694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B7EACD9-58F0-4A23-9420-90EA29C7F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526" y="4501271"/>
            <a:ext cx="2153421" cy="2036033"/>
          </a:xfrm>
          <a:prstGeom prst="rect">
            <a:avLst/>
          </a:prstGeom>
        </p:spPr>
      </p:pic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85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BC512AFF-EC75-45A2-984F-BA9F9D294C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D45BD-0711-4469-9F70-48DC7C9FA7AA}"/>
              </a:ext>
            </a:extLst>
          </p:cNvPr>
          <p:cNvSpPr txBox="1"/>
          <p:nvPr/>
        </p:nvSpPr>
        <p:spPr>
          <a:xfrm>
            <a:off x="1681987" y="162769"/>
            <a:ext cx="921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ПРОБЛЕМНЫЕ СЕКТОРЫ ПОТРЕБИТЕЛЬСКОГО РЫНКА ТОВАРОВ И УСЛУГ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CDBD1-C27C-4E81-B893-562AC05FDE66}"/>
              </a:ext>
            </a:extLst>
          </p:cNvPr>
          <p:cNvSpPr txBox="1"/>
          <p:nvPr/>
        </p:nvSpPr>
        <p:spPr>
          <a:xfrm>
            <a:off x="650552" y="990747"/>
            <a:ext cx="386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УСЛУГИ ПЕРЕВОЗКИ ПАССАЖИРОВ АВТОМОБИЛЬНЫМ ТРАНСПОРТОМ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164FD1-A436-45B2-B213-4456942AF960}"/>
              </a:ext>
            </a:extLst>
          </p:cNvPr>
          <p:cNvSpPr txBox="1"/>
          <p:nvPr/>
        </p:nvSpPr>
        <p:spPr>
          <a:xfrm>
            <a:off x="755576" y="2801401"/>
            <a:ext cx="3358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Исковые заявления в защиту неопределенного круга лиц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2022-2024 год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13 исков в суд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отказ потребителю в выборе оплаты путем использования карты МИР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8 перевозчиков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0C5BF0F-0AA9-4455-B3A8-2E8E3553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98786"/>
              </p:ext>
            </p:extLst>
          </p:nvPr>
        </p:nvGraphicFramePr>
        <p:xfrm>
          <a:off x="4915718" y="884475"/>
          <a:ext cx="6491972" cy="5607506"/>
        </p:xfrm>
        <a:graphic>
          <a:graphicData uri="http://schemas.openxmlformats.org/drawingml/2006/table">
            <a:tbl>
              <a:tblPr firstRow="1" firstCol="1" bandRow="1"/>
              <a:tblGrid>
                <a:gridCol w="1655511">
                  <a:extLst>
                    <a:ext uri="{9D8B030D-6E8A-4147-A177-3AD203B41FA5}">
                      <a16:colId xmlns:a16="http://schemas.microsoft.com/office/drawing/2014/main" xmlns="" val="3244514375"/>
                    </a:ext>
                  </a:extLst>
                </a:gridCol>
                <a:gridCol w="1359884">
                  <a:extLst>
                    <a:ext uri="{9D8B030D-6E8A-4147-A177-3AD203B41FA5}">
                      <a16:colId xmlns:a16="http://schemas.microsoft.com/office/drawing/2014/main" xmlns="" val="3378512880"/>
                    </a:ext>
                  </a:extLst>
                </a:gridCol>
                <a:gridCol w="1584563">
                  <a:extLst>
                    <a:ext uri="{9D8B030D-6E8A-4147-A177-3AD203B41FA5}">
                      <a16:colId xmlns:a16="http://schemas.microsoft.com/office/drawing/2014/main" xmlns="" val="4191815746"/>
                    </a:ext>
                  </a:extLst>
                </a:gridCol>
                <a:gridCol w="946007">
                  <a:extLst>
                    <a:ext uri="{9D8B030D-6E8A-4147-A177-3AD203B41FA5}">
                      <a16:colId xmlns:a16="http://schemas.microsoft.com/office/drawing/2014/main" xmlns="" val="3165417391"/>
                    </a:ext>
                  </a:extLst>
                </a:gridCol>
                <a:gridCol w="946007">
                  <a:extLst>
                    <a:ext uri="{9D8B030D-6E8A-4147-A177-3AD203B41FA5}">
                      <a16:colId xmlns:a16="http://schemas.microsoft.com/office/drawing/2014/main" xmlns="" val="1584048336"/>
                    </a:ext>
                  </a:extLst>
                </a:gridCol>
              </a:tblGrid>
              <a:tr h="2347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ПЕРЕВОЗЧИК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маршрута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Судебное решение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граждан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295168"/>
                  </a:ext>
                </a:extLst>
              </a:tr>
              <a:tr h="370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7836791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«ТРАНС-БАЛТ»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маршруты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(кассация)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0901765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«НИККОС»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801А, 492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0884828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«НИККОС»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385242"/>
                  </a:ext>
                </a:extLst>
              </a:tr>
              <a:tr h="498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«ПИТЕРАВТО»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исполнительное производство окончено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0724519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«ПИТЕРАВТО»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572А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14699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«ПИТЕРАВТО»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515776"/>
                  </a:ext>
                </a:extLst>
              </a:tr>
              <a:tr h="384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«АВТОАЛДИС»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430, 430А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</a:t>
                      </a: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удовлетворении требований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757937"/>
                  </a:ext>
                </a:extLst>
              </a:tr>
              <a:tr h="384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«АВТОАЛДИС»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</a:t>
                      </a: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удовлетворении требований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3652109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«ВЕСТ-СЕРВИС»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 401, 632, 632А, 682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(обжалуется)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51423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«ВЕСТ-СЕРВИС»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596В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8702832"/>
                  </a:ext>
                </a:extLst>
              </a:tr>
              <a:tr h="20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«ТАКСИ»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502, 691, 486В, 639Б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853651"/>
                  </a:ext>
                </a:extLst>
              </a:tr>
              <a:tr h="270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«КИНГИСЕППСКИЙ АВТОБУСНЫЙ ПАРК»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3Б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 удовлетворен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030721"/>
                  </a:ext>
                </a:extLst>
              </a:tr>
              <a:tr h="270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«ЛЕНИНГРАДСКАЯ АЭС-АВТО»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 20А, 9, 677, 677А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устранено до принятия решения судом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30" marR="27230" marT="63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973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21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BC512AFF-EC75-45A2-984F-BA9F9D294C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707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BD45BD-0711-4469-9F70-48DC7C9FA7AA}"/>
              </a:ext>
            </a:extLst>
          </p:cNvPr>
          <p:cNvSpPr txBox="1"/>
          <p:nvPr/>
        </p:nvSpPr>
        <p:spPr>
          <a:xfrm>
            <a:off x="1870401" y="264398"/>
            <a:ext cx="921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ПРОБЛЕМНЫЕ СЕКТОРЫ ПОТРЕБИТЕЛЬСКОГО РЫНКА ТОВАРОВ И УСЛУГ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CDBD1-C27C-4E81-B893-562AC05FDE66}"/>
              </a:ext>
            </a:extLst>
          </p:cNvPr>
          <p:cNvSpPr txBox="1"/>
          <p:nvPr/>
        </p:nvSpPr>
        <p:spPr>
          <a:xfrm>
            <a:off x="1869394" y="984299"/>
            <a:ext cx="422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УСЛУГИ СВЯЗИ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НЕДОБРОСОВЕСТНЫЕ ПРАКТИКИ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2A6D15-7EB3-4EBB-94C1-EF21E6FE0ADD}"/>
              </a:ext>
            </a:extLst>
          </p:cNvPr>
          <p:cNvSpPr txBox="1"/>
          <p:nvPr/>
        </p:nvSpPr>
        <p:spPr>
          <a:xfrm>
            <a:off x="1113654" y="1787236"/>
            <a:ext cx="981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Бездоговорное начисление оплаты за услуги телевизионного вещания (кабельное телевидение)</a:t>
            </a:r>
          </a:p>
          <a:p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411484D-2855-4171-88EE-2A443643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85304"/>
              </p:ext>
            </p:extLst>
          </p:nvPr>
        </p:nvGraphicFramePr>
        <p:xfrm>
          <a:off x="1259632" y="2376983"/>
          <a:ext cx="6379418" cy="3815461"/>
        </p:xfrm>
        <a:graphic>
          <a:graphicData uri="http://schemas.openxmlformats.org/drawingml/2006/table">
            <a:tbl>
              <a:tblPr firstRow="1" firstCol="1" bandRow="1"/>
              <a:tblGrid>
                <a:gridCol w="2893914">
                  <a:extLst>
                    <a:ext uri="{9D8B030D-6E8A-4147-A177-3AD203B41FA5}">
                      <a16:colId xmlns:a16="http://schemas.microsoft.com/office/drawing/2014/main" xmlns="" val="774114481"/>
                    </a:ext>
                  </a:extLst>
                </a:gridCol>
                <a:gridCol w="3485504">
                  <a:extLst>
                    <a:ext uri="{9D8B030D-6E8A-4147-A177-3AD203B41FA5}">
                      <a16:colId xmlns:a16="http://schemas.microsoft.com/office/drawing/2014/main" xmlns="" val="3443297713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Операторы связи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«Электрон Телеком»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3356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«ЛовиТел»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493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«МУВИ»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7815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«НеваЛинк»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700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«Ростелеком»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9594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«Телеком Сервис»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17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«Телеком»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428622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Управляющие компании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«КС-Охта»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3601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«Перспектива Комфорт»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4888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«ПИК-Комфорт Профи»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06083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«Этажи»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159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«УК Бизнес Сити Дом»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4291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«Пик Комфорт»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7097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269115-7287-4D92-AACB-7C644B338A5E}"/>
              </a:ext>
            </a:extLst>
          </p:cNvPr>
          <p:cNvSpPr txBox="1"/>
          <p:nvPr/>
        </p:nvSpPr>
        <p:spPr>
          <a:xfrm>
            <a:off x="1259632" y="6224270"/>
            <a:ext cx="28861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ЕИРЦ ЛО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AC6C9-FC27-4741-80A7-D8BB0ECDF6B0}"/>
              </a:ext>
            </a:extLst>
          </p:cNvPr>
          <p:cNvSpPr txBox="1"/>
          <p:nvPr/>
        </p:nvSpPr>
        <p:spPr>
          <a:xfrm>
            <a:off x="7943850" y="2856111"/>
            <a:ext cx="3997594" cy="250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Начисления за услуги кабельного телевидения производятся управляющими компаниями, операторами связи, ЕИРЦ ЛО на основании публичного договора об оказании услуг связи для целей кабельного вещания.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Акцептом оферты по этому договору считается внесение абонентом платы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предоставленную услугу, включенную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квитанцию на оплату услуг ЖКХ, а днем его заключения – день внесения первого платежа.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12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641E65F5-DE80-4208-B5FA-F84859E047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" y="176708"/>
            <a:ext cx="100811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E890D8-F291-4CD7-8F26-251B2A01D03C}"/>
              </a:ext>
            </a:extLst>
          </p:cNvPr>
          <p:cNvSpPr txBox="1"/>
          <p:nvPr/>
        </p:nvSpPr>
        <p:spPr>
          <a:xfrm>
            <a:off x="2946259" y="532102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ПРАВОНАРУШЕНИЙ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1C86FF-BD37-4E2A-9935-D5112FB51C1E}"/>
              </a:ext>
            </a:extLst>
          </p:cNvPr>
          <p:cNvSpPr txBox="1"/>
          <p:nvPr/>
        </p:nvSpPr>
        <p:spPr>
          <a:xfrm>
            <a:off x="11250706" y="5764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8C1C8E8-ABA9-42DE-863C-A9D2FF96A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93150"/>
              </p:ext>
            </p:extLst>
          </p:nvPr>
        </p:nvGraphicFramePr>
        <p:xfrm>
          <a:off x="553250" y="1644382"/>
          <a:ext cx="7238360" cy="4681516"/>
        </p:xfrm>
        <a:graphic>
          <a:graphicData uri="http://schemas.openxmlformats.org/drawingml/2006/table">
            <a:tbl>
              <a:tblPr firstRow="1" firstCol="1" bandRow="1"/>
              <a:tblGrid>
                <a:gridCol w="3012142">
                  <a:extLst>
                    <a:ext uri="{9D8B030D-6E8A-4147-A177-3AD203B41FA5}">
                      <a16:colId xmlns:a16="http://schemas.microsoft.com/office/drawing/2014/main" xmlns="" val="3587791747"/>
                    </a:ext>
                  </a:extLst>
                </a:gridCol>
                <a:gridCol w="1389030">
                  <a:extLst>
                    <a:ext uri="{9D8B030D-6E8A-4147-A177-3AD203B41FA5}">
                      <a16:colId xmlns:a16="http://schemas.microsoft.com/office/drawing/2014/main" xmlns="" val="77430656"/>
                    </a:ext>
                  </a:extLst>
                </a:gridCol>
                <a:gridCol w="1389228">
                  <a:extLst>
                    <a:ext uri="{9D8B030D-6E8A-4147-A177-3AD203B41FA5}">
                      <a16:colId xmlns:a16="http://schemas.microsoft.com/office/drawing/2014/main" xmlns="" val="1483394761"/>
                    </a:ext>
                  </a:extLst>
                </a:gridCol>
                <a:gridCol w="1447960">
                  <a:extLst>
                    <a:ext uri="{9D8B030D-6E8A-4147-A177-3AD203B41FA5}">
                      <a16:colId xmlns:a16="http://schemas.microsoft.com/office/drawing/2014/main" xmlns="" val="2166290884"/>
                    </a:ext>
                  </a:extLst>
                </a:gridCol>
              </a:tblGrid>
              <a:tr h="73639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ПРОФИЛАКТИЧЕСКОГО МЕРОПРИЯТИЯ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BE5D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BE5D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BE5D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414382"/>
                  </a:ext>
                </a:extLst>
              </a:tr>
              <a:tr h="98843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ИНФОРМИРОВАНИЕ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1 545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2 076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3 168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344354"/>
                  </a:ext>
                </a:extLst>
              </a:tr>
              <a:tr h="104882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ОБЪЯВЛЕНИЕ ПРЕДОСТЕРЕЖЕНИЙ,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400" b="1" kern="1200" dirty="0">
                          <a:solidFill>
                            <a:srgbClr val="D9D9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ВОЗРАЖЕНИЙ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1 095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222A35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22A35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2 264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222A35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222A35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2 266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215470"/>
                  </a:ext>
                </a:extLst>
              </a:tr>
              <a:tr h="7875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КОНСУЛЬТИРОВАНИЕ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2 384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3 181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451644"/>
                  </a:ext>
                </a:extLst>
              </a:tr>
              <a:tr h="112031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>
                          <a:solidFill>
                            <a:srgbClr val="FFD966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ПРОФИЛАКТИЧЕСКИЙ ВИЗИТ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59" marR="61859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1 398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44478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CDF29C-E1EC-4C1A-B0F2-9B962CCE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943" y="726293"/>
            <a:ext cx="2220942" cy="35139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F24DA0-3B0E-4842-8FFF-6CBCF0594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9" t="7759" r="11223" b="18750"/>
          <a:stretch/>
        </p:blipFill>
        <p:spPr>
          <a:xfrm>
            <a:off x="8317587" y="4486275"/>
            <a:ext cx="3240240" cy="183962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53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B51579B4-D9DB-45A9-A462-78A9F44AD5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" y="176708"/>
            <a:ext cx="1008112" cy="10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B760A822-42CE-4626-8F14-EB95DFB74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903141"/>
              </p:ext>
            </p:extLst>
          </p:nvPr>
        </p:nvGraphicFramePr>
        <p:xfrm>
          <a:off x="200025" y="2047875"/>
          <a:ext cx="6200775" cy="344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B7D8D15-269F-40ED-A85C-CCB435C34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172549"/>
              </p:ext>
            </p:extLst>
          </p:nvPr>
        </p:nvGraphicFramePr>
        <p:xfrm>
          <a:off x="6315074" y="1962149"/>
          <a:ext cx="5772151" cy="352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3CD29-ADD3-407E-B6B9-578B4DDC020C}"/>
              </a:ext>
            </a:extLst>
          </p:cNvPr>
          <p:cNvSpPr txBox="1"/>
          <p:nvPr/>
        </p:nvSpPr>
        <p:spPr>
          <a:xfrm>
            <a:off x="3782971" y="437805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ПРАВОНАРУШЕНИЙ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B8D00FD-508D-4FB9-897B-50BFDCD6E8B1}"/>
              </a:ext>
            </a:extLst>
          </p:cNvPr>
          <p:cNvCxnSpPr/>
          <p:nvPr/>
        </p:nvCxnSpPr>
        <p:spPr>
          <a:xfrm>
            <a:off x="6400800" y="1962149"/>
            <a:ext cx="0" cy="36147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413B7B-CB87-43E2-800D-85CCEECEA309}"/>
              </a:ext>
            </a:extLst>
          </p:cNvPr>
          <p:cNvSpPr txBox="1"/>
          <p:nvPr/>
        </p:nvSpPr>
        <p:spPr>
          <a:xfrm>
            <a:off x="2019300" y="1058174"/>
            <a:ext cx="924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о недопустимости нарушений обязательных требований</a:t>
            </a: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3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4C1CD2-F6AA-443D-8CF5-485B2AF2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33" y="2333566"/>
            <a:ext cx="3196729" cy="2361158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4804B1E-8A3B-4DCB-87C2-AD082C3D7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51747"/>
              </p:ext>
            </p:extLst>
          </p:nvPr>
        </p:nvGraphicFramePr>
        <p:xfrm>
          <a:off x="337185" y="1695450"/>
          <a:ext cx="5187315" cy="416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 descr="Федеральная служба по надзору в сфере защиты прав потребителей и  благополучия человека (Роспотребнадзор) | Геральдика.ру">
            <a:extLst>
              <a:ext uri="{FF2B5EF4-FFF2-40B4-BE49-F238E27FC236}">
                <a16:creationId xmlns:a16="http://schemas.microsoft.com/office/drawing/2014/main" xmlns="" id="{50366F33-EDEA-42E0-B850-1FDE9277AA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" y="176708"/>
            <a:ext cx="1008112" cy="10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36E1D91-63BE-4E20-8E4F-9AF76269E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13864"/>
              </p:ext>
            </p:extLst>
          </p:nvPr>
        </p:nvGraphicFramePr>
        <p:xfrm>
          <a:off x="6224756" y="1695450"/>
          <a:ext cx="5187315" cy="416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626618-E72F-42E5-A692-EE25B39B7A3A}"/>
              </a:ext>
            </a:extLst>
          </p:cNvPr>
          <p:cNvSpPr txBox="1"/>
          <p:nvPr/>
        </p:nvSpPr>
        <p:spPr>
          <a:xfrm>
            <a:off x="3925846" y="176708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ПРАВОНАРУШЕНИЙ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78AEB1-0DC3-40C5-A9EC-1BC89824F387}"/>
              </a:ext>
            </a:extLst>
          </p:cNvPr>
          <p:cNvSpPr txBox="1"/>
          <p:nvPr/>
        </p:nvSpPr>
        <p:spPr>
          <a:xfrm>
            <a:off x="4037458" y="814824"/>
            <a:ext cx="437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визитов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48374" y="6364034"/>
            <a:ext cx="2743200" cy="365125"/>
          </a:xfrm>
        </p:spPr>
        <p:txBody>
          <a:bodyPr/>
          <a:lstStyle/>
          <a:p>
            <a:pPr>
              <a:defRPr/>
            </a:pPr>
            <a:fld id="{6E4B8488-B369-4469-BA85-0369A0C947A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086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14629</TotalTime>
  <Words>1724</Words>
  <Application>Microsoft Office PowerPoint</Application>
  <PresentationFormat>Произвольный</PresentationFormat>
  <Paragraphs>551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 think-cell</vt:lpstr>
      <vt:lpstr>Межрегиональное управление Федеральной службы по надзору  в сфере защиты прав потребителей и благополучия человека    по   городу Санкт-Петербургу и Ленинградской области </vt:lpstr>
      <vt:lpstr> ДИНАМИКА КОЛИЧЕСТВА ОБРАЩЕНИЙ ПО ВОПРОСАМ ЗАЩИТЫ ПРАВ ПОТРЕБИТЕЛЕЙ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Роспотребнадзора по Ленинградской области</dc:title>
  <dc:creator>Анна</dc:creator>
  <cp:lastModifiedBy>Михайлова Ю.Ю.</cp:lastModifiedBy>
  <cp:revision>148</cp:revision>
  <cp:lastPrinted>2025-01-22T11:35:51Z</cp:lastPrinted>
  <dcterms:created xsi:type="dcterms:W3CDTF">2022-04-19T13:44:19Z</dcterms:created>
  <dcterms:modified xsi:type="dcterms:W3CDTF">2025-03-27T18:56:44Z</dcterms:modified>
</cp:coreProperties>
</file>