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5"/>
  </p:notesMasterIdLst>
  <p:sldIdLst>
    <p:sldId id="256" r:id="rId3"/>
    <p:sldId id="268" r:id="rId4"/>
    <p:sldId id="272" r:id="rId5"/>
    <p:sldId id="264" r:id="rId6"/>
    <p:sldId id="257" r:id="rId7"/>
    <p:sldId id="265" r:id="rId8"/>
    <p:sldId id="277" r:id="rId9"/>
    <p:sldId id="278" r:id="rId10"/>
    <p:sldId id="267" r:id="rId11"/>
    <p:sldId id="279" r:id="rId12"/>
    <p:sldId id="280" r:id="rId13"/>
    <p:sldId id="281" r:id="rId14"/>
    <p:sldId id="282" r:id="rId15"/>
    <p:sldId id="269" r:id="rId16"/>
    <p:sldId id="283" r:id="rId17"/>
    <p:sldId id="270" r:id="rId18"/>
    <p:sldId id="271" r:id="rId19"/>
    <p:sldId id="273" r:id="rId20"/>
    <p:sldId id="274" r:id="rId21"/>
    <p:sldId id="275" r:id="rId22"/>
    <p:sldId id="276" r:id="rId23"/>
    <p:sldId id="263" r:id="rId24"/>
  </p:sldIdLst>
  <p:sldSz cx="12192000" cy="6858000"/>
  <p:notesSz cx="12192000" cy="6858000"/>
  <p:defaultTextStyle>
    <a:defPPr>
      <a:defRPr lang="en-GB"/>
    </a:defPPr>
    <a:lvl1pPr marL="0" lvl="0" indent="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1pPr>
    <a:lvl2pPr marL="742950" lvl="1" indent="-28575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2pPr>
    <a:lvl3pPr marL="1143000" lvl="2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3pPr>
    <a:lvl4pPr marL="1600200" lvl="3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4pPr>
    <a:lvl5pPr marL="2057400" lvl="4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5pPr>
    <a:lvl6pPr marL="2286000" lvl="5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6pPr>
    <a:lvl7pPr marL="2743200" lvl="6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7pPr>
    <a:lvl8pPr marL="3200400" lvl="7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8pPr>
    <a:lvl9pPr marL="3657600" lvl="8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FD91"/>
    <a:srgbClr val="DDDDDD"/>
    <a:srgbClr val="FA0000"/>
    <a:srgbClr val="FFF4E7"/>
    <a:srgbClr val="F69C9C"/>
    <a:srgbClr val="F69898"/>
    <a:srgbClr val="C5D3FF"/>
    <a:srgbClr val="CBEDF9"/>
    <a:srgbClr val="F9BDBD"/>
    <a:srgbClr val="F3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78" y="108"/>
      </p:cViewPr>
      <p:guideLst>
        <p:guide orient="horz" pos="213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B4F6D-707C-4006-A44A-D7A2ADEC61DD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BBA68-A568-4FD7-8B19-FEEA5D3DC64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BA68-A568-4FD7-8B19-FEEA5D3DC647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BA68-A568-4FD7-8B19-FEEA5D3DC647}" type="slidenum">
              <a:rPr lang="ru-RU" smtClean="0"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BA68-A568-4FD7-8B19-FEEA5D3DC647}" type="slidenum">
              <a:rPr lang="ru-RU" smtClean="0"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200" y="1122363"/>
            <a:ext cx="2741613" cy="4457700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600" y="1122363"/>
            <a:ext cx="8077200" cy="445770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79600"/>
            <a:ext cx="5180013" cy="43497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0613" y="1879600"/>
            <a:ext cx="5181600" cy="43497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32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7313" cy="58642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642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609600" y="1604963"/>
            <a:ext cx="5408613" cy="39751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0613" y="1604963"/>
            <a:ext cx="5410200" cy="39751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vert="horz" wrap="square" lIns="0" tIns="88900" rIns="0" bIns="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32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 bwMode="auto">
          <a:xfrm>
            <a:off x="0" y="-2855912"/>
            <a:ext cx="12192000" cy="665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2"/>
          <p:cNvSpPr>
            <a:spLocks noGrp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>
              <a:defRPr/>
            </a:pPr>
            <a:r>
              <a:rPr lang="en-GB"/>
              <a:t>Click to edit Master title style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8B8B8B"/>
                </a:solidFill>
                <a:latin typeface="+mn-lt"/>
                <a:cs typeface="Segoe UI" panose="020B0502040204020203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Times New Roman" panose="02020603050405020304"/>
              <a:defRPr sz="1800">
                <a:solidFill>
                  <a:srgbClr val="8B8B8B"/>
                </a:solidFill>
                <a:latin typeface="Calibri" panose="020F0502020204030204"/>
              </a:defRPr>
            </a:lvl1pPr>
          </a:lstStyle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  <p:sp>
        <p:nvSpPr>
          <p:cNvPr id="1030" name="Rectangle 5"/>
          <p:cNvSpPr>
            <a:spLocks noGrp="1"/>
          </p:cNvSpPr>
          <p:nvPr>
            <p:ph type="body" idx="1"/>
          </p:nvPr>
        </p:nvSpPr>
        <p:spPr bwMode="auto">
          <a:xfrm>
            <a:off x="609600" y="1604963"/>
            <a:ext cx="10971213" cy="3975100"/>
          </a:xfrm>
          <a:prstGeom prst="rect">
            <a:avLst/>
          </a:prstGeom>
          <a:noFill/>
          <a:ln w="9525">
            <a:noFill/>
          </a:ln>
        </p:spPr>
        <p:txBody>
          <a:bodyPr lIns="0" tIns="88900" rIns="0" bIns="0"/>
          <a:lstStyle/>
          <a:p>
            <a:pPr lvl="0">
              <a:defRPr/>
            </a:pPr>
            <a:r>
              <a:rPr lang="en-GB"/>
              <a:t>Для правки структуры щёлкните мышью</a:t>
            </a:r>
          </a:p>
          <a:p>
            <a:pPr lvl="1">
              <a:defRPr/>
            </a:pPr>
            <a:r>
              <a:rPr lang="en-GB"/>
              <a:t>Второй уровень структуры</a:t>
            </a:r>
          </a:p>
          <a:p>
            <a:pPr lvl="2">
              <a:defRPr/>
            </a:pPr>
            <a:r>
              <a:rPr lang="en-GB"/>
              <a:t>Третий уровень структуры</a:t>
            </a:r>
          </a:p>
          <a:p>
            <a:pPr lvl="3">
              <a:defRPr/>
            </a:pPr>
            <a:r>
              <a:rPr lang="en-GB"/>
              <a:t>Четвёртый уровень структуры</a:t>
            </a:r>
          </a:p>
          <a:p>
            <a:pPr lvl="4">
              <a:defRPr/>
            </a:pPr>
            <a:r>
              <a:rPr lang="en-GB"/>
              <a:t>Пятый уровень структуры</a:t>
            </a:r>
          </a:p>
          <a:p>
            <a:pPr lvl="4">
              <a:defRPr/>
            </a:pPr>
            <a:r>
              <a:rPr lang="en-GB"/>
              <a:t>Шестой уровень структуры</a:t>
            </a:r>
          </a:p>
          <a:p>
            <a:pPr lvl="4">
              <a:defRPr/>
            </a:pPr>
            <a:r>
              <a:rPr lang="en-GB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2pPr>
      <a:lvl3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3pPr>
      <a:lvl4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4pPr>
      <a:lvl5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5pPr>
      <a:lvl6pPr marL="25146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6pPr>
      <a:lvl7pPr marL="29718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7pPr>
      <a:lvl8pPr marL="34290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8pPr>
      <a:lvl9pPr marL="38862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9pPr>
    </p:titleStyle>
    <p:bodyStyle>
      <a:lvl1pPr marL="342900" indent="-342900" algn="l">
        <a:lnSpc>
          <a:spcPct val="75000"/>
        </a:lnSpc>
        <a:spcBef>
          <a:spcPts val="142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>
        <a:lnSpc>
          <a:spcPct val="75000"/>
        </a:lnSpc>
        <a:spcBef>
          <a:spcPts val="114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75000"/>
        </a:lnSpc>
        <a:spcBef>
          <a:spcPts val="86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75000"/>
        </a:lnSpc>
        <a:spcBef>
          <a:spcPts val="57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75000"/>
        </a:lnSpc>
        <a:spcBef>
          <a:spcPts val="29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13"/>
          <a:srcRect b="63693"/>
          <a:stretch>
            <a:fillRect/>
          </a:stretch>
        </p:blipFill>
        <p:spPr bwMode="auto">
          <a:xfrm>
            <a:off x="3348038" y="5659438"/>
            <a:ext cx="8834437" cy="1216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Picture 2"/>
          <p:cNvPicPr>
            <a:picLocks noChangeAspect="1"/>
          </p:cNvPicPr>
          <p:nvPr/>
        </p:nvPicPr>
        <p:blipFill>
          <a:blip r:embed="rId13"/>
          <a:srcRect l="1151" t="93713" r="1314"/>
          <a:stretch>
            <a:fillRect/>
          </a:stretch>
        </p:blipFill>
        <p:spPr bwMode="auto">
          <a:xfrm>
            <a:off x="0" y="0"/>
            <a:ext cx="12192000" cy="184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AutoShape 3"/>
          <p:cNvSpPr/>
          <p:nvPr/>
        </p:nvSpPr>
        <p:spPr bwMode="auto">
          <a:xfrm>
            <a:off x="0" y="5862638"/>
            <a:ext cx="1108075" cy="1012825"/>
          </a:xfrm>
          <a:custGeom>
            <a:avLst/>
            <a:gdLst>
              <a:gd name="txL" fmla="*/ 0 w 1108075"/>
              <a:gd name="txT" fmla="*/ 0 h 1012825"/>
              <a:gd name="txR" fmla="*/ 1108075 w 1108075"/>
              <a:gd name="txB" fmla="*/ 1012825 h 1012825"/>
            </a:gdLst>
            <a:ahLst/>
            <a:cxnLst>
              <a:cxn ang="0">
                <a:pos x="1108075" y="506413"/>
              </a:cxn>
              <a:cxn ang="5898240">
                <a:pos x="554038" y="1012825"/>
              </a:cxn>
              <a:cxn ang="11796480">
                <a:pos x="0" y="506413"/>
              </a:cxn>
              <a:cxn ang="17694720">
                <a:pos x="554038" y="0"/>
              </a:cxn>
            </a:cxnLst>
            <a:rect l="txL" t="txT" r="txR" b="txB"/>
            <a:pathLst>
              <a:path w="1108075" h="1012825" extrusionOk="0">
                <a:moveTo>
                  <a:pt x="0" y="2816"/>
                </a:moveTo>
                <a:lnTo>
                  <a:pt x="3078" y="0"/>
                </a:lnTo>
                <a:lnTo>
                  <a:pt x="3078" y="2816"/>
                </a:lnTo>
                <a:lnTo>
                  <a:pt x="0" y="2816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3" name="Rectangle 4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4013" cy="1323974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>
              <a:defRPr/>
            </a:pPr>
            <a:r>
              <a:rPr lang="en-GB"/>
              <a:t>Click to edit Master title style</a:t>
            </a:r>
          </a:p>
        </p:txBody>
      </p:sp>
      <p:sp>
        <p:nvSpPr>
          <p:cNvPr id="2054" name="Rectangle 5"/>
          <p:cNvSpPr>
            <a:spLocks noGrp="1"/>
          </p:cNvSpPr>
          <p:nvPr>
            <p:ph type="body" idx="1"/>
          </p:nvPr>
        </p:nvSpPr>
        <p:spPr bwMode="auto">
          <a:xfrm>
            <a:off x="838200" y="1879600"/>
            <a:ext cx="10514013" cy="43497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>
              <a:defRPr/>
            </a:pPr>
            <a:r>
              <a:rPr lang="en-GB"/>
              <a:t>Click to edit Master text styles</a:t>
            </a:r>
          </a:p>
          <a:p>
            <a:pPr lvl="1">
              <a:defRPr/>
            </a:pPr>
            <a:r>
              <a:rPr lang="en-GB"/>
              <a:t>Second level</a:t>
            </a:r>
          </a:p>
          <a:p>
            <a:pPr lvl="2">
              <a:defRPr/>
            </a:pPr>
            <a:r>
              <a:rPr lang="en-GB"/>
              <a:t>Third level</a:t>
            </a:r>
          </a:p>
          <a:p>
            <a:pPr lvl="3">
              <a:defRPr/>
            </a:pPr>
            <a:r>
              <a:rPr lang="en-GB"/>
              <a:t>Fourth level</a:t>
            </a:r>
          </a:p>
          <a:p>
            <a:pPr lvl="4">
              <a:defRPr/>
            </a:pPr>
            <a:r>
              <a:rPr lang="en-GB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2pPr>
      <a:lvl3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3pPr>
      <a:lvl4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4pPr>
      <a:lvl5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5pPr>
      <a:lvl6pPr marL="25146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6pPr>
      <a:lvl7pPr marL="29718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7pPr>
      <a:lvl8pPr marL="34290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8pPr>
      <a:lvl9pPr marL="38862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9pPr>
    </p:titleStyle>
    <p:bodyStyle>
      <a:lvl1pPr marL="342900" indent="-342900" algn="l">
        <a:lnSpc>
          <a:spcPct val="75000"/>
        </a:lnSpc>
        <a:spcBef>
          <a:spcPts val="142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>
        <a:lnSpc>
          <a:spcPct val="75000"/>
        </a:lnSpc>
        <a:spcBef>
          <a:spcPts val="114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75000"/>
        </a:lnSpc>
        <a:spcBef>
          <a:spcPts val="86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75000"/>
        </a:lnSpc>
        <a:spcBef>
          <a:spcPts val="57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75000"/>
        </a:lnSpc>
        <a:spcBef>
          <a:spcPts val="29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#P82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/>
          <p:nvPr/>
        </p:nvSpPr>
        <p:spPr bwMode="auto">
          <a:xfrm rot="1560000">
            <a:off x="7785100" y="4564063"/>
            <a:ext cx="5646738" cy="3467100"/>
          </a:xfrm>
          <a:custGeom>
            <a:avLst/>
            <a:gdLst>
              <a:gd name="txL" fmla="*/ 0 w 5646738"/>
              <a:gd name="txT" fmla="*/ 0 h 3467100"/>
              <a:gd name="txR" fmla="*/ 5646738 w 5646738"/>
              <a:gd name="txB" fmla="*/ 3467100 h 3467100"/>
            </a:gdLst>
            <a:ahLst/>
            <a:cxnLst>
              <a:cxn ang="0">
                <a:pos x="5646738" y="1733550"/>
              </a:cxn>
              <a:cxn ang="5898240">
                <a:pos x="2823369" y="3467100"/>
              </a:cxn>
              <a:cxn ang="11796480">
                <a:pos x="0" y="1733550"/>
              </a:cxn>
              <a:cxn ang="17694720">
                <a:pos x="2823369" y="0"/>
              </a:cxn>
            </a:cxnLst>
            <a:rect l="txL" t="txT" r="txR" b="txB"/>
            <a:pathLst>
              <a:path w="5646738" h="3467100" extrusionOk="0">
                <a:moveTo>
                  <a:pt x="0" y="9634"/>
                </a:moveTo>
                <a:lnTo>
                  <a:pt x="-16326" y="0"/>
                </a:lnTo>
                <a:lnTo>
                  <a:pt x="15686" y="9634"/>
                </a:lnTo>
                <a:lnTo>
                  <a:pt x="0" y="9634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09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6250" y="889000"/>
            <a:ext cx="963613" cy="1084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80199" y="3155574"/>
            <a:ext cx="11833225" cy="441833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65320" rIns="90000" bIns="45000"/>
          <a:lstStyle/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6000" b="1" dirty="0">
                <a:solidFill>
                  <a:srgbClr val="F37979"/>
                </a:solidFill>
                <a:latin typeface="Calibri" panose="020F0502020204030204"/>
                <a:cs typeface="DejaVu Sans"/>
              </a:rPr>
              <a:t>Субсидия социальным предпринимателям</a:t>
            </a:r>
          </a:p>
          <a:p>
            <a:pPr indent="342900" algn="ctr">
              <a:lnSpc>
                <a:spcPct val="115000"/>
              </a:lnSpc>
            </a:pPr>
            <a:r>
              <a:rPr lang="ru-RU" sz="2800" b="1" dirty="0">
                <a:solidFill>
                  <a:srgbClr val="003EBA"/>
                </a:solidFill>
                <a:latin typeface="Calibri" panose="020F0502020204030204"/>
                <a:cs typeface="DejaVu Sans"/>
              </a:rPr>
              <a:t>Возмещение части затрат </a:t>
            </a:r>
            <a:r>
              <a:rPr lang="ru-RU" sz="2800" b="1" dirty="0">
                <a:solidFill>
                  <a:srgbClr val="003EBA"/>
                </a:solidFill>
                <a:latin typeface="Calibri" panose="020F0502020204030204"/>
              </a:rPr>
              <a:t>субъектам МСП, </a:t>
            </a:r>
          </a:p>
          <a:p>
            <a:pPr indent="342900" algn="ctr">
              <a:lnSpc>
                <a:spcPct val="115000"/>
              </a:lnSpc>
            </a:pPr>
            <a:r>
              <a:rPr lang="ru-RU" sz="2800" b="1" dirty="0">
                <a:solidFill>
                  <a:srgbClr val="003EBA"/>
                </a:solidFill>
                <a:latin typeface="Calibri" panose="020F0502020204030204"/>
              </a:rPr>
              <a:t>признанным социальными предприятиями</a:t>
            </a:r>
          </a:p>
          <a:p>
            <a:pPr indent="342900" algn="ctr">
              <a:lnSpc>
                <a:spcPct val="115000"/>
              </a:lnSpc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54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2025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8775" y="2077152"/>
            <a:ext cx="6248827" cy="1047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Комитет по развитию малого,                                                                         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среднего бизнеса и потребительского рынка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Ленинградской области</a:t>
            </a: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                                                             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Pentagon 14"/>
          <p:cNvSpPr/>
          <p:nvPr/>
        </p:nvSpPr>
        <p:spPr>
          <a:xfrm>
            <a:off x="1266781" y="339794"/>
            <a:ext cx="9073008" cy="1177712"/>
          </a:xfrm>
          <a:prstGeom prst="homePlat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3200" b="1" dirty="0">
                <a:solidFill>
                  <a:srgbClr val="002060"/>
                </a:solidFill>
              </a:rPr>
              <a:t>«в»</a:t>
            </a:r>
            <a:r>
              <a:rPr lang="ru-RU" altLang="en-US" sz="2000" b="1" dirty="0"/>
              <a:t> </a:t>
            </a:r>
            <a:r>
              <a:rPr lang="ru-RU" altLang="en-US" sz="2400" b="1" dirty="0">
                <a:solidFill>
                  <a:srgbClr val="002060"/>
                </a:solidFill>
              </a:rPr>
              <a:t>Капитальный ремонт, технические средства, сантехника –</a:t>
            </a:r>
          </a:p>
          <a:p>
            <a:pPr algn="ctr" eaLnBrk="1" fontAlgn="ctr" latinLnBrk="0" hangingPunct="1"/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     - </a:t>
            </a:r>
            <a:r>
              <a:rPr lang="ru-RU" sz="2000" dirty="0">
                <a:solidFill>
                  <a:srgbClr val="002060"/>
                </a:solidFill>
              </a:rPr>
              <a:t>копии договора на капитальный ремонт, смет на капитальный ремонт, актов выполненных работ, платежных поручений или иных платежных документов</a:t>
            </a:r>
            <a:endParaRPr lang="ru-RU" altLang="en-US" sz="2000" dirty="0">
              <a:solidFill>
                <a:srgbClr val="002060"/>
              </a:solidFill>
            </a:endParaRPr>
          </a:p>
        </p:txBody>
      </p:sp>
      <p:sp>
        <p:nvSpPr>
          <p:cNvPr id="17" name="Pentagon 16"/>
          <p:cNvSpPr/>
          <p:nvPr/>
        </p:nvSpPr>
        <p:spPr>
          <a:xfrm>
            <a:off x="1266781" y="4293096"/>
            <a:ext cx="9095428" cy="2417613"/>
          </a:xfrm>
          <a:prstGeom prst="homePlat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fontAlgn="ctr"/>
            <a:r>
              <a:rPr lang="ru-RU" altLang="en-US" sz="3200" b="1" dirty="0">
                <a:solidFill>
                  <a:srgbClr val="002060"/>
                </a:solidFill>
                <a:sym typeface="+mn-ea"/>
              </a:rPr>
              <a:t>«д»</a:t>
            </a:r>
            <a:r>
              <a:rPr lang="ru-RU" altLang="en-US" sz="2400" b="1" dirty="0">
                <a:sym typeface="+mn-ea"/>
              </a:rPr>
              <a:t> </a:t>
            </a:r>
            <a:r>
              <a:rPr lang="ru-RU" altLang="en-US" sz="2400" b="1" dirty="0">
                <a:solidFill>
                  <a:srgbClr val="002060"/>
                </a:solidFill>
                <a:sym typeface="+mn-ea"/>
              </a:rPr>
              <a:t>Затраты на организацию и проведение мероприятий –</a:t>
            </a:r>
          </a:p>
          <a:p>
            <a:pPr indent="342900" algn="ctr">
              <a:spcAft>
                <a:spcPts val="1000"/>
              </a:spcAft>
            </a:pPr>
            <a:r>
              <a:rPr lang="ru-RU" sz="2000" dirty="0">
                <a:solidFill>
                  <a:srgbClr val="002060"/>
                </a:solidFill>
              </a:rPr>
              <a:t>-</a:t>
            </a:r>
            <a:r>
              <a:rPr lang="ru-RU" sz="2000" dirty="0"/>
              <a:t> </a:t>
            </a:r>
            <a:r>
              <a:rPr lang="ru-RU" sz="2000" dirty="0">
                <a:solidFill>
                  <a:srgbClr val="002060"/>
                </a:solidFill>
              </a:rPr>
              <a:t>копии платежных поручений, копии первичных документов по затратам, связанным с проведением мероприятий в области дворового спорта и физкультурно-оздоровительной работы с населением</a:t>
            </a:r>
          </a:p>
          <a:p>
            <a:pPr indent="342900" algn="ctr">
              <a:spcAft>
                <a:spcPts val="1000"/>
              </a:spcAft>
            </a:pPr>
            <a:r>
              <a:rPr lang="ru-RU" sz="2000" dirty="0">
                <a:solidFill>
                  <a:srgbClr val="002060"/>
                </a:solidFill>
              </a:rPr>
              <a:t>- документы, подтверждающие проведение данных мероприятий,                                   в том числе фотоотчет, выписка из адресной программы</a:t>
            </a:r>
          </a:p>
        </p:txBody>
      </p:sp>
      <p:sp>
        <p:nvSpPr>
          <p:cNvPr id="2" name="Pentagon 14"/>
          <p:cNvSpPr/>
          <p:nvPr/>
        </p:nvSpPr>
        <p:spPr bwMode="auto">
          <a:xfrm>
            <a:off x="1280856" y="1645161"/>
            <a:ext cx="9095428" cy="2520280"/>
          </a:xfrm>
          <a:prstGeom prst="homePlat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endParaRPr lang="ru-RU" sz="3200" b="1" dirty="0">
              <a:solidFill>
                <a:srgbClr val="002060"/>
              </a:solidFill>
            </a:endParaRPr>
          </a:p>
          <a:p>
            <a:pPr algn="ctr" eaLnBrk="1" fontAlgn="ctr" latinLnBrk="0" hangingPunct="1"/>
            <a:r>
              <a:rPr lang="ru-RU" sz="3200" b="1" dirty="0">
                <a:solidFill>
                  <a:srgbClr val="002060"/>
                </a:solidFill>
              </a:rPr>
              <a:t>«г»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rgbClr val="002060"/>
                </a:solidFill>
              </a:rPr>
              <a:t>Участие в конкурсах, соревнованиях –</a:t>
            </a:r>
          </a:p>
          <a:p>
            <a:pPr algn="ctr">
              <a:spcAft>
                <a:spcPts val="1000"/>
              </a:spcAft>
            </a:pPr>
            <a:r>
              <a:rPr lang="ru-RU" sz="2000" dirty="0">
                <a:solidFill>
                  <a:srgbClr val="002060"/>
                </a:solidFill>
              </a:rPr>
              <a:t>- копии платежных поручений, копии первичных документов по затратам, связанным с участием в мероприятиях</a:t>
            </a:r>
          </a:p>
          <a:p>
            <a:pPr algn="ctr">
              <a:spcAft>
                <a:spcPts val="1000"/>
              </a:spcAft>
            </a:pPr>
            <a:r>
              <a:rPr lang="ru-RU" sz="2000" dirty="0">
                <a:solidFill>
                  <a:srgbClr val="002060"/>
                </a:solidFill>
              </a:rPr>
              <a:t>- документы, подтверждающие участие в мероприятиях, в том числе договор                     на участие/протокол мероприятия/справка-вызов, сведения о регистрации участников                                                                                                                                                                          - фотоотчет соискателя с места проведения конкурса, соревнования</a:t>
            </a:r>
          </a:p>
          <a:p>
            <a:pPr marL="342900" indent="-342900">
              <a:spcAft>
                <a:spcPts val="1000"/>
              </a:spcAft>
              <a:buFontTx/>
              <a:buChar char="-"/>
            </a:pPr>
            <a:endParaRPr lang="ru-RU" alt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Pentagon 14"/>
          <p:cNvSpPr/>
          <p:nvPr/>
        </p:nvSpPr>
        <p:spPr>
          <a:xfrm>
            <a:off x="1225569" y="836712"/>
            <a:ext cx="9073008" cy="2664296"/>
          </a:xfrm>
          <a:prstGeom prst="homePlat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endParaRPr lang="ru-RU" altLang="en-US" sz="3200" b="1" dirty="0">
              <a:solidFill>
                <a:srgbClr val="002060"/>
              </a:solidFill>
            </a:endParaRPr>
          </a:p>
          <a:p>
            <a:pPr algn="ctr" eaLnBrk="1" fontAlgn="ctr" latinLnBrk="0" hangingPunct="1"/>
            <a:r>
              <a:rPr lang="ru-RU" altLang="en-US" sz="3200" b="1" dirty="0">
                <a:solidFill>
                  <a:srgbClr val="002060"/>
                </a:solidFill>
              </a:rPr>
              <a:t>«е»</a:t>
            </a:r>
            <a:r>
              <a:rPr lang="ru-RU" altLang="en-US" sz="2000" b="1" dirty="0"/>
              <a:t> </a:t>
            </a:r>
            <a:r>
              <a:rPr lang="ru-RU" altLang="en-US" sz="2400" b="1" dirty="0">
                <a:solidFill>
                  <a:srgbClr val="002060"/>
                </a:solidFill>
              </a:rPr>
              <a:t>Затраты в целях образовательной деятельности                                                                   в дистанционном формате –</a:t>
            </a:r>
          </a:p>
          <a:p>
            <a:pPr algn="ctr" eaLnBrk="1" fontAlgn="ctr" latinLnBrk="0" hangingPunct="1"/>
            <a:r>
              <a:rPr lang="ru-RU" sz="2000" dirty="0">
                <a:solidFill>
                  <a:srgbClr val="002060"/>
                </a:solidFill>
              </a:rPr>
              <a:t>     - копии платежных поручений, иных платежных документов, копии первичных документов по затратам, связанным с ведением образовательной деятельности в дистанционном формате</a:t>
            </a:r>
          </a:p>
          <a:p>
            <a:pPr marL="342900" indent="-342900" algn="ctr" fontAlgn="ctr">
              <a:buFontTx/>
              <a:buChar char="-"/>
            </a:pPr>
            <a:r>
              <a:rPr lang="ru-RU" sz="2000" dirty="0">
                <a:solidFill>
                  <a:srgbClr val="002060"/>
                </a:solidFill>
              </a:rPr>
              <a:t>документы, подтверждающие ведение образовательной деятельности                              в дистанционном формате, в том числе учебные материалы, видеоматериалы, фотоотчет</a:t>
            </a:r>
          </a:p>
          <a:p>
            <a:pPr marL="342900" indent="-342900" algn="ctr" fontAlgn="ctr">
              <a:buFontTx/>
              <a:buChar char="-"/>
            </a:pPr>
            <a:endParaRPr lang="ru-RU" sz="2000" dirty="0"/>
          </a:p>
          <a:p>
            <a:pPr marL="342900" indent="-342900" algn="ctr" fontAlgn="ctr">
              <a:buFontTx/>
              <a:buChar char="-"/>
            </a:pPr>
            <a:endParaRPr lang="ru-RU" altLang="en-US" sz="2000" dirty="0"/>
          </a:p>
        </p:txBody>
      </p:sp>
      <p:sp>
        <p:nvSpPr>
          <p:cNvPr id="2" name="Pentagon 14"/>
          <p:cNvSpPr/>
          <p:nvPr/>
        </p:nvSpPr>
        <p:spPr bwMode="auto">
          <a:xfrm>
            <a:off x="1234927" y="3645024"/>
            <a:ext cx="9095428" cy="2160240"/>
          </a:xfrm>
          <a:prstGeom prst="homePlat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sz="3200" b="1" dirty="0">
                <a:solidFill>
                  <a:srgbClr val="002060"/>
                </a:solidFill>
              </a:rPr>
              <a:t>«ж</a:t>
            </a:r>
            <a:r>
              <a:rPr lang="ru-RU" sz="2400" b="1" dirty="0">
                <a:solidFill>
                  <a:srgbClr val="002060"/>
                </a:solidFill>
              </a:rPr>
              <a:t>» Паушальный платеж по франшизе –</a:t>
            </a:r>
          </a:p>
          <a:p>
            <a:pPr algn="ctr">
              <a:spcAft>
                <a:spcPts val="1000"/>
              </a:spcAft>
            </a:pPr>
            <a:r>
              <a:rPr lang="ru-RU" sz="2000" dirty="0">
                <a:solidFill>
                  <a:srgbClr val="002060"/>
                </a:solidFill>
              </a:rPr>
              <a:t>- копии документа, подтверждающего государственную регистрацию права использования франшизы</a:t>
            </a:r>
          </a:p>
          <a:p>
            <a:pPr algn="ctr">
              <a:spcAft>
                <a:spcPts val="1000"/>
              </a:spcAft>
            </a:pPr>
            <a:r>
              <a:rPr lang="ru-RU" sz="2000" dirty="0">
                <a:solidFill>
                  <a:srgbClr val="002060"/>
                </a:solidFill>
              </a:rPr>
              <a:t>- копии платежных поручений, подтверждающих выплату по передаче прав                     на франшизу (паушальный платеж)</a:t>
            </a:r>
          </a:p>
          <a:p>
            <a:pPr marL="342900" indent="-342900">
              <a:spcAft>
                <a:spcPts val="1000"/>
              </a:spcAft>
              <a:buFontTx/>
              <a:buChar char="-"/>
            </a:pPr>
            <a:endParaRPr lang="ru-RU" alt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Pentagon 14"/>
          <p:cNvSpPr/>
          <p:nvPr/>
        </p:nvSpPr>
        <p:spPr>
          <a:xfrm>
            <a:off x="1282328" y="548680"/>
            <a:ext cx="9073008" cy="3600400"/>
          </a:xfrm>
          <a:prstGeom prst="homePlat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endParaRPr lang="ru-RU" altLang="en-US" sz="3200" b="1" dirty="0">
              <a:solidFill>
                <a:srgbClr val="002060"/>
              </a:solidFill>
            </a:endParaRPr>
          </a:p>
          <a:p>
            <a:pPr algn="ctr" eaLnBrk="1" fontAlgn="ctr" latinLnBrk="0" hangingPunct="1"/>
            <a:r>
              <a:rPr lang="ru-RU" altLang="en-US" sz="3200" b="1" dirty="0">
                <a:solidFill>
                  <a:srgbClr val="002060"/>
                </a:solidFill>
              </a:rPr>
              <a:t>«з»</a:t>
            </a:r>
            <a:r>
              <a:rPr lang="ru-RU" altLang="en-US" sz="2000" b="1" dirty="0"/>
              <a:t> </a:t>
            </a:r>
            <a:r>
              <a:rPr lang="ru-RU" altLang="en-US" sz="2400" b="1" dirty="0">
                <a:solidFill>
                  <a:srgbClr val="002060"/>
                </a:solidFill>
              </a:rPr>
              <a:t>Приобретение транспортного средства                                  (медицинского такси) –</a:t>
            </a:r>
          </a:p>
          <a:p>
            <a:pPr indent="342900"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2060"/>
                </a:solidFill>
              </a:rPr>
              <a:t>     - копии договора, акта приема-передачи специально оборудованного транспортного средства для перевозки пожилых людей и инвалидов</a:t>
            </a:r>
          </a:p>
          <a:p>
            <a:pPr marL="342900" indent="-342900" algn="ctr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2000" dirty="0">
                <a:solidFill>
                  <a:srgbClr val="002060"/>
                </a:solidFill>
              </a:rPr>
              <a:t>копия паспорта транспортного средства или свидетельства о регистрации транспортного средства</a:t>
            </a:r>
            <a:endParaRPr lang="en-US" sz="2000" dirty="0">
              <a:solidFill>
                <a:srgbClr val="002060"/>
              </a:solidFill>
            </a:endParaRPr>
          </a:p>
          <a:p>
            <a:pPr marL="342900" indent="-342900" algn="ctr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2000" dirty="0">
                <a:solidFill>
                  <a:srgbClr val="002060"/>
                </a:solidFill>
              </a:rPr>
              <a:t>необходимо разрешение на осуществление деятельности по перевозке пассажиров и багажа легковым такси</a:t>
            </a:r>
          </a:p>
          <a:p>
            <a:pPr marL="342900" indent="-342900" algn="ctr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ru-RU" sz="2000" dirty="0"/>
          </a:p>
          <a:p>
            <a:pPr marL="342900" indent="-342900" algn="ctr" fontAlgn="ctr">
              <a:buFontTx/>
              <a:buChar char="-"/>
            </a:pPr>
            <a:endParaRPr lang="ru-RU" altLang="en-US" sz="2000" dirty="0"/>
          </a:p>
        </p:txBody>
      </p:sp>
      <p:sp>
        <p:nvSpPr>
          <p:cNvPr id="2" name="Pentagon 14"/>
          <p:cNvSpPr/>
          <p:nvPr/>
        </p:nvSpPr>
        <p:spPr bwMode="auto">
          <a:xfrm>
            <a:off x="1282328" y="4293096"/>
            <a:ext cx="9095428" cy="2160240"/>
          </a:xfrm>
          <a:prstGeom prst="homePlat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fontAlgn="ctr"/>
            <a:r>
              <a:rPr lang="ru-RU" sz="3200" b="1" dirty="0">
                <a:solidFill>
                  <a:srgbClr val="002060"/>
                </a:solidFill>
              </a:rPr>
              <a:t>«и»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rgbClr val="002060"/>
                </a:solidFill>
              </a:rPr>
              <a:t>Оборудование объектов для беспрепятственного доступа инвалидов и маломобильных граждан –</a:t>
            </a:r>
          </a:p>
          <a:p>
            <a:pPr algn="ctr">
              <a:spcAft>
                <a:spcPts val="1000"/>
              </a:spcAft>
            </a:pPr>
            <a:r>
              <a:rPr lang="ru-RU" sz="2000" dirty="0">
                <a:solidFill>
                  <a:srgbClr val="002060"/>
                </a:solidFill>
              </a:rPr>
              <a:t>- копии договоров, актов выполненных работ, документов, подтверждающих приобретение оборудования, платежных поручений </a:t>
            </a:r>
            <a:endParaRPr lang="ru-RU" altLang="en-US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Pentagon 14"/>
          <p:cNvSpPr/>
          <p:nvPr/>
        </p:nvSpPr>
        <p:spPr>
          <a:xfrm>
            <a:off x="1271464" y="836712"/>
            <a:ext cx="9073008" cy="3600400"/>
          </a:xfrm>
          <a:prstGeom prst="homePlat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endParaRPr lang="ru-RU" altLang="en-US" sz="3200" b="1" dirty="0">
              <a:solidFill>
                <a:srgbClr val="002060"/>
              </a:solidFill>
            </a:endParaRPr>
          </a:p>
          <a:p>
            <a:pPr algn="ctr" eaLnBrk="1" fontAlgn="ctr" latinLnBrk="0" hangingPunct="1"/>
            <a:r>
              <a:rPr lang="ru-RU" altLang="en-US" sz="3200" b="1" dirty="0">
                <a:solidFill>
                  <a:srgbClr val="002060"/>
                </a:solidFill>
              </a:rPr>
              <a:t>«к» </a:t>
            </a:r>
            <a:r>
              <a:rPr lang="ru-RU" altLang="en-US" sz="2400" b="1" dirty="0">
                <a:solidFill>
                  <a:srgbClr val="002060"/>
                </a:solidFill>
              </a:rPr>
              <a:t>Т</a:t>
            </a:r>
            <a:r>
              <a:rPr lang="ru-RU" altLang="en-US" sz="2400" b="1" dirty="0">
                <a:solidFill>
                  <a:srgbClr val="002060"/>
                </a:solidFill>
                <a:sym typeface="+mn-ea"/>
              </a:rPr>
              <a:t>ехнологическое присоединение объектов</a:t>
            </a:r>
          </a:p>
          <a:p>
            <a:pPr algn="ctr" eaLnBrk="1" fontAlgn="ctr" latinLnBrk="0" hangingPunct="1"/>
            <a:r>
              <a:rPr lang="ru-RU" altLang="en-US" sz="2400" b="1" dirty="0">
                <a:solidFill>
                  <a:srgbClr val="002060"/>
                </a:solidFill>
                <a:sym typeface="+mn-ea"/>
              </a:rPr>
              <a:t>недвижимого имщества к электрическим сетям</a:t>
            </a:r>
            <a:r>
              <a:rPr lang="ru-RU" altLang="en-US" sz="2400" b="1" dirty="0">
                <a:solidFill>
                  <a:srgbClr val="002060"/>
                </a:solidFill>
              </a:rPr>
              <a:t> –</a:t>
            </a:r>
          </a:p>
          <a:p>
            <a:pPr indent="342900"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2060"/>
                </a:solidFill>
              </a:rPr>
              <a:t>     - копии платежных поручений, иных платежных документов,  подтверждающих затраты на технологическое присоединение к объектам инженерной инфраструктуры - электрическим сетям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</a:rPr>
              <a:t>- копия договора о технологическом присоединении к электрическим сетям                      и акта об осуществлении технологического присоединения</a:t>
            </a:r>
          </a:p>
          <a:p>
            <a:pPr marL="342900" indent="-342900" algn="ctr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ru-RU" sz="2000" dirty="0">
              <a:solidFill>
                <a:srgbClr val="002060"/>
              </a:solidFill>
            </a:endParaRPr>
          </a:p>
          <a:p>
            <a:pPr marL="342900" indent="-342900" algn="ctr" fontAlgn="ctr">
              <a:buFontTx/>
              <a:buChar char="-"/>
            </a:pPr>
            <a:endParaRPr lang="ru-RU" alt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ФОРМА - РЕЕСТР ЗАТРАТ</a:t>
            </a: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F9ABF9BC-4655-BCE5-6C21-9E24DC75DE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488663"/>
              </p:ext>
            </p:extLst>
          </p:nvPr>
        </p:nvGraphicFramePr>
        <p:xfrm>
          <a:off x="1559496" y="847108"/>
          <a:ext cx="8787903" cy="59109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4083">
                  <a:extLst>
                    <a:ext uri="{9D8B030D-6E8A-4147-A177-3AD203B41FA5}">
                      <a16:colId xmlns:a16="http://schemas.microsoft.com/office/drawing/2014/main" val="3779052224"/>
                    </a:ext>
                  </a:extLst>
                </a:gridCol>
                <a:gridCol w="2471386">
                  <a:extLst>
                    <a:ext uri="{9D8B030D-6E8A-4147-A177-3AD203B41FA5}">
                      <a16:colId xmlns:a16="http://schemas.microsoft.com/office/drawing/2014/main" val="1330538116"/>
                    </a:ext>
                  </a:extLst>
                </a:gridCol>
                <a:gridCol w="1867829">
                  <a:extLst>
                    <a:ext uri="{9D8B030D-6E8A-4147-A177-3AD203B41FA5}">
                      <a16:colId xmlns:a16="http://schemas.microsoft.com/office/drawing/2014/main" val="178396969"/>
                    </a:ext>
                  </a:extLst>
                </a:gridCol>
                <a:gridCol w="933915">
                  <a:extLst>
                    <a:ext uri="{9D8B030D-6E8A-4147-A177-3AD203B41FA5}">
                      <a16:colId xmlns:a16="http://schemas.microsoft.com/office/drawing/2014/main" val="2517262886"/>
                    </a:ext>
                  </a:extLst>
                </a:gridCol>
                <a:gridCol w="3020690">
                  <a:extLst>
                    <a:ext uri="{9D8B030D-6E8A-4147-A177-3AD203B41FA5}">
                      <a16:colId xmlns:a16="http://schemas.microsoft.com/office/drawing/2014/main" val="214652409"/>
                    </a:ext>
                  </a:extLst>
                </a:gridCol>
              </a:tblGrid>
              <a:tr h="42381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РЕЕСТР ЗАТРАТ </a:t>
                      </a:r>
                    </a:p>
                  </a:txBody>
                  <a:tcPr marL="39370" marR="39370" marT="64770" marB="64770">
                    <a:solidFill>
                      <a:srgbClr val="F379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95876"/>
                  </a:ext>
                </a:extLst>
              </a:tr>
              <a:tr h="423819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F379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983200"/>
                  </a:ext>
                </a:extLst>
              </a:tr>
              <a:tr h="929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kern="100" dirty="0">
                          <a:effectLst/>
                        </a:rPr>
                        <a:t>N п/п</a:t>
                      </a:r>
                      <a:endParaRPr lang="ru-RU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F379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kern="100" dirty="0">
                          <a:effectLst/>
                        </a:rPr>
                        <a:t>Статья расходов в соответствии с п. 2 приложения 6 к Порядку</a:t>
                      </a:r>
                      <a:endParaRPr lang="ru-RU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kern="100" dirty="0">
                          <a:effectLst/>
                        </a:rPr>
                        <a:t>Описание произведенных затрат</a:t>
                      </a:r>
                      <a:endParaRPr lang="ru-RU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kern="100" dirty="0">
                          <a:effectLst/>
                        </a:rPr>
                        <a:t>Сумма, руб.</a:t>
                      </a:r>
                      <a:endParaRPr lang="ru-RU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kern="100" dirty="0">
                          <a:effectLst/>
                        </a:rPr>
                        <a:t>Номер, дата платежных документов, подтверждающих расходы</a:t>
                      </a:r>
                      <a:endParaRPr lang="ru-RU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903260"/>
                  </a:ext>
                </a:extLst>
              </a:tr>
              <a:tr h="2512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1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F379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r>
                        <a:rPr lang="ru-RU" sz="14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екущий ремонт помещения</a:t>
                      </a: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благоустройство территорий, покупка и(или) изготовление оборудования, мебели, инвентаря (за исключением учебников, учебных пособий, средств обучения, игр, игрушек) для осуществления деятельности в сфере социального предпринимательства</a:t>
                      </a:r>
                      <a:endParaRPr lang="ru-RU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Текущий ремонт </a:t>
                      </a: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договору № 1 от 01.10.202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акт № 1 от 25.12.202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4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370" marR="39370" marT="64770" marB="647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100 000</a:t>
                      </a:r>
                    </a:p>
                  </a:txBody>
                  <a:tcPr marL="39370" marR="39370" marT="64770" marB="647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ПП № 3 от 01.12.202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ПП № 2 от 01.11.202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т.д.</a:t>
                      </a:r>
                    </a:p>
                  </a:txBody>
                  <a:tcPr marL="39370" marR="39370" marT="64770" marB="6477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714467"/>
                  </a:ext>
                </a:extLst>
              </a:tr>
              <a:tr h="423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2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F379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378338"/>
                  </a:ext>
                </a:extLst>
              </a:tr>
              <a:tr h="423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3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F379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835482"/>
                  </a:ext>
                </a:extLst>
              </a:tr>
              <a:tr h="423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4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F379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663161"/>
                  </a:ext>
                </a:extLst>
              </a:tr>
            </a:tbl>
          </a:graphicData>
        </a:graphic>
      </p:graphicFrame>
      <p:sp>
        <p:nvSpPr>
          <p:cNvPr id="10" name="Rectangle 2">
            <a:hlinkClick r:id="rId2"/>
            <a:extLst>
              <a:ext uri="{FF2B5EF4-FFF2-40B4-BE49-F238E27FC236}">
                <a16:creationId xmlns:a16="http://schemas.microsoft.com/office/drawing/2014/main" id="{6F5EE98E-0712-6037-9211-6B3B09916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688" y="36195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ОТВЕТСТВЕННОСТЬ ПРЕДПРИНИМАТЕЛЯ</a:t>
            </a: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863407" y="1707126"/>
            <a:ext cx="8465185" cy="2062103"/>
          </a:xfrm>
          <a:prstGeom prst="rect">
            <a:avLst/>
          </a:prstGeom>
          <a:solidFill>
            <a:srgbClr val="DDDDDD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kern="100" spc="-100" dirty="0">
                <a:solidFill>
                  <a:srgbClr val="FA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Ответственность за полноту и достоверность информации и документов в заявке, а также                    за своевременность их представления                         несет соискатель!</a:t>
            </a:r>
            <a:endParaRPr lang="ru-RU" altLang="en-US" sz="3200" b="1" kern="100" spc="-100" dirty="0">
              <a:solidFill>
                <a:srgbClr val="FA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48276" y="3931633"/>
            <a:ext cx="9033242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+mn-lt"/>
              </a:rPr>
              <a:t>!</a:t>
            </a:r>
            <a:r>
              <a:rPr lang="ru-RU" sz="3200" b="1" dirty="0">
                <a:solidFill>
                  <a:srgbClr val="455AA8"/>
                </a:solidFill>
                <a:latin typeface="+mn-lt"/>
              </a:rPr>
              <a:t> </a:t>
            </a:r>
            <a:r>
              <a:rPr lang="ru-RU" sz="2800" dirty="0">
                <a:solidFill>
                  <a:srgbClr val="455AA8"/>
                </a:solidFill>
                <a:latin typeface="+mn-lt"/>
              </a:rPr>
              <a:t>К возмещению принимаются затраты, </a:t>
            </a:r>
          </a:p>
          <a:p>
            <a:pPr algn="ctr"/>
            <a:r>
              <a:rPr lang="ru-RU" sz="2800" dirty="0">
                <a:solidFill>
                  <a:srgbClr val="455AA8"/>
                </a:solidFill>
                <a:latin typeface="+mn-lt"/>
              </a:rPr>
              <a:t>произведенные только в безналичном порядке, </a:t>
            </a:r>
          </a:p>
          <a:p>
            <a:pPr algn="ctr"/>
            <a:r>
              <a:rPr lang="ru-RU" sz="2800" dirty="0">
                <a:solidFill>
                  <a:srgbClr val="455AA8"/>
                </a:solidFill>
                <a:latin typeface="+mn-lt"/>
              </a:rPr>
              <a:t>с расчетных счетов субъекта МСП, открытых для ведения </a:t>
            </a:r>
          </a:p>
          <a:p>
            <a:pPr algn="ctr"/>
            <a:r>
              <a:rPr lang="ru-RU" sz="2800" dirty="0">
                <a:solidFill>
                  <a:srgbClr val="455AA8"/>
                </a:solidFill>
                <a:latin typeface="+mn-lt"/>
              </a:rPr>
              <a:t>предпринимательской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300842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Обязательства получателя субсидии</a:t>
            </a:r>
            <a:endParaRPr lang="ru-RU" altLang="en-US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1343660" y="1484630"/>
            <a:ext cx="9531985" cy="1080274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b="1" dirty="0">
                <a:solidFill>
                  <a:srgbClr val="243D99"/>
                </a:solidFill>
                <a:sym typeface="+mn-ea"/>
              </a:rPr>
              <a:t>Увеличение выручки – не менее 2%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1362291" y="2780928"/>
            <a:ext cx="9531985" cy="1152128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b="1" dirty="0">
                <a:solidFill>
                  <a:srgbClr val="243D99"/>
                </a:solidFill>
                <a:sym typeface="+mn-ea"/>
              </a:rPr>
              <a:t>Сохранение среднесписочной численности – 90% </a:t>
            </a:r>
          </a:p>
        </p:txBody>
      </p:sp>
      <p:sp>
        <p:nvSpPr>
          <p:cNvPr id="12" name="Round Diagonal Corner Rectangle 11"/>
          <p:cNvSpPr/>
          <p:nvPr/>
        </p:nvSpPr>
        <p:spPr>
          <a:xfrm>
            <a:off x="1343660" y="4241800"/>
            <a:ext cx="9531985" cy="1684615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b="1" dirty="0">
                <a:solidFill>
                  <a:srgbClr val="243D99"/>
                </a:solidFill>
              </a:rPr>
              <a:t>Заработная плата - </a:t>
            </a:r>
            <a:r>
              <a:rPr lang="ru-RU" altLang="en-US" sz="2800" dirty="0">
                <a:solidFill>
                  <a:srgbClr val="243D99"/>
                </a:solidFill>
              </a:rPr>
              <a:t>не ниже МРОТ                                                в Ленинградской области</a:t>
            </a:r>
            <a:r>
              <a:rPr lang="ru-RU" altLang="en-US" sz="2800" b="1" dirty="0">
                <a:solidFill>
                  <a:srgbClr val="243D99"/>
                </a:solidFill>
              </a:rPr>
              <a:t>	</a:t>
            </a:r>
          </a:p>
          <a:p>
            <a:pPr algn="ctr"/>
            <a:r>
              <a:rPr lang="en-US" altLang="en-US" sz="2800" b="1" dirty="0">
                <a:solidFill>
                  <a:srgbClr val="243D99"/>
                </a:solidFill>
              </a:rPr>
              <a:t>C 1 </a:t>
            </a:r>
            <a:r>
              <a:rPr lang="ru-RU" altLang="en-US" sz="2800" b="1" dirty="0">
                <a:solidFill>
                  <a:srgbClr val="243D99"/>
                </a:solidFill>
              </a:rPr>
              <a:t>января 202</a:t>
            </a:r>
            <a:r>
              <a:rPr lang="en-US" altLang="en-US" sz="2800" b="1" dirty="0">
                <a:solidFill>
                  <a:srgbClr val="243D99"/>
                </a:solidFill>
              </a:rPr>
              <a:t>5</a:t>
            </a:r>
            <a:r>
              <a:rPr lang="ru-RU" altLang="en-US" sz="2800" b="1" dirty="0">
                <a:solidFill>
                  <a:srgbClr val="243D99"/>
                </a:solidFill>
              </a:rPr>
              <a:t> года - 23 800 рублей</a:t>
            </a:r>
            <a:endParaRPr lang="ru-RU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РАЗМЕР СУБСИДИИ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332105" y="1499235"/>
            <a:ext cx="11457305" cy="4923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r>
              <a:rPr lang="ru-RU" altLang="ru-RU" sz="2400" b="1" kern="100" spc="-100" dirty="0">
                <a:solidFill>
                  <a:srgbClr val="243D99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не может превышать величину выручки </a:t>
            </a: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kern="100" spc="-100" dirty="0">
                <a:solidFill>
                  <a:srgbClr val="243D99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(за минусом НДС, акцизов) по итогам</a:t>
            </a:r>
            <a:r>
              <a:rPr lang="en-US" altLang="ru-RU" sz="2400" kern="100" spc="-100" dirty="0">
                <a:solidFill>
                  <a:srgbClr val="243D99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202</a:t>
            </a:r>
            <a:r>
              <a:rPr lang="ru-RU" altLang="ru-RU" sz="2400" kern="100" spc="-100" dirty="0">
                <a:solidFill>
                  <a:srgbClr val="243D99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4 года</a:t>
            </a:r>
          </a:p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endParaRPr lang="en-US" altLang="ru-RU" sz="2400" kern="100" spc="-100" dirty="0">
              <a:solidFill>
                <a:srgbClr val="243D99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r>
              <a:rPr lang="ru-RU" altLang="ru-RU" sz="2400" kern="100" spc="-100" dirty="0">
                <a:solidFill>
                  <a:srgbClr val="243D99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</a:t>
            </a:r>
            <a:r>
              <a:rPr lang="ru-RU" altLang="ru-RU" sz="2400" b="1" kern="100" spc="-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максимальный размер субсидии – 75% от затрат, </a:t>
            </a: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b="1" kern="100" spc="-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но не более 1,0 млн рублей</a:t>
            </a:r>
          </a:p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endParaRPr lang="ru-RU" altLang="ru-RU" sz="2400" b="1" kern="100" spc="-100" dirty="0">
              <a:solidFill>
                <a:srgbClr val="243D99"/>
              </a:solidFill>
              <a:latin typeface="Calibri" panose="020F0502020204030204"/>
              <a:cs typeface="Arial" panose="020B0604020202020204"/>
            </a:endParaRPr>
          </a:p>
          <a:p>
            <a:pPr lvl="0" indent="-457200" algn="ctr">
              <a:spcAft>
                <a:spcPts val="600"/>
              </a:spcAft>
              <a:buClr>
                <a:srgbClr val="22228B"/>
              </a:buClr>
              <a:buFont typeface="Wingdings" panose="05000000000000000000" charset="0"/>
              <a:buChar char="Ø"/>
              <a:defRPr/>
            </a:pPr>
            <a:r>
              <a:rPr lang="ru-RU" altLang="ru-RU" sz="2400" b="1" kern="100" spc="-100" dirty="0">
                <a:solidFill>
                  <a:srgbClr val="243D99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коэффициент корректировки в соответствии </a:t>
            </a:r>
            <a:r>
              <a:rPr lang="ru-RU" altLang="ru-RU" sz="2400" b="1" kern="100" spc="-100" dirty="0">
                <a:solidFill>
                  <a:srgbClr val="243D99"/>
                </a:solidFill>
                <a:latin typeface="Calibri" panose="020F0502020204030204"/>
              </a:rPr>
              <a:t>с динамикой </a:t>
            </a:r>
            <a:endParaRPr lang="ru-RU" altLang="ru-RU" sz="2400" b="1" kern="100" spc="-100" dirty="0">
              <a:solidFill>
                <a:srgbClr val="243D99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kern="100" spc="-100" dirty="0">
                <a:solidFill>
                  <a:srgbClr val="243D99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результатов деятельности  в 2024 году по отношению к уровню 2023 года:</a:t>
            </a: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b="1" kern="100" spc="-100" dirty="0">
                <a:solidFill>
                  <a:srgbClr val="F3797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- по выручке</a:t>
            </a: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b="1" kern="100" spc="-100" dirty="0">
                <a:solidFill>
                  <a:srgbClr val="F37979"/>
                </a:solidFill>
                <a:latin typeface="Calibri" panose="020F0502020204030204"/>
                <a:cs typeface="Arial" panose="020B0604020202020204"/>
                <a:sym typeface="+mn-ea"/>
              </a:rPr>
              <a:t>- по среднесписочной численности работников</a:t>
            </a: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b="1" kern="100" spc="-100" dirty="0">
                <a:solidFill>
                  <a:srgbClr val="F3797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- по уровню среднемесячной заработной платы</a:t>
            </a:r>
            <a:endParaRPr lang="ru-RU" altLang="ru-RU" sz="2400" kern="100" spc="-100" dirty="0">
              <a:solidFill>
                <a:srgbClr val="F37979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5252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СВЕДЕНИЯ О РЕЗУЛЬТАТАХ ДЕЯТЕЛЬНОСТИ</a:t>
            </a:r>
            <a:b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2800" cap="all" dirty="0">
                <a:solidFill>
                  <a:srgbClr val="243D99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(</a:t>
            </a:r>
            <a:r>
              <a:rPr lang="ru-RU" sz="2800" dirty="0">
                <a:solidFill>
                  <a:srgbClr val="243D99"/>
                </a:solidFill>
              </a:rPr>
              <a:t>приложение 2 к заявлению)</a:t>
            </a:r>
            <a:endParaRPr lang="ru-RU" sz="2800" b="1" cap="all" dirty="0">
              <a:solidFill>
                <a:srgbClr val="243D99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487417"/>
              </p:ext>
            </p:extLst>
          </p:nvPr>
        </p:nvGraphicFramePr>
        <p:xfrm>
          <a:off x="617538" y="1556791"/>
          <a:ext cx="10879063" cy="4680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9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0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1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39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037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42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N п/п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Наименование увеличиваемого показателя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Единицы значений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За год,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предшествующий отчетному году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2023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За отчетный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(год, предшествующий году подачи заявки)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6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1.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Объем годовой выручки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 руб.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31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2.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Среднесписочная численность работников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ед.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31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3.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Величина среднемесячной заработной платы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руб.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4127" y="0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5252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ИНФОРМАЦИЯ В ПОМОЩЬ СОИСКАТЕЛЯМ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617538" y="1148760"/>
            <a:ext cx="1094867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F05252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ОБЪЕМ ВЫРУЧКИ </a:t>
            </a:r>
            <a:r>
              <a:rPr lang="ru-RU" sz="2400" b="1" kern="10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определяется</a:t>
            </a:r>
            <a:r>
              <a:rPr lang="ru-RU" sz="2400" kern="10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в следующем порядке:   </a:t>
            </a: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                                          </a:t>
            </a: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- </a:t>
            </a:r>
            <a:r>
              <a:rPr lang="ru-RU" sz="240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юридические лица 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(независимо от системы налогообложения) -                               на основании отчета о финансовых результатах годовой бухгалтерской (финансовой) отчетности  (форма по КНД 0710099), предоставленной в налоговые органы </a:t>
            </a:r>
          </a:p>
          <a:p>
            <a:pPr marL="628650" lvl="1" indent="-342900">
              <a:spcAft>
                <a:spcPts val="600"/>
              </a:spcAft>
              <a:buClr>
                <a:srgbClr val="00B050"/>
              </a:buClr>
              <a:buFontTx/>
              <a:buChar char="-"/>
              <a:defRPr/>
            </a:pPr>
            <a:r>
              <a:rPr lang="ru-RU" sz="2400" b="1" kern="10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ИП, </a:t>
            </a:r>
            <a:r>
              <a:rPr lang="ru-RU" sz="240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применяющие ОСНО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, - на основании отчета о финансовых результатах годовой бухгалтерской (финансовой) отчетности  (форма по КНД 0710099), предоставленной в налоговые органы</a:t>
            </a:r>
          </a:p>
          <a:p>
            <a:pPr marL="628650" lvl="1" indent="-342900">
              <a:spcAft>
                <a:spcPts val="600"/>
              </a:spcAft>
              <a:buClr>
                <a:srgbClr val="00B050"/>
              </a:buClr>
              <a:buFontTx/>
              <a:buChar char="-"/>
              <a:defRPr/>
            </a:pPr>
            <a:r>
              <a:rPr lang="ru-RU" sz="240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ИП, </a:t>
            </a:r>
            <a:r>
              <a:rPr lang="ru-RU" sz="2400" b="1" kern="100" dirty="0">
                <a:solidFill>
                  <a:srgbClr val="243D99"/>
                </a:solidFill>
                <a:latin typeface="Calibri" panose="020F0502020204030204"/>
              </a:rPr>
              <a:t>применяющие УСН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</a:rPr>
              <a:t>, - 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на основании данных в налоговой декларации                   по налогу, уплачиваемому в связи с применением УСН, предоставленной                           в ФНС за отчетный финансовый год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37979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ОБЩАЯ ИНФОРМАЦИЯ</a:t>
            </a:r>
          </a:p>
        </p:txBody>
      </p:sp>
      <p:sp>
        <p:nvSpPr>
          <p:cNvPr id="3" name="TextBox 3"/>
          <p:cNvSpPr txBox="1"/>
          <p:nvPr/>
        </p:nvSpPr>
        <p:spPr bwMode="auto">
          <a:xfrm>
            <a:off x="617538" y="1268760"/>
            <a:ext cx="9942957" cy="556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en-US" sz="2800" b="1" kern="100" dirty="0">
                <a:solidFill>
                  <a:srgbClr val="92D05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*</a:t>
            </a:r>
            <a:r>
              <a:rPr lang="ru-RU" sz="2800" b="1" kern="10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2025 год - </a:t>
            </a:r>
            <a:r>
              <a:rPr lang="ru-RU" sz="3200" b="1" kern="100" dirty="0">
                <a:solidFill>
                  <a:srgbClr val="F1575E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47 000 000 рублей</a:t>
            </a:r>
            <a:endParaRPr lang="ru-RU" sz="3200" b="1" kern="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sz="2800" b="1" kern="100" dirty="0">
                <a:solidFill>
                  <a:srgbClr val="92D05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*</a:t>
            </a:r>
            <a:r>
              <a:rPr lang="ru-RU" sz="2800" b="1" kern="10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возмещается </a:t>
            </a:r>
            <a:r>
              <a:rPr lang="ru-RU" sz="32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  <a:sym typeface="+mn-ea"/>
              </a:rPr>
              <a:t>не более 75% затрат</a:t>
            </a:r>
          </a:p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altLang="ru-RU" sz="2800" b="1" kern="100" dirty="0">
                <a:solidFill>
                  <a:srgbClr val="92D05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*</a:t>
            </a:r>
            <a:r>
              <a:rPr lang="ru-RU" altLang="ru-RU" sz="2800" b="1" kern="100" dirty="0">
                <a:solidFill>
                  <a:srgbClr val="243D99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максимальная сумма субсидии - </a:t>
            </a:r>
            <a:r>
              <a:rPr lang="ru-RU" altLang="ru-RU" sz="3200" b="1" kern="100" dirty="0">
                <a:solidFill>
                  <a:srgbClr val="F1575E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1 000 000 рублей</a:t>
            </a:r>
          </a:p>
          <a:p>
            <a:pPr marL="1143000" lvl="3" indent="0" algn="ctr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defRPr/>
            </a:pPr>
            <a:r>
              <a:rPr lang="ru-RU" altLang="ru-RU" sz="2800" b="1" kern="100" dirty="0">
                <a:solidFill>
                  <a:srgbClr val="92D05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*</a:t>
            </a:r>
            <a:r>
              <a:rPr lang="ru-RU" altLang="ru-RU" sz="2800" b="1" kern="100" dirty="0">
                <a:solidFill>
                  <a:srgbClr val="243D99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возмещение на аренду – не более </a:t>
            </a:r>
            <a:r>
              <a:rPr lang="ru-RU" altLang="ru-RU" sz="32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500 000 рублей</a:t>
            </a:r>
          </a:p>
          <a:p>
            <a:pPr marL="1143000" lvl="3" indent="0" algn="ctr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defRPr/>
            </a:pPr>
            <a:r>
              <a:rPr lang="ru-RU" altLang="ru-RU" sz="3200" b="1" kern="100" dirty="0">
                <a:solidFill>
                  <a:srgbClr val="F1575E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! ПРИЕМ ЗАЯВОК  </a:t>
            </a:r>
            <a:r>
              <a:rPr lang="ru-RU" altLang="ru-RU" sz="2800" b="1" kern="100" dirty="0">
                <a:solidFill>
                  <a:srgbClr val="243D99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4 – 14 марта 2025</a:t>
            </a:r>
          </a:p>
          <a:p>
            <a:pPr marL="1143000" lvl="3" indent="0" algn="ctr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defRPr/>
            </a:pPr>
            <a:r>
              <a:rPr lang="ru-RU" altLang="ru-RU" sz="3200" b="1" kern="100" dirty="0">
                <a:solidFill>
                  <a:srgbClr val="F1575E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! КОМИССИЯ  </a:t>
            </a:r>
            <a:r>
              <a:rPr lang="ru-RU" altLang="ru-RU" sz="2800" b="1" kern="100" dirty="0">
                <a:solidFill>
                  <a:srgbClr val="243D99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19 марта 2025</a:t>
            </a:r>
          </a:p>
          <a:p>
            <a:pPr marL="1143000" lvl="3" indent="0" algn="ctr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defRPr/>
            </a:pPr>
            <a:endParaRPr lang="ru-RU" altLang="ru-RU" sz="2800" b="1" kern="100" dirty="0">
              <a:solidFill>
                <a:srgbClr val="0033CC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4127" y="0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5252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ИНФОРМАЦИЯ В ПОМОЩЬ СОИСКАТЕЛЯМ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540445" y="1268760"/>
            <a:ext cx="10948670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342900">
              <a:spcAft>
                <a:spcPts val="600"/>
              </a:spcAft>
              <a:buClr>
                <a:srgbClr val="00B050"/>
              </a:buClr>
              <a:buFontTx/>
              <a:buChar char="-"/>
              <a:defRPr/>
            </a:pPr>
            <a:r>
              <a:rPr lang="ru-RU" sz="2400" b="1" kern="100" dirty="0">
                <a:solidFill>
                  <a:srgbClr val="243D99"/>
                </a:solidFill>
                <a:latin typeface="Calibri" panose="020F0502020204030204"/>
              </a:rPr>
              <a:t>ИП на патенте 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</a:rPr>
              <a:t>- на основании строки «Итого  доходов» книги учета доходов</a:t>
            </a: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</a:rPr>
              <a:t>     за год, предшествующий году  предоставления субсидии</a:t>
            </a:r>
          </a:p>
          <a:p>
            <a:pPr marL="628650" lvl="1" indent="-342900">
              <a:spcAft>
                <a:spcPts val="600"/>
              </a:spcAft>
              <a:buClr>
                <a:srgbClr val="00B050"/>
              </a:buClr>
              <a:buFontTx/>
              <a:buChar char="-"/>
              <a:defRPr/>
            </a:pPr>
            <a:r>
              <a:rPr lang="ru-RU" sz="2400" b="1" kern="100" dirty="0">
                <a:solidFill>
                  <a:srgbClr val="243D99"/>
                </a:solidFill>
                <a:latin typeface="Calibri" panose="020F0502020204030204"/>
              </a:rPr>
              <a:t>ИП на НПД 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</a:rPr>
              <a:t>(налог на профессиональный доход) - на основании справки                       о состоянии расчетов (доходах) по налогу в приложении "Мой налог" или                     в веб-кабинете «Мой налог» на сайте www.npd.nalog.ru за год, предшествующий году предоставления субсидии.</a:t>
            </a: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</a:t>
            </a:r>
          </a:p>
          <a:p>
            <a:pPr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F05252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СРЕДНЕСПИСОЧНАЯ ЧИСЛЕННОСТЬ РАБОТНИКОВ (ССЧ)  </a:t>
            </a:r>
            <a:r>
              <a:rPr lang="ru-RU" sz="2400" b="1" kern="10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рассчитывается                      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на основании сведений по ССЧ в годовом отчете по форме ЕФС-1                                      (до 2023 года по форме 4-ФСС). </a:t>
            </a:r>
          </a:p>
          <a:p>
            <a:pPr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endParaRPr lang="ru-RU" sz="2400" kern="100" dirty="0">
              <a:solidFill>
                <a:srgbClr val="0033CC"/>
              </a:solidFill>
              <a:latin typeface="Calibri" panose="020F0502020204030204"/>
              <a:sym typeface="+mn-e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4127" y="0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5252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ИНФОРМАЦИЯ В ПОМОЩЬ СОИСКАТЕЛЯМ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552451" y="1079703"/>
            <a:ext cx="1094867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F05252"/>
                </a:solidFill>
                <a:latin typeface="Calibri" panose="020F0502020204030204"/>
                <a:sym typeface="+mn-ea"/>
              </a:rPr>
              <a:t>СРЕДНЕМЕСЯЧНАЯ ЗАРАБОТНАЯ ПЛАТА </a:t>
            </a:r>
            <a:r>
              <a:rPr lang="ru-RU" sz="2400" b="1" kern="100" dirty="0">
                <a:solidFill>
                  <a:srgbClr val="243D99"/>
                </a:solidFill>
                <a:latin typeface="Calibri" panose="020F0502020204030204"/>
              </a:rPr>
              <a:t>рассчитывается  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</a:rPr>
              <a:t>                                             на основании значений суммы выплат и иных вознаграждений, начисленных в пользу физических лиц (работников), и ССЧ согласно отчету по форме ЕФС-1 (до 2023 года по форме 4-ФСС)                                                                                </a:t>
            </a: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</a:rPr>
              <a:t>       </a:t>
            </a:r>
            <a:r>
              <a:rPr lang="ru-RU" sz="2400" b="1" kern="100" dirty="0">
                <a:solidFill>
                  <a:srgbClr val="243D99"/>
                </a:solidFill>
                <a:latin typeface="Calibri" panose="020F0502020204030204"/>
              </a:rPr>
              <a:t>по формуле ЗП=ОВ/</a:t>
            </a:r>
            <a:r>
              <a:rPr lang="en-US" sz="2400" b="1" kern="100" dirty="0">
                <a:solidFill>
                  <a:srgbClr val="243D99"/>
                </a:solidFill>
                <a:latin typeface="Calibri" panose="020F0502020204030204"/>
              </a:rPr>
              <a:t>M</a:t>
            </a:r>
            <a:r>
              <a:rPr lang="ru-RU" sz="2400" b="1" kern="100" dirty="0">
                <a:solidFill>
                  <a:srgbClr val="243D99"/>
                </a:solidFill>
                <a:latin typeface="Calibri" panose="020F0502020204030204"/>
              </a:rPr>
              <a:t>/ССЧ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</a:rPr>
              <a:t>, где</a:t>
            </a:r>
          </a:p>
          <a:p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</a:rPr>
              <a:t>   </a:t>
            </a:r>
            <a:r>
              <a:rPr lang="ru-RU" sz="2400" b="1" kern="100" dirty="0">
                <a:solidFill>
                  <a:srgbClr val="243D99"/>
                </a:solidFill>
                <a:latin typeface="Calibri" panose="020F0502020204030204"/>
              </a:rPr>
              <a:t>ЗП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</a:rPr>
              <a:t> – значение среднемесячной </a:t>
            </a:r>
            <a:r>
              <a:rPr lang="ru-RU" sz="2800" b="1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заработной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</a:rPr>
              <a:t> платы;     </a:t>
            </a:r>
          </a:p>
          <a:p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</a:rPr>
              <a:t>   </a:t>
            </a:r>
            <a:r>
              <a:rPr lang="ru-RU" sz="2400" b="1" kern="100" dirty="0">
                <a:solidFill>
                  <a:srgbClr val="243D99"/>
                </a:solidFill>
                <a:latin typeface="Calibri" panose="020F0502020204030204"/>
              </a:rPr>
              <a:t>ОВ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</a:rPr>
              <a:t> –  сумма выплат  за отчетный год согласно форме ЕФС-1 (до 2023 года 4-ФСС)</a:t>
            </a:r>
          </a:p>
          <a:p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</a:rPr>
              <a:t>   </a:t>
            </a:r>
            <a:r>
              <a:rPr lang="ru-RU" sz="2400" b="1" kern="100" dirty="0">
                <a:solidFill>
                  <a:srgbClr val="243D99"/>
                </a:solidFill>
                <a:latin typeface="Calibri" panose="020F0502020204030204"/>
              </a:rPr>
              <a:t>М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</a:rPr>
              <a:t> – количество месяцев деятельности  получателя субсидии в отчетном </a:t>
            </a:r>
          </a:p>
          <a:p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</a:rPr>
              <a:t>   периоде: при регистрации соискателя в году предоставления субсидии </a:t>
            </a:r>
          </a:p>
          <a:p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</a:rPr>
              <a:t>   применяется количество полных месяцев с даты регистрации соискателя, для</a:t>
            </a:r>
          </a:p>
          <a:p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</a:rPr>
              <a:t>   остальных соискателей применяется значение «12»;</a:t>
            </a:r>
          </a:p>
          <a:p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</a:rPr>
              <a:t>   </a:t>
            </a:r>
            <a:r>
              <a:rPr lang="ru-RU" sz="2400" b="1" kern="100" dirty="0">
                <a:solidFill>
                  <a:srgbClr val="243D99"/>
                </a:solidFill>
                <a:latin typeface="Calibri" panose="020F0502020204030204"/>
              </a:rPr>
              <a:t>ССЧ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</a:rPr>
              <a:t> – значение ССЧ получателя субсидии в отчетном году согласно годовому отчету по форме ЕФС-1 (до 2023 года 4-ФСС).</a:t>
            </a:r>
          </a:p>
          <a:p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 </a:t>
            </a: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sym typeface="+mn-ea"/>
              </a:rPr>
              <a:t>                                           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/>
          <p:nvPr/>
        </p:nvSpPr>
        <p:spPr bwMode="auto">
          <a:xfrm rot="1560000">
            <a:off x="7823200" y="4348163"/>
            <a:ext cx="5646738" cy="3467100"/>
          </a:xfrm>
          <a:custGeom>
            <a:avLst/>
            <a:gdLst>
              <a:gd name="txL" fmla="*/ 0 w 5646738"/>
              <a:gd name="txT" fmla="*/ 0 h 3467100"/>
              <a:gd name="txR" fmla="*/ 5646738 w 5646738"/>
              <a:gd name="txB" fmla="*/ 3467100 h 3467100"/>
            </a:gdLst>
            <a:ahLst/>
            <a:cxnLst>
              <a:cxn ang="0">
                <a:pos x="5646738" y="1733550"/>
              </a:cxn>
              <a:cxn ang="5898240">
                <a:pos x="2823369" y="3467100"/>
              </a:cxn>
              <a:cxn ang="11796480">
                <a:pos x="0" y="1733550"/>
              </a:cxn>
              <a:cxn ang="17694720">
                <a:pos x="2823369" y="0"/>
              </a:cxn>
            </a:cxnLst>
            <a:rect l="txL" t="txT" r="txR" b="txB"/>
            <a:pathLst>
              <a:path w="5646738" h="3467100" extrusionOk="0">
                <a:moveTo>
                  <a:pt x="0" y="9634"/>
                </a:moveTo>
                <a:lnTo>
                  <a:pt x="-16326" y="0"/>
                </a:lnTo>
                <a:lnTo>
                  <a:pt x="15686" y="9634"/>
                </a:lnTo>
                <a:lnTo>
                  <a:pt x="0" y="9634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54326" y="972761"/>
            <a:ext cx="939800" cy="10560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7" name="Rectangle 6"/>
          <p:cNvSpPr/>
          <p:nvPr/>
        </p:nvSpPr>
        <p:spPr bwMode="auto">
          <a:xfrm>
            <a:off x="11718925" y="6416675"/>
            <a:ext cx="333375" cy="411163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5000" rIns="90000" bIns="45000">
            <a:spAutoFit/>
          </a:bodyPr>
          <a:lstStyle/>
          <a:p>
            <a:pPr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/>
            </a:pPr>
            <a:fld id="{9A0DB2DC-4C9A-4742-B13C-FB6460FD3503}" type="slidenum">
              <a:rPr lang="ru-RU" sz="1800">
                <a:solidFill>
                  <a:srgbClr val="FFFFFF"/>
                </a:solidFill>
                <a:latin typeface="Panton SemiBold"/>
              </a:rPr>
              <a:t>22</a:t>
            </a:fld>
            <a:endParaRPr lang="ru-RU" sz="1800">
              <a:solidFill>
                <a:srgbClr val="FFFFFF"/>
              </a:solidFill>
              <a:latin typeface="Panton SemiBold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-24765" y="4004945"/>
            <a:ext cx="12192000" cy="2705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>
              <a:lnSpc>
                <a:spcPct val="90000"/>
              </a:lnSpc>
              <a:spcBef>
                <a:spcPts val="15"/>
              </a:spcBef>
              <a:spcAft>
                <a:spcPts val="6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r>
              <a:rPr lang="ru-RU" sz="2800" b="1" cap="none" spc="0" dirty="0">
                <a:solidFill>
                  <a:srgbClr val="F05252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Информация о датах приема заявок и порядке предоставления субсидий </a:t>
            </a:r>
            <a:br>
              <a:rPr lang="ru-RU" sz="2800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small.lenobl.ru</a:t>
            </a: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  и    81</a:t>
            </a: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3.ru</a:t>
            </a:r>
            <a:endParaRPr lang="ru-RU" sz="2800" b="1" cap="none" spc="0" dirty="0">
              <a:solidFill>
                <a:srgbClr val="243D99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lnSpc>
                <a:spcPct val="90000"/>
              </a:lnSpc>
              <a:spcBef>
                <a:spcPts val="15"/>
              </a:spcBef>
              <a:spcAft>
                <a:spcPts val="6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2800" b="1" cap="none" spc="0" dirty="0">
              <a:solidFill>
                <a:srgbClr val="1081C5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cap="none" spc="0" dirty="0">
                <a:solidFill>
                  <a:srgbClr val="F05252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Консультации ГКУ «ЛОЦПП» </a:t>
            </a: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8 </a:t>
            </a: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(812) </a:t>
            </a: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576-64-06</a:t>
            </a:r>
          </a:p>
          <a:p>
            <a:pPr marR="0" algn="ctr" defTabSz="914400">
              <a:buClrTx/>
              <a:buSzTx/>
              <a:buFontTx/>
              <a:buNone/>
              <a:defRPr/>
            </a:pPr>
            <a:endParaRPr lang="ru-RU" sz="2800" b="1" cap="none" spc="0" dirty="0">
              <a:solidFill>
                <a:srgbClr val="243D99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479376" y="2238331"/>
            <a:ext cx="5228590" cy="806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Комитет по развитию малого, среднего бизнеса 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и потребительского рынка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Ленинградской области</a:t>
            </a: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                                                               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cap="all" dirty="0">
                <a:solidFill>
                  <a:srgbClr val="F37979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УСЛОВИЯ ОТБОРА </a:t>
            </a:r>
            <a:br>
              <a:rPr lang="ru-RU" sz="4000" b="1" cap="all" dirty="0">
                <a:solidFill>
                  <a:srgbClr val="F37979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cap="all" dirty="0">
                <a:solidFill>
                  <a:srgbClr val="F37979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ПОЛУЧАТЕЛЕЙ СУБСИДИИ</a:t>
            </a:r>
            <a:endParaRPr lang="ru-RU" sz="4000" dirty="0">
              <a:solidFill>
                <a:srgbClr val="F3797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44824"/>
            <a:ext cx="10514013" cy="4665064"/>
          </a:xfrm>
          <a:solidFill>
            <a:srgbClr val="DDDDDD"/>
          </a:solidFill>
        </p:spPr>
        <p:txBody>
          <a:bodyPr/>
          <a:lstStyle/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endParaRPr lang="ru-RU" sz="2400" b="1" kern="100" dirty="0">
              <a:solidFill>
                <a:srgbClr val="243D99"/>
              </a:solidFill>
              <a:latin typeface="Calibri" panose="020F0502020204030204"/>
              <a:cs typeface="Arial" panose="020B0604020202020204"/>
            </a:endParaRP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соответствие получателя 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субсидии на дату подачи заявки требованиям, установленным Порядком</a:t>
            </a:r>
            <a:endParaRPr lang="ru-RU" sz="2400" kern="100" dirty="0">
              <a:solidFill>
                <a:srgbClr val="243D99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соответствие получателя 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субсидии категориям, предусмотренным Порядком (п. 2.6 и п. 3 Приложения 6 к Порядку (Дополнительные условия по субсидии социальным предприятиям)</a:t>
            </a:r>
            <a:endParaRPr lang="ru-RU" sz="2400" kern="100" dirty="0">
              <a:solidFill>
                <a:srgbClr val="243D99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соответствие затрат 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направлениям и требованиям Порядка                                        (п. 2 Приложения 6 к Порядку)</a:t>
            </a: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предоставление документов 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в установленный объявлением срок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1450689" y="5157192"/>
            <a:ext cx="9289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kern="100" dirty="0">
                <a:solidFill>
                  <a:srgbClr val="F05252"/>
                </a:solidFill>
                <a:latin typeface="Calibri" panose="020F0502020204030204"/>
                <a:cs typeface="Arial" panose="020B0604020202020204"/>
              </a:rPr>
              <a:t>!</a:t>
            </a:r>
            <a:r>
              <a:rPr lang="en-US" sz="20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 </a:t>
            </a:r>
            <a:r>
              <a:rPr lang="ru-RU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Отбор победителей</a:t>
            </a:r>
            <a:r>
              <a:rPr lang="en-US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 -</a:t>
            </a:r>
            <a:r>
              <a:rPr lang="ru-RU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 в соответствии с очередностью поступления заявок</a:t>
            </a:r>
            <a:r>
              <a:rPr lang="en-US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 </a:t>
            </a:r>
            <a:r>
              <a:rPr lang="ru-RU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при соблюдении данных требований</a:t>
            </a:r>
            <a:endParaRPr lang="ru-RU" sz="2000" b="1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3797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ПОДАЧА ЗАЯВКИ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863407" y="1340768"/>
            <a:ext cx="8465185" cy="9531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в электронном виде через личный кабинет системы </a:t>
            </a:r>
            <a:r>
              <a:rPr lang="ru-RU" sz="2800" b="1" kern="100" spc="-100" dirty="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ssmsp.lenreg.ru</a:t>
            </a:r>
            <a:endParaRPr lang="ru-RU" altLang="en-US" sz="28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894078" y="2429828"/>
            <a:ext cx="8465185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документы подписываются </a:t>
            </a:r>
          </a:p>
          <a:p>
            <a:pPr algn="ctr"/>
            <a:r>
              <a:rPr lang="ru-RU" sz="2800" b="1" kern="100" spc="-100" dirty="0">
                <a:solidFill>
                  <a:schemeClr val="bg1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усиленной квалифицированной электронной подписью</a:t>
            </a:r>
            <a:endParaRPr lang="ru-RU" altLang="en-US" sz="2800" b="1" kern="100" spc="-100" dirty="0">
              <a:solidFill>
                <a:schemeClr val="bg1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894078" y="4668661"/>
            <a:ext cx="8458200" cy="9531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заявку можно отозвать на доработку </a:t>
            </a:r>
          </a:p>
          <a:p>
            <a:pPr algn="ctr"/>
            <a:r>
              <a:rPr lang="ru-RU" sz="2800" b="1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по кнопке «Отозвать заявку»</a:t>
            </a:r>
            <a:r>
              <a:rPr lang="ru-RU" sz="2800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 </a:t>
            </a:r>
            <a:endParaRPr lang="ru-RU" sz="28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1885108" y="3518888"/>
            <a:ext cx="8458200" cy="9531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altLang="en-US" sz="2800" kern="100" spc="-1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сканы документов должны быть</a:t>
            </a:r>
          </a:p>
          <a:p>
            <a:pPr algn="ctr"/>
            <a:r>
              <a:rPr lang="ru-RU" altLang="en-US" sz="2800" b="1" kern="100" spc="-1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надлежащего качества (читаемые)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3797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ТРЕБОВАНИЯ К СОИСКАТЕЛЮ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623570" y="1412875"/>
            <a:ext cx="10977245" cy="4769485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50" dirty="0">
                <a:solidFill>
                  <a:srgbClr val="F3797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является</a:t>
            </a:r>
            <a:r>
              <a:rPr lang="ru-RU" sz="2400" kern="100" spc="-5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</a:t>
            </a:r>
            <a:r>
              <a:rPr lang="ru-RU" sz="2400" kern="100" spc="-5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субъектом МСП (включен в Единый реестр МСП </a:t>
            </a:r>
            <a:r>
              <a:rPr lang="en-US" sz="2400" kern="100" spc="-50" dirty="0" err="1">
                <a:solidFill>
                  <a:srgbClr val="FF0000"/>
                </a:solidFill>
                <a:latin typeface="Calibri" panose="020F0502020204030204"/>
                <a:cs typeface="Arial" panose="020B0604020202020204"/>
                <a:sym typeface="+mn-ea"/>
              </a:rPr>
              <a:t>rmsp</a:t>
            </a:r>
            <a:r>
              <a:rPr lang="ru-RU" sz="2400" kern="100" spc="-5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.nalog.ru</a:t>
            </a:r>
            <a:r>
              <a:rPr lang="ru-RU" sz="2400" kern="100" spc="-5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)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50" dirty="0">
                <a:solidFill>
                  <a:srgbClr val="F37979"/>
                </a:solidFill>
                <a:uFillTx/>
                <a:latin typeface="Calibri" panose="020F0502020204030204"/>
                <a:cs typeface="Arial" panose="020B0604020202020204"/>
              </a:rPr>
              <a:t>осуществляет деятельность</a:t>
            </a:r>
            <a:r>
              <a:rPr lang="ru-RU" sz="2400" kern="100" spc="-50" dirty="0">
                <a:solidFill>
                  <a:srgbClr val="F37979"/>
                </a:solidFill>
                <a:uFillTx/>
                <a:latin typeface="Calibri" panose="020F0502020204030204"/>
                <a:cs typeface="Arial" panose="020B0604020202020204"/>
              </a:rPr>
              <a:t> </a:t>
            </a:r>
            <a:r>
              <a:rPr lang="ru-RU" sz="2400" kern="100" spc="-5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</a:rPr>
              <a:t>в Ленинградской области 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50" dirty="0">
                <a:solidFill>
                  <a:srgbClr val="F37979"/>
                </a:solidFill>
                <a:uFillTx/>
                <a:latin typeface="Calibri" panose="020F0502020204030204"/>
                <a:cs typeface="Arial" panose="020B0604020202020204"/>
              </a:rPr>
              <a:t>состоит на налоговом учете </a:t>
            </a:r>
            <a:r>
              <a:rPr lang="ru-RU" sz="2400" kern="100" spc="-5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</a:rPr>
              <a:t>в Ленинградской области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50" dirty="0">
                <a:solidFill>
                  <a:srgbClr val="F37979"/>
                </a:solidFill>
                <a:uFillTx/>
                <a:latin typeface="Calibri" panose="020F0502020204030204"/>
                <a:cs typeface="Arial" panose="020B0604020202020204"/>
              </a:rPr>
              <a:t>не осуществляет</a:t>
            </a:r>
            <a:r>
              <a:rPr lang="ru-RU" sz="2400" kern="100" spc="-50" dirty="0">
                <a:solidFill>
                  <a:srgbClr val="F37979"/>
                </a:solidFill>
                <a:uFillTx/>
                <a:latin typeface="Calibri" panose="020F0502020204030204"/>
                <a:cs typeface="Arial" panose="020B0604020202020204"/>
              </a:rPr>
              <a:t> </a:t>
            </a:r>
            <a:r>
              <a:rPr lang="ru-RU" sz="2400" kern="100" spc="-5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</a:rPr>
              <a:t>производство/реализацию подакцизных товаров и(или) добычу полезных ископаемых (выписка ЕГРЮЛ/ЕГРИП)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kern="100" spc="-5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допустимая</a:t>
            </a:r>
            <a:r>
              <a:rPr lang="ru-RU" sz="2400" b="1" kern="100" spc="-50" dirty="0">
                <a:solidFill>
                  <a:srgbClr val="F37979"/>
                </a:solidFill>
                <a:latin typeface="Calibri" panose="020F0502020204030204"/>
                <a:cs typeface="Arial" panose="020B0604020202020204"/>
              </a:rPr>
              <a:t> </a:t>
            </a:r>
            <a:r>
              <a:rPr lang="ru-RU" sz="2400" b="1" kern="100" spc="-50" dirty="0">
                <a:solidFill>
                  <a:srgbClr val="F37979"/>
                </a:solidFill>
                <a:uFillTx/>
                <a:latin typeface="Calibri" panose="020F0502020204030204"/>
                <a:cs typeface="Arial" panose="020B0604020202020204"/>
              </a:rPr>
              <a:t>задолженность по налогам </a:t>
            </a:r>
            <a:r>
              <a:rPr lang="ru-RU" sz="2400" kern="100" spc="-5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</a:rPr>
              <a:t>не превышает </a:t>
            </a:r>
            <a:r>
              <a:rPr lang="ru-RU" sz="2400" b="1" kern="100" spc="-50" dirty="0">
                <a:solidFill>
                  <a:srgbClr val="F37979"/>
                </a:solidFill>
                <a:uFillTx/>
                <a:latin typeface="Calibri" panose="020F0502020204030204"/>
                <a:cs typeface="Arial" panose="020B0604020202020204"/>
              </a:rPr>
              <a:t>30 000 </a:t>
            </a:r>
            <a:r>
              <a:rPr lang="ru-RU" sz="2400" kern="100" spc="-5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</a:rPr>
              <a:t>рублей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50" dirty="0">
                <a:solidFill>
                  <a:srgbClr val="F3797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нет просроченной задолженности</a:t>
            </a:r>
            <a:r>
              <a:rPr lang="ru-RU" sz="2400" kern="100" spc="-50" dirty="0">
                <a:solidFill>
                  <a:srgbClr val="F3797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</a:t>
            </a:r>
            <a:r>
              <a:rPr lang="ru-RU" sz="2400" kern="100" spc="-5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по возврату в бюджет субсидий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50" dirty="0">
                <a:solidFill>
                  <a:srgbClr val="F3797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не признан нарушителем</a:t>
            </a:r>
            <a:r>
              <a:rPr lang="ru-RU" sz="2400" kern="100" spc="-50" dirty="0">
                <a:solidFill>
                  <a:srgbClr val="F3797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</a:t>
            </a:r>
            <a:r>
              <a:rPr lang="ru-RU" sz="2400" kern="100" spc="-5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по полученным мерам поддержки </a:t>
            </a:r>
            <a:r>
              <a:rPr lang="ru-RU" sz="2400" kern="100" spc="-5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(</a:t>
            </a:r>
            <a:r>
              <a:rPr lang="ru-RU" sz="2400" kern="100" spc="-5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rmsp-pp.nalog.ru</a:t>
            </a:r>
            <a:r>
              <a:rPr lang="ru-RU" sz="2400" kern="100" spc="-5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)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50" dirty="0">
                <a:solidFill>
                  <a:srgbClr val="F37979"/>
                </a:solidFill>
                <a:latin typeface="Calibri" panose="020F0502020204030204"/>
                <a:cs typeface="Arial" panose="020B0604020202020204"/>
                <a:sym typeface="+mn-ea"/>
              </a:rPr>
              <a:t>и</a:t>
            </a:r>
            <a:r>
              <a:rPr lang="ru-RU" sz="2400" b="1" kern="100" spc="-50" dirty="0">
                <a:solidFill>
                  <a:srgbClr val="F3797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меет статус социального предприятия </a:t>
            </a:r>
            <a:r>
              <a:rPr lang="ru-RU" sz="2400" kern="100" spc="-5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(получить статус впервые – до даты подачи заявки)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kern="100" spc="-50" dirty="0">
                <a:solidFill>
                  <a:srgbClr val="243D99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иные требования Порядка предоставления субсидий</a:t>
            </a:r>
            <a:endParaRPr lang="ru-RU" altLang="ru-RU" sz="2400" kern="100" spc="-50" dirty="0">
              <a:solidFill>
                <a:srgbClr val="243D99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947732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37979"/>
                </a:solidFill>
                <a:uFillTx/>
                <a:sym typeface="+mn-ea"/>
              </a:rPr>
              <a:t>ВОЗМЕЩАЮТСЯ </a:t>
            </a:r>
            <a:r>
              <a:rPr lang="ru-RU" altLang="en-US" sz="4000" b="1" cap="all" dirty="0" err="1">
                <a:solidFill>
                  <a:srgbClr val="F37979"/>
                </a:solidFill>
                <a:uFillTx/>
                <a:sym typeface="+mn-ea"/>
              </a:rPr>
              <a:t>затратЫ</a:t>
            </a:r>
            <a:endParaRPr lang="ru-RU" altLang="en-US" sz="4000" b="1" cap="all" dirty="0">
              <a:solidFill>
                <a:srgbClr val="F37979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551384" y="1934555"/>
            <a:ext cx="10512980" cy="1261587"/>
          </a:xfrm>
          <a:prstGeom prst="round2DiagRect">
            <a:avLst/>
          </a:prstGeom>
          <a:solidFill>
            <a:srgbClr val="C3FD9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ru-RU" sz="2400" dirty="0">
              <a:solidFill>
                <a:srgbClr val="243D99"/>
              </a:solidFill>
              <a:latin typeface="+mn-lt"/>
            </a:endParaRPr>
          </a:p>
          <a:p>
            <a:pPr algn="ctr"/>
            <a:endParaRPr lang="ru-RU" sz="2400" dirty="0">
              <a:solidFill>
                <a:srgbClr val="243D99"/>
              </a:solidFill>
              <a:latin typeface="+mn-lt"/>
            </a:endParaRPr>
          </a:p>
          <a:p>
            <a:pPr algn="ctr"/>
            <a:r>
              <a:rPr lang="ru-RU" sz="2400" dirty="0">
                <a:solidFill>
                  <a:srgbClr val="F05252"/>
                </a:solidFill>
                <a:latin typeface="+mn-lt"/>
              </a:rPr>
              <a:t>2. текущий ремонт помещения, благоустройство территорий, покупка/изготовление оборудования, мебели, инвентаря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                                                          (исключение - учебники, учебные пособия, средства обучения, игр, игрушек) </a:t>
            </a:r>
          </a:p>
          <a:p>
            <a:pPr algn="ctr">
              <a:buClrTx/>
              <a:buSzTx/>
              <a:buFontTx/>
            </a:pPr>
            <a:endParaRPr lang="ru-RU" altLang="en-US" sz="2800" dirty="0">
              <a:solidFill>
                <a:srgbClr val="243D99"/>
              </a:solidFill>
              <a:latin typeface="+mn-lt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ru-RU" altLang="en-US" sz="2800" b="1" dirty="0">
                <a:solidFill>
                  <a:srgbClr val="F04247"/>
                </a:solidFill>
                <a:latin typeface="+mn-lt"/>
                <a:sym typeface="+mn-ea"/>
              </a:rPr>
              <a:t>2023-2024 годов</a:t>
            </a:r>
            <a:endParaRPr lang="ru-RU" alt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04247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  <a:sym typeface="+mn-ea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586177" y="3295363"/>
            <a:ext cx="10440262" cy="987711"/>
          </a:xfrm>
          <a:prstGeom prst="round2DiagRect">
            <a:avLst/>
          </a:prstGeom>
          <a:solidFill>
            <a:srgbClr val="C3FD9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rgbClr val="F05252"/>
                </a:solidFill>
                <a:latin typeface="+mn-lt"/>
              </a:rPr>
              <a:t>3. капитальный ремонт 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(реконструкция) помещений,</a:t>
            </a:r>
          </a:p>
          <a:p>
            <a:pPr algn="ctr"/>
            <a:r>
              <a:rPr lang="ru-RU" sz="2400" dirty="0">
                <a:solidFill>
                  <a:srgbClr val="243D99"/>
                </a:solidFill>
                <a:latin typeface="+mn-lt"/>
              </a:rPr>
              <a:t>приобретение </a:t>
            </a:r>
            <a:r>
              <a:rPr lang="ru-RU" sz="2400" dirty="0">
                <a:solidFill>
                  <a:srgbClr val="F05252"/>
                </a:solidFill>
                <a:latin typeface="+mn-lt"/>
              </a:rPr>
              <a:t>технических</a:t>
            </a:r>
            <a:r>
              <a:rPr lang="ru-RU" sz="2400" dirty="0">
                <a:solidFill>
                  <a:srgbClr val="F37979"/>
                </a:solidFill>
                <a:latin typeface="+mn-lt"/>
              </a:rPr>
              <a:t> </a:t>
            </a:r>
            <a:r>
              <a:rPr lang="ru-RU" sz="2400" dirty="0">
                <a:solidFill>
                  <a:srgbClr val="F05252"/>
                </a:solidFill>
                <a:latin typeface="+mn-lt"/>
              </a:rPr>
              <a:t>средств, механизмов, оборудования,</a:t>
            </a:r>
          </a:p>
          <a:p>
            <a:pPr algn="ctr"/>
            <a:r>
              <a:rPr lang="ru-RU" sz="2400" dirty="0">
                <a:solidFill>
                  <a:srgbClr val="F05252"/>
                </a:solidFill>
                <a:latin typeface="+mn-lt"/>
              </a:rPr>
              <a:t>устройств, санитарной техники</a:t>
            </a:r>
            <a:endParaRPr lang="ru-RU" altLang="en-US" sz="2400" dirty="0">
              <a:solidFill>
                <a:srgbClr val="F05252"/>
              </a:solidFill>
              <a:latin typeface="+mn-lt"/>
              <a:sym typeface="+mn-ea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586175" y="4328133"/>
            <a:ext cx="10440263" cy="1126410"/>
          </a:xfrm>
          <a:prstGeom prst="round2DiagRect">
            <a:avLst/>
          </a:prstGeom>
          <a:solidFill>
            <a:srgbClr val="C3FD9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rgbClr val="F05252"/>
                </a:solidFill>
                <a:latin typeface="+mn-lt"/>
              </a:rPr>
              <a:t>4. участие в чемпионатах, конкурсах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, соревнованиях (регистрационные сборы, транспортные расходы, проживание участников, аренда костюмов) </a:t>
            </a:r>
          </a:p>
          <a:p>
            <a:pPr algn="ctr"/>
            <a:r>
              <a:rPr lang="ru-RU" sz="2400" dirty="0">
                <a:solidFill>
                  <a:srgbClr val="F05252"/>
                </a:solidFill>
                <a:latin typeface="+mn-lt"/>
              </a:rPr>
              <a:t>Важно: подтверждение участия!</a:t>
            </a:r>
            <a:endParaRPr lang="ru-RU" altLang="en-US" sz="2400" dirty="0">
              <a:solidFill>
                <a:srgbClr val="F05252"/>
              </a:solidFill>
              <a:latin typeface="+mn-lt"/>
            </a:endParaRPr>
          </a:p>
        </p:txBody>
      </p:sp>
      <p:sp>
        <p:nvSpPr>
          <p:cNvPr id="4" name="Round Diagonal Corner Rectangle 11"/>
          <p:cNvSpPr/>
          <p:nvPr/>
        </p:nvSpPr>
        <p:spPr bwMode="auto">
          <a:xfrm>
            <a:off x="626182" y="5571666"/>
            <a:ext cx="10400256" cy="1186322"/>
          </a:xfrm>
          <a:prstGeom prst="round2DiagRect">
            <a:avLst/>
          </a:prstGeom>
          <a:solidFill>
            <a:srgbClr val="C3FD9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indent="342900" algn="just">
              <a:spcAft>
                <a:spcPts val="1000"/>
              </a:spcAft>
            </a:pPr>
            <a:r>
              <a:rPr lang="ru-RU" sz="2400" dirty="0">
                <a:solidFill>
                  <a:srgbClr val="F05252"/>
                </a:solidFill>
                <a:latin typeface="+mn-lt"/>
              </a:rPr>
              <a:t>5. изготовление/приобретение/аренда спортинвентаря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, электронного оборудования  оборудования, оргтехники, мебели, полиграфии, аренда технических, санитарных помещений для массовых мероприятий</a:t>
            </a:r>
            <a:r>
              <a:rPr lang="en-US" sz="2400" dirty="0">
                <a:solidFill>
                  <a:srgbClr val="F05252"/>
                </a:solidFill>
                <a:latin typeface="+mn-lt"/>
              </a:rPr>
              <a:t>*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 </a:t>
            </a:r>
          </a:p>
        </p:txBody>
      </p:sp>
      <p:sp>
        <p:nvSpPr>
          <p:cNvPr id="5" name="Round Diagonal Corner Rectangle 10"/>
          <p:cNvSpPr/>
          <p:nvPr/>
        </p:nvSpPr>
        <p:spPr bwMode="auto">
          <a:xfrm>
            <a:off x="551384" y="975357"/>
            <a:ext cx="10509848" cy="849016"/>
          </a:xfrm>
          <a:prstGeom prst="round2DiagRect">
            <a:avLst/>
          </a:prstGeom>
          <a:solidFill>
            <a:srgbClr val="C3FD9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rgbClr val="F05252"/>
                </a:solidFill>
                <a:latin typeface="+mn-lt"/>
              </a:rPr>
              <a:t>1. аренда нежилого помещения 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(с учетом исключений, п.2 а) Приложения 6</a:t>
            </a:r>
            <a:endParaRPr lang="ru-RU" altLang="en-US" sz="2400" dirty="0">
              <a:solidFill>
                <a:srgbClr val="F05252"/>
              </a:solidFill>
              <a:latin typeface="+mn-lt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947732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37979"/>
                </a:solidFill>
                <a:uFillTx/>
                <a:sym typeface="+mn-ea"/>
              </a:rPr>
              <a:t>ВОЗМЕЩАЮТСЯ </a:t>
            </a:r>
            <a:r>
              <a:rPr lang="ru-RU" altLang="en-US" sz="4000" b="1" cap="all" dirty="0" err="1">
                <a:solidFill>
                  <a:srgbClr val="F37979"/>
                </a:solidFill>
                <a:uFillTx/>
                <a:sym typeface="+mn-ea"/>
              </a:rPr>
              <a:t>затратЫ</a:t>
            </a:r>
            <a:endParaRPr lang="ru-RU" altLang="en-US" sz="4000" b="1" cap="all" dirty="0">
              <a:solidFill>
                <a:srgbClr val="F37979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664844" y="2893789"/>
            <a:ext cx="10512980" cy="883970"/>
          </a:xfrm>
          <a:prstGeom prst="round2DiagRect">
            <a:avLst/>
          </a:prstGeom>
          <a:solidFill>
            <a:srgbClr val="C3FD9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ru-RU" sz="2400" dirty="0">
              <a:solidFill>
                <a:srgbClr val="243D99"/>
              </a:solidFill>
              <a:latin typeface="+mn-lt"/>
            </a:endParaRPr>
          </a:p>
          <a:p>
            <a:pPr algn="ctr"/>
            <a:r>
              <a:rPr lang="ru-RU" sz="2400" dirty="0">
                <a:solidFill>
                  <a:srgbClr val="F05252"/>
                </a:solidFill>
                <a:latin typeface="+mn-lt"/>
              </a:rPr>
              <a:t>7.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 затраты на </a:t>
            </a:r>
            <a:r>
              <a:rPr lang="ru-RU" sz="2400" dirty="0">
                <a:solidFill>
                  <a:srgbClr val="F05252"/>
                </a:solidFill>
                <a:latin typeface="+mn-lt"/>
              </a:rPr>
              <a:t>повышение квалификации 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преподавателей и сотрудников учебного центра </a:t>
            </a:r>
            <a:r>
              <a:rPr lang="ru-RU" sz="2400" dirty="0">
                <a:solidFill>
                  <a:srgbClr val="F05252"/>
                </a:solidFill>
                <a:latin typeface="+mn-lt"/>
              </a:rPr>
              <a:t>для организации обучения в дистанционном формате</a:t>
            </a:r>
          </a:p>
          <a:p>
            <a:pPr algn="ctr">
              <a:buClrTx/>
              <a:buSzTx/>
              <a:buFontTx/>
            </a:pPr>
            <a:endParaRPr lang="ru-RU" alt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04247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  <a:sym typeface="+mn-ea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649906" y="3922406"/>
            <a:ext cx="10509848" cy="849016"/>
          </a:xfrm>
          <a:prstGeom prst="round2DiagRect">
            <a:avLst/>
          </a:prstGeom>
          <a:solidFill>
            <a:srgbClr val="C3FD9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rgbClr val="F05252"/>
                </a:solidFill>
                <a:latin typeface="+mn-lt"/>
              </a:rPr>
              <a:t>8.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 паушальный </a:t>
            </a:r>
            <a:r>
              <a:rPr lang="ru-RU" sz="2400" dirty="0">
                <a:solidFill>
                  <a:srgbClr val="F05252"/>
                </a:solidFill>
                <a:latin typeface="+mn-lt"/>
              </a:rPr>
              <a:t>платеж по франшизе</a:t>
            </a:r>
          </a:p>
          <a:p>
            <a:pPr algn="ctr"/>
            <a:r>
              <a:rPr lang="ru-RU" sz="2400" dirty="0">
                <a:solidFill>
                  <a:srgbClr val="F05252"/>
                </a:solidFill>
                <a:latin typeface="+mn-lt"/>
              </a:rPr>
              <a:t>Важно: 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франчайзер должен быть субъектом МСП Ленинградской области</a:t>
            </a:r>
          </a:p>
        </p:txBody>
      </p:sp>
      <p:sp>
        <p:nvSpPr>
          <p:cNvPr id="12" name="Round Diagonal Corner Rectangle 11"/>
          <p:cNvSpPr/>
          <p:nvPr/>
        </p:nvSpPr>
        <p:spPr>
          <a:xfrm>
            <a:off x="649906" y="4915555"/>
            <a:ext cx="10509848" cy="947732"/>
          </a:xfrm>
          <a:prstGeom prst="round2DiagRect">
            <a:avLst/>
          </a:prstGeom>
          <a:solidFill>
            <a:srgbClr val="C3FD9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rgbClr val="F05252"/>
                </a:solidFill>
                <a:latin typeface="+mn-lt"/>
              </a:rPr>
              <a:t>9.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 </a:t>
            </a:r>
            <a:r>
              <a:rPr lang="ru-RU" sz="2400" dirty="0">
                <a:solidFill>
                  <a:srgbClr val="F05252"/>
                </a:solidFill>
                <a:latin typeface="+mn-lt"/>
              </a:rPr>
              <a:t>приобретение транспортного средства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, оборудованного механизмами для перевозки пожилых людей и инвалидов (</a:t>
            </a:r>
            <a:r>
              <a:rPr lang="ru-RU" sz="2400" dirty="0">
                <a:solidFill>
                  <a:srgbClr val="F05252"/>
                </a:solidFill>
                <a:latin typeface="+mn-lt"/>
              </a:rPr>
              <a:t>медицинское такси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)</a:t>
            </a:r>
          </a:p>
        </p:txBody>
      </p:sp>
      <p:sp>
        <p:nvSpPr>
          <p:cNvPr id="5" name="Round Diagonal Corner Rectangle 10"/>
          <p:cNvSpPr/>
          <p:nvPr/>
        </p:nvSpPr>
        <p:spPr bwMode="auto">
          <a:xfrm>
            <a:off x="657988" y="1136327"/>
            <a:ext cx="10509848" cy="1604415"/>
          </a:xfrm>
          <a:prstGeom prst="round2DiagRect">
            <a:avLst/>
          </a:prstGeom>
          <a:solidFill>
            <a:srgbClr val="C3FD9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rgbClr val="F05252"/>
                </a:solidFill>
                <a:latin typeface="+mn-lt"/>
              </a:rPr>
              <a:t>6. приобретение 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компьютерного оборудования, программного обеспечения, аренда/закупка оборудования, </a:t>
            </a:r>
            <a:r>
              <a:rPr lang="ru-RU" sz="2400" dirty="0">
                <a:solidFill>
                  <a:srgbClr val="F05252"/>
                </a:solidFill>
                <a:latin typeface="+mn-lt"/>
              </a:rPr>
              <a:t>оплата услуг 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по съемке и монтажу, дизайн и верстка учебных материалов, услуги разработчиков, </a:t>
            </a:r>
            <a:r>
              <a:rPr lang="ru-RU" sz="2400" dirty="0">
                <a:solidFill>
                  <a:srgbClr val="F05252"/>
                </a:solidFill>
                <a:latin typeface="+mn-lt"/>
              </a:rPr>
              <a:t>создание сайта 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или приобретение подписки </a:t>
            </a:r>
            <a:r>
              <a:rPr lang="ru-RU" sz="2400" dirty="0">
                <a:solidFill>
                  <a:srgbClr val="F05252"/>
                </a:solidFill>
                <a:latin typeface="+mn-lt"/>
              </a:rPr>
              <a:t>для обучения в дистанционном формате </a:t>
            </a:r>
            <a:endParaRPr lang="ru-RU" altLang="en-US" sz="2400" dirty="0">
              <a:solidFill>
                <a:srgbClr val="F05252"/>
              </a:solidFill>
              <a:latin typeface="+mn-lt"/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947732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37979"/>
                </a:solidFill>
                <a:uFillTx/>
                <a:sym typeface="+mn-ea"/>
              </a:rPr>
              <a:t>ВОЗМЕЩАЮТСЯ </a:t>
            </a:r>
            <a:r>
              <a:rPr lang="ru-RU" altLang="en-US" sz="4000" b="1" cap="all" dirty="0" err="1">
                <a:solidFill>
                  <a:srgbClr val="F37979"/>
                </a:solidFill>
                <a:uFillTx/>
                <a:sym typeface="+mn-ea"/>
              </a:rPr>
              <a:t>затратЫ</a:t>
            </a:r>
            <a:endParaRPr lang="ru-RU" altLang="en-US" sz="4000" b="1" cap="all" dirty="0">
              <a:solidFill>
                <a:srgbClr val="F37979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5" name="Round Diagonal Corner Rectangle 10"/>
          <p:cNvSpPr/>
          <p:nvPr/>
        </p:nvSpPr>
        <p:spPr bwMode="auto">
          <a:xfrm>
            <a:off x="649633" y="3101291"/>
            <a:ext cx="10509848" cy="996733"/>
          </a:xfrm>
          <a:prstGeom prst="round2DiagRect">
            <a:avLst/>
          </a:prstGeom>
          <a:solidFill>
            <a:srgbClr val="C3FD9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indent="342900"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F05252"/>
                </a:solidFill>
                <a:latin typeface="+mn-lt"/>
              </a:rPr>
              <a:t>11.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 </a:t>
            </a:r>
            <a:r>
              <a:rPr lang="ru-RU" sz="2400" dirty="0">
                <a:solidFill>
                  <a:srgbClr val="F05252"/>
                </a:solidFill>
                <a:latin typeface="+mn-lt"/>
              </a:rPr>
              <a:t>технологическое присоединение объектов 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недвижимого имущества, находящихся </a:t>
            </a:r>
            <a:r>
              <a:rPr lang="ru-RU" sz="2400" dirty="0">
                <a:solidFill>
                  <a:srgbClr val="F05252"/>
                </a:solidFill>
                <a:latin typeface="+mn-lt"/>
              </a:rPr>
              <a:t>в собственности соискателя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, к электрическим сетям</a:t>
            </a:r>
          </a:p>
        </p:txBody>
      </p:sp>
      <p:sp>
        <p:nvSpPr>
          <p:cNvPr id="2" name="Round Diagonal Corner Rectangle 11"/>
          <p:cNvSpPr/>
          <p:nvPr/>
        </p:nvSpPr>
        <p:spPr bwMode="auto">
          <a:xfrm>
            <a:off x="649633" y="1005834"/>
            <a:ext cx="10509848" cy="2001157"/>
          </a:xfrm>
          <a:prstGeom prst="round2DiagRect">
            <a:avLst/>
          </a:prstGeom>
          <a:solidFill>
            <a:srgbClr val="C3FD9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indent="342900" algn="ctr">
              <a:spcAft>
                <a:spcPts val="1000"/>
              </a:spcAft>
            </a:pPr>
            <a:endParaRPr lang="ru-RU" sz="2400" dirty="0">
              <a:solidFill>
                <a:srgbClr val="F05252"/>
              </a:solidFill>
              <a:latin typeface="+mn-lt"/>
            </a:endParaRPr>
          </a:p>
          <a:p>
            <a:pPr indent="342900" algn="ctr">
              <a:spcAft>
                <a:spcPts val="1000"/>
              </a:spcAft>
            </a:pPr>
            <a:r>
              <a:rPr lang="ru-RU" sz="2400" dirty="0">
                <a:solidFill>
                  <a:srgbClr val="F05252"/>
                </a:solidFill>
                <a:latin typeface="+mn-lt"/>
              </a:rPr>
              <a:t>10. оборудование 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объектов (</a:t>
            </a:r>
            <a:r>
              <a:rPr lang="ru-RU" sz="2400" dirty="0">
                <a:solidFill>
                  <a:srgbClr val="F05252"/>
                </a:solidFill>
                <a:latin typeface="+mn-lt"/>
              </a:rPr>
              <a:t>для беспрепятственного доступа к ним инвалидов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 и других маломобильных групп населения):</a:t>
            </a:r>
          </a:p>
          <a:p>
            <a:pPr indent="342900" algn="ctr">
              <a:spcAft>
                <a:spcPts val="1000"/>
              </a:spcAft>
            </a:pPr>
            <a:r>
              <a:rPr lang="ru-RU" sz="2400" dirty="0">
                <a:solidFill>
                  <a:srgbClr val="243D99"/>
                </a:solidFill>
                <a:latin typeface="+mn-lt"/>
              </a:rPr>
              <a:t>- приобретение и установка подъемников, лифтов;                                                                     - приобретение и установка технических средств связи/сигнализации      </a:t>
            </a:r>
            <a:r>
              <a:rPr lang="ru-RU" sz="2400" dirty="0">
                <a:solidFill>
                  <a:srgbClr val="F05252"/>
                </a:solidFill>
                <a:latin typeface="+mn-lt"/>
              </a:rPr>
              <a:t>Важно: в соответствии с паспортом доступности объекта </a:t>
            </a:r>
          </a:p>
          <a:p>
            <a:pPr indent="342900" algn="ctr">
              <a:spcAft>
                <a:spcPts val="1000"/>
              </a:spcAft>
            </a:pPr>
            <a:endParaRPr lang="ru-RU" sz="2400" dirty="0">
              <a:solidFill>
                <a:srgbClr val="243D99"/>
              </a:solidFill>
              <a:latin typeface="+mn-lt"/>
            </a:endParaRPr>
          </a:p>
        </p:txBody>
      </p:sp>
      <p:sp>
        <p:nvSpPr>
          <p:cNvPr id="3" name="Round Diagonal Corner Rectangle 10"/>
          <p:cNvSpPr/>
          <p:nvPr/>
        </p:nvSpPr>
        <p:spPr bwMode="auto">
          <a:xfrm>
            <a:off x="698044" y="4181583"/>
            <a:ext cx="10509848" cy="996733"/>
          </a:xfrm>
          <a:prstGeom prst="round2DiagRect">
            <a:avLst/>
          </a:prstGeom>
          <a:solidFill>
            <a:srgbClr val="C3FD9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indent="342900"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05252"/>
                </a:solidFill>
                <a:latin typeface="+mn-lt"/>
              </a:rPr>
              <a:t>! Возмещаются затраты 202</a:t>
            </a:r>
            <a:r>
              <a:rPr lang="en-US" sz="2400" b="1" dirty="0">
                <a:solidFill>
                  <a:srgbClr val="F05252"/>
                </a:solidFill>
                <a:latin typeface="+mn-lt"/>
              </a:rPr>
              <a:t>4</a:t>
            </a:r>
            <a:r>
              <a:rPr lang="ru-RU" sz="2400" b="1" dirty="0">
                <a:solidFill>
                  <a:srgbClr val="F05252"/>
                </a:solidFill>
                <a:latin typeface="+mn-lt"/>
              </a:rPr>
              <a:t> и 202</a:t>
            </a:r>
            <a:r>
              <a:rPr lang="en-US" sz="2400" b="1" dirty="0">
                <a:solidFill>
                  <a:srgbClr val="F05252"/>
                </a:solidFill>
                <a:latin typeface="+mn-lt"/>
              </a:rPr>
              <a:t>5</a:t>
            </a:r>
            <a:r>
              <a:rPr lang="ru-RU" sz="2400" b="1" dirty="0">
                <a:solidFill>
                  <a:srgbClr val="F05252"/>
                </a:solidFill>
                <a:latin typeface="+mn-lt"/>
              </a:rPr>
              <a:t> годов</a:t>
            </a:r>
            <a:endParaRPr lang="ru-RU" sz="2400" b="1" dirty="0">
              <a:solidFill>
                <a:srgbClr val="243D99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8922" y="5178316"/>
            <a:ext cx="90941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243D99"/>
                </a:solidFill>
                <a:latin typeface="+mn-lt"/>
              </a:rPr>
              <a:t>Минимальная сумма затрат для участия в отборе – </a:t>
            </a:r>
            <a:r>
              <a:rPr lang="ru-RU" sz="2400" b="1" dirty="0">
                <a:solidFill>
                  <a:srgbClr val="F05252"/>
                </a:solidFill>
                <a:latin typeface="+mn-lt"/>
              </a:rPr>
              <a:t>250 000 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рублей</a:t>
            </a:r>
          </a:p>
          <a:p>
            <a:r>
              <a:rPr lang="ru-RU" sz="2400" dirty="0">
                <a:solidFill>
                  <a:srgbClr val="243D99"/>
                </a:solidFill>
                <a:latin typeface="+mn-lt"/>
              </a:rPr>
              <a:t>Минимальная сумма 1 договора к возмещению –  </a:t>
            </a:r>
            <a:r>
              <a:rPr lang="ru-RU" sz="2400" b="1" dirty="0">
                <a:solidFill>
                  <a:srgbClr val="F05252"/>
                </a:solidFill>
                <a:latin typeface="+mn-lt"/>
              </a:rPr>
              <a:t>30 000 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рублей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14796" y="-58982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комплект документов</a:t>
            </a:r>
          </a:p>
        </p:txBody>
      </p:sp>
      <p:sp>
        <p:nvSpPr>
          <p:cNvPr id="15" name="Pentagon 14"/>
          <p:cNvSpPr/>
          <p:nvPr/>
        </p:nvSpPr>
        <p:spPr>
          <a:xfrm>
            <a:off x="1235710" y="1142805"/>
            <a:ext cx="8963032" cy="720000"/>
          </a:xfrm>
          <a:prstGeom prst="homePlat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2400" b="1" dirty="0">
                <a:solidFill>
                  <a:srgbClr val="002060"/>
                </a:solidFill>
              </a:rPr>
              <a:t>Заявление</a:t>
            </a:r>
            <a:r>
              <a:rPr lang="ru-RU" altLang="en-US" sz="2400" dirty="0"/>
              <a:t> </a:t>
            </a:r>
            <a:r>
              <a:rPr lang="ru-RU" altLang="en-US" sz="2400" b="1" dirty="0">
                <a:solidFill>
                  <a:srgbClr val="002060"/>
                </a:solidFill>
              </a:rPr>
              <a:t>по форме (формируется в системе)</a:t>
            </a:r>
          </a:p>
        </p:txBody>
      </p:sp>
      <p:sp>
        <p:nvSpPr>
          <p:cNvPr id="16" name="Pentagon 15"/>
          <p:cNvSpPr/>
          <p:nvPr/>
        </p:nvSpPr>
        <p:spPr>
          <a:xfrm>
            <a:off x="1235710" y="2920660"/>
            <a:ext cx="8963032" cy="887460"/>
          </a:xfrm>
          <a:prstGeom prst="homePlat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sz="2400" b="1" dirty="0"/>
              <a:t> </a:t>
            </a:r>
            <a:r>
              <a:rPr lang="ru-RU" sz="3200" b="1" dirty="0">
                <a:solidFill>
                  <a:srgbClr val="002060"/>
                </a:solidFill>
              </a:rPr>
              <a:t>«а»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rgbClr val="002060"/>
                </a:solidFill>
              </a:rPr>
              <a:t>Аренда -</a:t>
            </a:r>
            <a:r>
              <a:rPr lang="ru-RU" sz="2400" dirty="0"/>
              <a:t> </a:t>
            </a:r>
            <a:r>
              <a:rPr lang="ru-RU" sz="2000" dirty="0">
                <a:solidFill>
                  <a:srgbClr val="002060"/>
                </a:solidFill>
              </a:rPr>
              <a:t>копия договора аренды, платежных поручений</a:t>
            </a:r>
            <a:r>
              <a:rPr lang="ru-RU" sz="2000" dirty="0"/>
              <a:t>                                    </a:t>
            </a:r>
            <a:r>
              <a:rPr lang="ru-RU" sz="2000" dirty="0">
                <a:solidFill>
                  <a:srgbClr val="002060"/>
                </a:solidFill>
              </a:rPr>
              <a:t>с отметкой банка, акты (если указано в Договоре)</a:t>
            </a:r>
            <a:r>
              <a:rPr lang="ru-RU" altLang="en-US" sz="2000" dirty="0">
                <a:solidFill>
                  <a:srgbClr val="002060"/>
                </a:solidFill>
                <a:sym typeface="+mn-ea"/>
              </a:rPr>
              <a:t> </a:t>
            </a:r>
            <a:endParaRPr lang="ru-RU" altLang="en-US" sz="2000" dirty="0">
              <a:solidFill>
                <a:srgbClr val="002060"/>
              </a:solidFill>
            </a:endParaRPr>
          </a:p>
        </p:txBody>
      </p:sp>
      <p:sp>
        <p:nvSpPr>
          <p:cNvPr id="17" name="Pentagon 16"/>
          <p:cNvSpPr/>
          <p:nvPr/>
        </p:nvSpPr>
        <p:spPr>
          <a:xfrm>
            <a:off x="1235710" y="3980348"/>
            <a:ext cx="8963032" cy="2464420"/>
          </a:xfrm>
          <a:prstGeom prst="homePlat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indent="342900" algn="ctr">
              <a:spcAft>
                <a:spcPts val="1000"/>
              </a:spcAft>
            </a:pPr>
            <a:r>
              <a:rPr lang="ru-RU" altLang="en-US" sz="3200" b="1" dirty="0">
                <a:solidFill>
                  <a:srgbClr val="002060"/>
                </a:solidFill>
                <a:sym typeface="+mn-ea"/>
              </a:rPr>
              <a:t>«б»</a:t>
            </a:r>
            <a:r>
              <a:rPr lang="ru-RU" altLang="en-US" sz="2400" b="1" dirty="0">
                <a:sym typeface="+mn-ea"/>
              </a:rPr>
              <a:t> </a:t>
            </a:r>
            <a:r>
              <a:rPr lang="ru-RU" altLang="en-US" sz="2400" b="1" dirty="0">
                <a:solidFill>
                  <a:srgbClr val="002060"/>
                </a:solidFill>
                <a:sym typeface="+mn-ea"/>
              </a:rPr>
              <a:t>Текущий ремонт, оборудование, мебель, инвентарь                     </a:t>
            </a:r>
            <a:r>
              <a:rPr lang="ru-RU" sz="2000" dirty="0">
                <a:solidFill>
                  <a:srgbClr val="002060"/>
                </a:solidFill>
              </a:rPr>
              <a:t>-</a:t>
            </a:r>
            <a:r>
              <a:rPr lang="ru-RU" altLang="en-US" sz="2000" b="1" dirty="0">
                <a:sym typeface="+mn-ea"/>
              </a:rPr>
              <a:t> </a:t>
            </a:r>
            <a:r>
              <a:rPr lang="ru-RU" altLang="en-US" sz="2000" dirty="0">
                <a:solidFill>
                  <a:srgbClr val="002060"/>
                </a:solidFill>
                <a:sym typeface="+mn-ea"/>
              </a:rPr>
              <a:t>копии</a:t>
            </a:r>
            <a:r>
              <a:rPr lang="ru-RU" sz="2000" dirty="0">
                <a:solidFill>
                  <a:srgbClr val="002060"/>
                </a:solidFill>
              </a:rPr>
              <a:t> договоров, актов/УПД/товарных накладных на получение товаров                         и услуг, платежных поручений                                                                        </a:t>
            </a:r>
          </a:p>
          <a:p>
            <a:pPr indent="342900" algn="ctr">
              <a:spcAft>
                <a:spcPts val="1000"/>
              </a:spcAft>
            </a:pPr>
            <a:r>
              <a:rPr lang="ru-RU" sz="2000" dirty="0">
                <a:solidFill>
                  <a:srgbClr val="002060"/>
                </a:solidFill>
              </a:rPr>
              <a:t>- копии договора аренды или документа, подтверждающего право собственности на помещение (если договор подлежит регистрации –                         отметка о регистрации)</a:t>
            </a:r>
            <a:r>
              <a:rPr lang="ru-RU" altLang="en-US" sz="2000" dirty="0">
                <a:solidFill>
                  <a:srgbClr val="002060"/>
                </a:solidFill>
                <a:sym typeface="+mn-ea"/>
              </a:rPr>
              <a:t> </a:t>
            </a:r>
            <a:endParaRPr lang="ru-RU" altLang="en-US" sz="2000" dirty="0">
              <a:solidFill>
                <a:srgbClr val="002060"/>
              </a:solidFill>
            </a:endParaRPr>
          </a:p>
        </p:txBody>
      </p:sp>
      <p:sp>
        <p:nvSpPr>
          <p:cNvPr id="2" name="Pentagon 14"/>
          <p:cNvSpPr/>
          <p:nvPr/>
        </p:nvSpPr>
        <p:spPr bwMode="auto">
          <a:xfrm>
            <a:off x="1235710" y="2009140"/>
            <a:ext cx="8964746" cy="739292"/>
          </a:xfrm>
          <a:prstGeom prst="homePlat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sz="2400" b="1" dirty="0">
                <a:solidFill>
                  <a:srgbClr val="002060"/>
                </a:solidFill>
              </a:rPr>
              <a:t>Реестр затрат по форме (приложение 2 к Порядку)</a:t>
            </a:r>
            <a:endParaRPr lang="ru-RU" altLang="en-US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Arial"/>
      </a:majorFont>
      <a:minorFont>
        <a:latin typeface="Calibri"/>
        <a:ea typeface="Microsoft YaHei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Arial"/>
      </a:majorFont>
      <a:minorFont>
        <a:latin typeface="Calibri"/>
        <a:ea typeface="Microsoft YaHei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1806</Words>
  <Application>Microsoft Office PowerPoint</Application>
  <PresentationFormat>Широкоэкранный</PresentationFormat>
  <Paragraphs>212</Paragraphs>
  <Slides>22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Calibri</vt:lpstr>
      <vt:lpstr>Panton SemiBold</vt:lpstr>
      <vt:lpstr>Segoe UI</vt:lpstr>
      <vt:lpstr>Times New Roman</vt:lpstr>
      <vt:lpstr>Wingdings</vt:lpstr>
      <vt:lpstr>Тема Office</vt:lpstr>
      <vt:lpstr>Тема Office</vt:lpstr>
      <vt:lpstr>Презентация PowerPoint</vt:lpstr>
      <vt:lpstr>ОБЩАЯ ИНФОРМАЦИЯ</vt:lpstr>
      <vt:lpstr>УСЛОВИЯ ОТБОРА  ПОЛУЧАТЕЛЕЙ СУБСИДИИ</vt:lpstr>
      <vt:lpstr>ПОДАЧА ЗАЯВКИ</vt:lpstr>
      <vt:lpstr>ТРЕБОВАНИЯ К СОИСКАТЕЛЮ</vt:lpstr>
      <vt:lpstr>ВОЗМЕЩАЮТСЯ затратЫ</vt:lpstr>
      <vt:lpstr>ВОЗМЕЩАЮТСЯ затратЫ</vt:lpstr>
      <vt:lpstr>ВОЗМЕЩАЮТСЯ затратЫ</vt:lpstr>
      <vt:lpstr>комплект документов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ФОРМА - РЕЕСТР ЗАТРАТ </vt:lpstr>
      <vt:lpstr> ОТВЕТСТВЕННОСТЬ ПРЕДПРИНИМАТЕЛЯ </vt:lpstr>
      <vt:lpstr>Обязательства получателя субсидии</vt:lpstr>
      <vt:lpstr>РАЗМЕР СУБСИДИИ</vt:lpstr>
      <vt:lpstr>СВЕДЕНИЯ О РЕЗУЛЬТАТАХ ДЕЯТЕЛЬНОСТИ (приложение 2 к заявлению)</vt:lpstr>
      <vt:lpstr>ИНФОРМАЦИЯ В ПОМОЩЬ СОИСКАТЕЛЯМ</vt:lpstr>
      <vt:lpstr>ИНФОРМАЦИЯ В ПОМОЩЬ СОИСКАТЕЛЯМ</vt:lpstr>
      <vt:lpstr>ИНФОРМАЦИЯ В ПОМОЩЬ СОИСКАТЕЛЯМ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  «О ходе подготовки образовательных организаций  к новому 2022-2023 учебному году»</dc:title>
  <dc:creator>Иванова Вероника Вадимовна</dc:creator>
  <cp:lastModifiedBy>User</cp:lastModifiedBy>
  <cp:revision>448</cp:revision>
  <dcterms:created xsi:type="dcterms:W3CDTF">2022-07-23T06:53:00Z</dcterms:created>
  <dcterms:modified xsi:type="dcterms:W3CDTF">2025-02-18T09:46:14Z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Notes">
    <vt:i4>3</vt:i4>
  </property>
  <property fmtid="{D5CDD505-2E9C-101B-9397-08002B2CF9AE}" pid="4" name="PresentationFormat">
    <vt:lpwstr>������������</vt:lpwstr>
  </property>
  <property fmtid="{D5CDD505-2E9C-101B-9397-08002B2CF9AE}" pid="5" name="Slides">
    <vt:i4>8</vt:i4>
  </property>
  <property fmtid="{D5CDD505-2E9C-101B-9397-08002B2CF9AE}" pid="6" name="ICV">
    <vt:lpwstr>F408CCC5A4234DEAA124CFD53F4EE9E7</vt:lpwstr>
  </property>
  <property fmtid="{D5CDD505-2E9C-101B-9397-08002B2CF9AE}" pid="7" name="KSOProductBuildVer">
    <vt:lpwstr>1033-12.2.0.13472</vt:lpwstr>
  </property>
</Properties>
</file>