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68" r:id="rId4"/>
    <p:sldId id="279" r:id="rId5"/>
    <p:sldId id="272" r:id="rId6"/>
    <p:sldId id="278" r:id="rId7"/>
    <p:sldId id="285" r:id="rId8"/>
    <p:sldId id="264" r:id="rId9"/>
    <p:sldId id="265" r:id="rId10"/>
    <p:sldId id="281" r:id="rId11"/>
    <p:sldId id="282" r:id="rId12"/>
    <p:sldId id="286" r:id="rId13"/>
    <p:sldId id="267" r:id="rId14"/>
    <p:sldId id="269" r:id="rId15"/>
    <p:sldId id="270" r:id="rId16"/>
    <p:sldId id="287" r:id="rId17"/>
    <p:sldId id="271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D99"/>
    <a:srgbClr val="9BDCF3"/>
    <a:srgbClr val="F1575E"/>
    <a:srgbClr val="F9BDBD"/>
    <a:srgbClr val="EE2128"/>
    <a:srgbClr val="455AA8"/>
    <a:srgbClr val="3494CE"/>
    <a:srgbClr val="F04247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132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3532418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>
                <a:solidFill>
                  <a:srgbClr val="00B0F0"/>
                </a:solidFill>
                <a:latin typeface="Calibri" panose="020F0502020204030204"/>
                <a:cs typeface="DejaVu Sans"/>
              </a:rPr>
              <a:t>ГРАНТ ДЛЯ СОЦИАЛЬНЫХ ПРЕДПРИЯТИЙ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F1575E"/>
                </a:solidFill>
                <a:latin typeface="Calibri" panose="020F0502020204030204"/>
                <a:cs typeface="DejaVu Sans"/>
              </a:rPr>
              <a:t>на реализацию социального проекта </a:t>
            </a: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600" b="1" dirty="0">
                <a:solidFill>
                  <a:srgbClr val="F1575E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 </a:t>
            </a: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346923-0486-26E5-5669-EE628274D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BDD57D8-22FC-7E1E-0B81-937F1410A36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DB84DC0B-2D38-704D-D68A-0EC0EB39695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69F5902A-4590-676B-D3DE-8BC3BEF4C65B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80FE5C-F571-565F-A9B6-9C60C3A17F2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A94EFCD-A1CD-F534-C98C-CAC57514D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CC98D94-8EC4-4B05-583E-8BA213990C9E}"/>
              </a:ext>
            </a:extLst>
          </p:cNvPr>
          <p:cNvSpPr/>
          <p:nvPr/>
        </p:nvSpPr>
        <p:spPr>
          <a:xfrm>
            <a:off x="1354944" y="3342683"/>
            <a:ext cx="9531985" cy="181108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C024CC9B-F302-BF00-43E3-8A93E7577CD7}"/>
              </a:ext>
            </a:extLst>
          </p:cNvPr>
          <p:cNvSpPr/>
          <p:nvPr/>
        </p:nvSpPr>
        <p:spPr bwMode="auto">
          <a:xfrm>
            <a:off x="1330007" y="1767480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5082-40F8-EEAB-D5C3-E9EAB34B0232}"/>
              </a:ext>
            </a:extLst>
          </p:cNvPr>
          <p:cNvSpPr txBox="1"/>
          <p:nvPr/>
        </p:nvSpPr>
        <p:spPr>
          <a:xfrm>
            <a:off x="1354944" y="5239800"/>
            <a:ext cx="8695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</a:t>
            </a:r>
          </a:p>
          <a:p>
            <a:pPr marL="342900" indent="-342900" algn="l">
              <a:buFontTx/>
              <a:buChar char="-"/>
            </a:pPr>
            <a:r>
              <a:rPr lang="ru-RU" sz="20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</a:t>
            </a:r>
          </a:p>
          <a:p>
            <a:pPr algn="l"/>
            <a:r>
              <a:rPr lang="ru-RU" sz="20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периодически по договорам до подачи заявки (в том числе аренда)</a:t>
            </a:r>
          </a:p>
          <a:p>
            <a:pPr algn="l"/>
            <a:r>
              <a:rPr lang="ru-RU" sz="20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- оплату налогов и сборов </a:t>
            </a:r>
            <a:endParaRPr lang="ru-RU" sz="200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9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6000" y="879622"/>
            <a:ext cx="9700768" cy="772472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37307" y="2780928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AB60A675-6DBF-4A91-C84F-A1588B38441C}"/>
              </a:ext>
            </a:extLst>
          </p:cNvPr>
          <p:cNvSpPr/>
          <p:nvPr/>
        </p:nvSpPr>
        <p:spPr bwMode="auto">
          <a:xfrm>
            <a:off x="1227128" y="3716587"/>
            <a:ext cx="9720000" cy="30243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план)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  <p:sp>
        <p:nvSpPr>
          <p:cNvPr id="4" name="Pentagon 14">
            <a:extLst>
              <a:ext uri="{FF2B5EF4-FFF2-40B4-BE49-F238E27FC236}">
                <a16:creationId xmlns:a16="http://schemas.microsoft.com/office/drawing/2014/main" id="{553E179C-E453-F1CF-00F4-94D6281D15B8}"/>
              </a:ext>
            </a:extLst>
          </p:cNvPr>
          <p:cNvSpPr/>
          <p:nvPr/>
        </p:nvSpPr>
        <p:spPr bwMode="auto">
          <a:xfrm>
            <a:off x="1236000" y="1757682"/>
            <a:ext cx="9720000" cy="917658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67" y="3931633"/>
            <a:ext cx="124620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</a:t>
            </a:r>
            <a:r>
              <a:rPr lang="ru-RU" sz="3200" b="1" dirty="0" err="1">
                <a:solidFill>
                  <a:srgbClr val="455AA8"/>
                </a:solidFill>
                <a:latin typeface="+mn-lt"/>
              </a:rPr>
              <a:t>софинансированию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2475" y="1189934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целевому назначению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в пределах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71688" y="4314106"/>
            <a:ext cx="10801200" cy="143702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772475" y="2948857"/>
            <a:ext cx="10801200" cy="129611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х лет,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подтверждение статуса социального предприятия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F97AA20D-1F7D-E4D3-1F2F-33BA60BC2E27}"/>
              </a:ext>
            </a:extLst>
          </p:cNvPr>
          <p:cNvSpPr/>
          <p:nvPr/>
        </p:nvSpPr>
        <p:spPr bwMode="auto">
          <a:xfrm>
            <a:off x="771688" y="5820262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B232CA-C7A7-C37A-A655-31A29F184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EBA79B-6718-5D11-9285-643477F9934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BAE7E856-FCBC-0637-F437-9A52E62E843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84AF09-7512-1362-B552-7CDC8F2E40D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99B4C69-4D97-65F2-6057-812854076B9D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EBD44BF6-54D4-2DBF-6D2F-91B074EFA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696D557-E277-9022-8449-C6285E9A6350}"/>
              </a:ext>
            </a:extLst>
          </p:cNvPr>
          <p:cNvSpPr/>
          <p:nvPr/>
        </p:nvSpPr>
        <p:spPr>
          <a:xfrm>
            <a:off x="695400" y="1121742"/>
            <a:ext cx="10801200" cy="173501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Сохранение среднесписочной численности работников в году, следующем за годом предоставления гранта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 90% 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отношению к году, предшествующему году получения гранта</a:t>
            </a: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6E274E91-69B3-623C-1F30-ADAF50A4CB3C}"/>
              </a:ext>
            </a:extLst>
          </p:cNvPr>
          <p:cNvSpPr/>
          <p:nvPr/>
        </p:nvSpPr>
        <p:spPr bwMode="auto">
          <a:xfrm>
            <a:off x="652451" y="2936630"/>
            <a:ext cx="10801200" cy="156313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Увеличение объема выручки в году, следующим за годом получения гранта,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чем на 10% по отношению к году предоставления гранта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8B3F0492-589E-A704-2B5E-DD29D0CB6175}"/>
              </a:ext>
            </a:extLst>
          </p:cNvPr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FF0000"/>
                </a:solidFill>
                <a:latin typeface="+mn-lt"/>
                <a:sym typeface="+mn-ea"/>
              </a:rPr>
              <a:t>ОТЧЕТНОСТЬ – МОНИТОРИНГ !!!</a:t>
            </a:r>
          </a:p>
        </p:txBody>
      </p:sp>
      <p:sp>
        <p:nvSpPr>
          <p:cNvPr id="6" name="Round Diagonal Corner Rectangle 9">
            <a:extLst>
              <a:ext uri="{FF2B5EF4-FFF2-40B4-BE49-F238E27FC236}">
                <a16:creationId xmlns:a16="http://schemas.microsoft.com/office/drawing/2014/main" id="{75E824C9-02E2-0C24-6B49-61C77CFD77FE}"/>
              </a:ext>
            </a:extLst>
          </p:cNvPr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ЗАРПЛАТА работников в году, следующим за годом получения гранта, не ниже МРОТ 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550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endParaRPr lang="ru-RU" altLang="ru-RU" sz="2800" kern="100" spc="-100" dirty="0">
              <a:solidFill>
                <a:srgbClr val="455AA8"/>
              </a:solidFill>
              <a:latin typeface="Calibri" panose="020F0502020204030204"/>
            </a:endParaRPr>
          </a:p>
          <a:p>
            <a:pPr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279576" y="4716463"/>
            <a:ext cx="7488832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243D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17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384720" y="1196752"/>
            <a:ext cx="122413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30 000 000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</a:t>
            </a:r>
            <a:r>
              <a:rPr lang="ru-RU" alt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750 000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 </a:t>
            </a: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более 750 000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250 000рублей - СОФИНАНС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ИТОГО ПРОЕКТ – 1 000 000 рублей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C0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284138" y="1080813"/>
            <a:ext cx="1162372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  <a:sym typeface="+mn-ea"/>
              </a:rPr>
              <a:t>  </a:t>
            </a:r>
            <a:r>
              <a:rPr lang="ru-RU" sz="2800" b="1" kern="100" dirty="0">
                <a:solidFill>
                  <a:schemeClr val="accent2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chemeClr val="accent2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Грант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</a:t>
            </a:r>
            <a:r>
              <a:rPr lang="ru-RU" sz="24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i="0" u="none" strike="noStrike" kern="100" baseline="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На оплату налогов, сборов</a:t>
            </a:r>
            <a:r>
              <a:rPr lang="ru-RU" sz="2400" i="0" u="none" strike="noStrike" kern="1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   государственных МФО</a:t>
            </a:r>
            <a:r>
              <a:rPr lang="ru-RU" sz="2400" i="0" u="none" strike="noStrike" kern="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chemeClr val="accent6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chemeClr val="accent6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chemeClr val="accent6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chemeClr val="accent6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chemeClr val="accent6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0983" y="1389852"/>
            <a:ext cx="1079182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МСП, </a:t>
            </a:r>
            <a:r>
              <a:rPr lang="ru-RU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признанным </a:t>
            </a: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социальным предприятием </a:t>
            </a:r>
            <a:r>
              <a:rPr lang="ru-RU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текущем финансовом году</a:t>
            </a:r>
            <a:r>
              <a:rPr lang="en-US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</a:t>
            </a:r>
            <a:r>
              <a:rPr lang="ru-RU" sz="2400" i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том числе имеющие «региональный социальный статус»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прошёл обучение </a:t>
            </a:r>
            <a:r>
              <a:rPr lang="ru-RU" sz="2400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Ленинградском фонде поддержки предпринимательства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или у тренера Корпорации МСП </a:t>
            </a:r>
            <a:r>
              <a:rPr lang="ru-RU" sz="2400" i="1" kern="100" spc="-7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(не требуется, если есть диплом о высшем экономическом образовании (профильной переподготовке)</a:t>
            </a:r>
            <a:endParaRPr lang="ru-RU" sz="1800" b="0" i="1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C5C3C8-B16E-91DD-0760-3525D2F97E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DD1DBAB-215D-C1AA-E837-94A0E3892451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CF08DAC-6971-2108-8082-19E7897DC24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4C0B8D44-E248-EAAE-267A-7195F67AC1B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55ECE05C-752F-A260-1FBC-19E232B099D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10F140E-962E-2020-4679-39DC8FE583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C0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48794-6635-5156-1F7E-2D360533B789}"/>
              </a:ext>
            </a:extLst>
          </p:cNvPr>
          <p:cNvSpPr txBox="1"/>
          <p:nvPr/>
        </p:nvSpPr>
        <p:spPr bwMode="auto">
          <a:xfrm>
            <a:off x="700087" y="1802373"/>
            <a:ext cx="1079182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  <a:sym typeface="+mn-ea"/>
              </a:rPr>
              <a:t>н</a:t>
            </a:r>
            <a:r>
              <a:rPr lang="ru-RU" sz="2400" b="1" kern="100" spc="-7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е </a:t>
            </a: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осуществляет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</a:rPr>
              <a:t>отсутствует задолженность по налогам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1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6 марта – 17 апреля 2025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3803" y="1956457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3" y="3070481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01063" y="5251517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04925" y="4161485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20% от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0631C7B2-2627-D12C-6756-7537B33B9D9C}"/>
              </a:ext>
            </a:extLst>
          </p:cNvPr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1177</Words>
  <Application>Microsoft Office PowerPoint</Application>
  <PresentationFormat>Широкоэкранный</PresentationFormat>
  <Paragraphs>145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6 марта – 17 апреля 2025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488</cp:revision>
  <dcterms:created xsi:type="dcterms:W3CDTF">2022-07-23T06:53:00Z</dcterms:created>
  <dcterms:modified xsi:type="dcterms:W3CDTF">2025-02-12T06:23:29Z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