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1"/>
  </p:notesMasterIdLst>
  <p:sldIdLst>
    <p:sldId id="256" r:id="rId3"/>
    <p:sldId id="268" r:id="rId4"/>
    <p:sldId id="279" r:id="rId5"/>
    <p:sldId id="272" r:id="rId6"/>
    <p:sldId id="278" r:id="rId7"/>
    <p:sldId id="285" r:id="rId8"/>
    <p:sldId id="264" r:id="rId9"/>
    <p:sldId id="265" r:id="rId10"/>
    <p:sldId id="281" r:id="rId11"/>
    <p:sldId id="282" r:id="rId12"/>
    <p:sldId id="286" r:id="rId13"/>
    <p:sldId id="267" r:id="rId14"/>
    <p:sldId id="283" r:id="rId15"/>
    <p:sldId id="269" r:id="rId16"/>
    <p:sldId id="270" r:id="rId17"/>
    <p:sldId id="287" r:id="rId18"/>
    <p:sldId id="271" r:id="rId19"/>
    <p:sldId id="263" r:id="rId20"/>
  </p:sldIdLst>
  <p:sldSz cx="12192000" cy="6858000"/>
  <p:notesSz cx="12192000" cy="6858000"/>
  <p:defaultTextStyle>
    <a:defPPr>
      <a:defRPr lang="en-GB"/>
    </a:defPPr>
    <a:lvl1pPr marL="0" lvl="0" indent="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1pPr>
    <a:lvl2pPr marL="742950" lvl="1" indent="-28575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2pPr>
    <a:lvl3pPr marL="1143000" lvl="2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3pPr>
    <a:lvl4pPr marL="1600200" lvl="3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4pPr>
    <a:lvl5pPr marL="2057400" lvl="4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5pPr>
    <a:lvl6pPr marL="2286000" lvl="5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6pPr>
    <a:lvl7pPr marL="2743200" lvl="6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7pPr>
    <a:lvl8pPr marL="3200400" lvl="7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8pPr>
    <a:lvl9pPr marL="3657600" lvl="8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75E"/>
    <a:srgbClr val="243D99"/>
    <a:srgbClr val="9BDCF3"/>
    <a:srgbClr val="F9BDBD"/>
    <a:srgbClr val="EE2128"/>
    <a:srgbClr val="455AA8"/>
    <a:srgbClr val="3494CE"/>
    <a:srgbClr val="F04247"/>
    <a:srgbClr val="F479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65" autoAdjust="0"/>
  </p:normalViewPr>
  <p:slideViewPr>
    <p:cSldViewPr showGuides="1">
      <p:cViewPr varScale="1">
        <p:scale>
          <a:sx n="106" d="100"/>
          <a:sy n="106" d="100"/>
        </p:scale>
        <p:origin x="756" y="108"/>
      </p:cViewPr>
      <p:guideLst>
        <p:guide orient="horz" pos="211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B4F6D-707C-4006-A44A-D7A2ADEC61DD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BBA68-A568-4FD7-8B19-FEEA5D3DC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725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CBBA68-A568-4FD7-8B19-FEEA5D3DC64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964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839200" y="1122363"/>
            <a:ext cx="2741613" cy="4457700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609600" y="1122363"/>
            <a:ext cx="8077200" cy="4457700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Пользовательский маке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524000" y="1122363"/>
            <a:ext cx="9142413" cy="2386012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79600"/>
            <a:ext cx="5180013" cy="434975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0613" y="1879600"/>
            <a:ext cx="5181600" cy="434975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endParaRPr lang="ru-RU" sz="32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7313" cy="58642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642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609600" y="1604963"/>
            <a:ext cx="5408613" cy="39751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0613" y="1604963"/>
            <a:ext cx="5410200" cy="39751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 vert="horz" wrap="square" lIns="0" tIns="88900" rIns="0" bIns="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endParaRPr lang="ru-RU" sz="32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 bwMode="auto">
          <a:xfrm>
            <a:off x="0" y="-2855912"/>
            <a:ext cx="12192000" cy="6657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2"/>
          <p:cNvSpPr>
            <a:spLocks noGrp="1"/>
          </p:cNvSpPr>
          <p:nvPr>
            <p:ph type="title"/>
          </p:nvPr>
        </p:nvSpPr>
        <p:spPr bwMode="auto">
          <a:xfrm>
            <a:off x="1524000" y="1122363"/>
            <a:ext cx="9142413" cy="2386012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>
              <a:defRPr/>
            </a:pPr>
            <a:r>
              <a:rPr lang="en-GB"/>
              <a:t>Click to edit Master title style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8B8B8B"/>
                </a:solidFill>
                <a:latin typeface="+mn-lt"/>
                <a:cs typeface="Segoe UI" panose="020B0502040204020203"/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r">
              <a:buFont typeface="Times New Roman" panose="02020603050405020304"/>
              <a:defRPr sz="1800">
                <a:solidFill>
                  <a:srgbClr val="8B8B8B"/>
                </a:solidFill>
                <a:latin typeface="Calibri" panose="020F0502020204030204"/>
              </a:defRPr>
            </a:lvl1pPr>
          </a:lstStyle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  <p:sp>
        <p:nvSpPr>
          <p:cNvPr id="1030" name="Rectangle 5"/>
          <p:cNvSpPr>
            <a:spLocks noGrp="1"/>
          </p:cNvSpPr>
          <p:nvPr>
            <p:ph type="body" idx="1"/>
          </p:nvPr>
        </p:nvSpPr>
        <p:spPr bwMode="auto">
          <a:xfrm>
            <a:off x="609600" y="1604963"/>
            <a:ext cx="10971213" cy="3975100"/>
          </a:xfrm>
          <a:prstGeom prst="rect">
            <a:avLst/>
          </a:prstGeom>
          <a:noFill/>
          <a:ln w="9525">
            <a:noFill/>
          </a:ln>
        </p:spPr>
        <p:txBody>
          <a:bodyPr lIns="0" tIns="88900" rIns="0" bIns="0"/>
          <a:lstStyle/>
          <a:p>
            <a:pPr lvl="0">
              <a:defRPr/>
            </a:pPr>
            <a:r>
              <a:rPr lang="en-GB"/>
              <a:t>Для правки структуры щёлкните мышью</a:t>
            </a:r>
          </a:p>
          <a:p>
            <a:pPr lvl="1">
              <a:defRPr/>
            </a:pPr>
            <a:r>
              <a:rPr lang="en-GB"/>
              <a:t>Второй уровень структуры</a:t>
            </a:r>
          </a:p>
          <a:p>
            <a:pPr lvl="2">
              <a:defRPr/>
            </a:pPr>
            <a:r>
              <a:rPr lang="en-GB"/>
              <a:t>Третий уровень структуры</a:t>
            </a:r>
          </a:p>
          <a:p>
            <a:pPr lvl="3">
              <a:defRPr/>
            </a:pPr>
            <a:r>
              <a:rPr lang="en-GB"/>
              <a:t>Четвёртый уровень структуры</a:t>
            </a:r>
          </a:p>
          <a:p>
            <a:pPr lvl="4">
              <a:defRPr/>
            </a:pPr>
            <a:r>
              <a:rPr lang="en-GB"/>
              <a:t>Пятый уровень структуры</a:t>
            </a:r>
          </a:p>
          <a:p>
            <a:pPr lvl="4">
              <a:defRPr/>
            </a:pPr>
            <a:r>
              <a:rPr lang="en-GB"/>
              <a:t>Шестой уровень структуры</a:t>
            </a:r>
          </a:p>
          <a:p>
            <a:pPr lvl="4">
              <a:defRPr/>
            </a:pPr>
            <a:r>
              <a:rPr lang="en-GB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2pPr>
      <a:lvl3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3pPr>
      <a:lvl4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4pPr>
      <a:lvl5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5pPr>
      <a:lvl6pPr marL="25146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6pPr>
      <a:lvl7pPr marL="29718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7pPr>
      <a:lvl8pPr marL="34290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8pPr>
      <a:lvl9pPr marL="38862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9pPr>
    </p:titleStyle>
    <p:bodyStyle>
      <a:lvl1pPr marL="342900" indent="-342900" algn="l">
        <a:lnSpc>
          <a:spcPct val="75000"/>
        </a:lnSpc>
        <a:spcBef>
          <a:spcPts val="142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>
        <a:lnSpc>
          <a:spcPct val="75000"/>
        </a:lnSpc>
        <a:spcBef>
          <a:spcPts val="114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>
        <a:lnSpc>
          <a:spcPct val="75000"/>
        </a:lnSpc>
        <a:spcBef>
          <a:spcPts val="86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>
        <a:lnSpc>
          <a:spcPct val="75000"/>
        </a:lnSpc>
        <a:spcBef>
          <a:spcPts val="57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>
        <a:lnSpc>
          <a:spcPct val="75000"/>
        </a:lnSpc>
        <a:spcBef>
          <a:spcPts val="29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/>
          </p:cNvPicPr>
          <p:nvPr/>
        </p:nvPicPr>
        <p:blipFill>
          <a:blip r:embed="rId13"/>
          <a:srcRect b="63693"/>
          <a:stretch>
            <a:fillRect/>
          </a:stretch>
        </p:blipFill>
        <p:spPr bwMode="auto">
          <a:xfrm>
            <a:off x="3348038" y="5659438"/>
            <a:ext cx="8834437" cy="1216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Picture 2"/>
          <p:cNvPicPr>
            <a:picLocks noChangeAspect="1"/>
          </p:cNvPicPr>
          <p:nvPr/>
        </p:nvPicPr>
        <p:blipFill>
          <a:blip r:embed="rId13"/>
          <a:srcRect l="1151" t="93713" r="1314"/>
          <a:stretch>
            <a:fillRect/>
          </a:stretch>
        </p:blipFill>
        <p:spPr bwMode="auto">
          <a:xfrm>
            <a:off x="0" y="0"/>
            <a:ext cx="12192000" cy="184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AutoShape 3"/>
          <p:cNvSpPr/>
          <p:nvPr/>
        </p:nvSpPr>
        <p:spPr bwMode="auto">
          <a:xfrm>
            <a:off x="0" y="5862638"/>
            <a:ext cx="1108075" cy="1012825"/>
          </a:xfrm>
          <a:custGeom>
            <a:avLst/>
            <a:gdLst>
              <a:gd name="txL" fmla="*/ 0 w 1108075"/>
              <a:gd name="txT" fmla="*/ 0 h 1012825"/>
              <a:gd name="txR" fmla="*/ 1108075 w 1108075"/>
              <a:gd name="txB" fmla="*/ 1012825 h 1012825"/>
            </a:gdLst>
            <a:ahLst/>
            <a:cxnLst>
              <a:cxn ang="0">
                <a:pos x="1108075" y="506413"/>
              </a:cxn>
              <a:cxn ang="5898240">
                <a:pos x="554038" y="1012825"/>
              </a:cxn>
              <a:cxn ang="11796480">
                <a:pos x="0" y="506413"/>
              </a:cxn>
              <a:cxn ang="17694720">
                <a:pos x="554038" y="0"/>
              </a:cxn>
            </a:cxnLst>
            <a:rect l="txL" t="txT" r="txR" b="txB"/>
            <a:pathLst>
              <a:path w="1108075" h="1012825" extrusionOk="0">
                <a:moveTo>
                  <a:pt x="0" y="2816"/>
                </a:moveTo>
                <a:lnTo>
                  <a:pt x="3078" y="0"/>
                </a:lnTo>
                <a:lnTo>
                  <a:pt x="3078" y="2816"/>
                </a:lnTo>
                <a:lnTo>
                  <a:pt x="0" y="2816"/>
                </a:lnTo>
                <a:close/>
              </a:path>
            </a:pathLst>
          </a:custGeom>
          <a:solidFill>
            <a:srgbClr val="0070C0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3" name="Rectangle 4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4013" cy="1323974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>
              <a:defRPr/>
            </a:pPr>
            <a:r>
              <a:rPr lang="en-GB"/>
              <a:t>Click to edit Master title style</a:t>
            </a:r>
          </a:p>
        </p:txBody>
      </p:sp>
      <p:sp>
        <p:nvSpPr>
          <p:cNvPr id="2054" name="Rectangle 5"/>
          <p:cNvSpPr>
            <a:spLocks noGrp="1"/>
          </p:cNvSpPr>
          <p:nvPr>
            <p:ph type="body" idx="1"/>
          </p:nvPr>
        </p:nvSpPr>
        <p:spPr bwMode="auto">
          <a:xfrm>
            <a:off x="838200" y="1879600"/>
            <a:ext cx="10514013" cy="43497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>
              <a:defRPr/>
            </a:pPr>
            <a:r>
              <a:rPr lang="en-GB"/>
              <a:t>Click to edit Master text styles</a:t>
            </a:r>
          </a:p>
          <a:p>
            <a:pPr lvl="1">
              <a:defRPr/>
            </a:pPr>
            <a:r>
              <a:rPr lang="en-GB"/>
              <a:t>Second level</a:t>
            </a:r>
          </a:p>
          <a:p>
            <a:pPr lvl="2">
              <a:defRPr/>
            </a:pPr>
            <a:r>
              <a:rPr lang="en-GB"/>
              <a:t>Third level</a:t>
            </a:r>
          </a:p>
          <a:p>
            <a:pPr lvl="3">
              <a:defRPr/>
            </a:pPr>
            <a:r>
              <a:rPr lang="en-GB"/>
              <a:t>Fourth level</a:t>
            </a:r>
          </a:p>
          <a:p>
            <a:pPr lvl="4">
              <a:defRPr/>
            </a:pPr>
            <a:r>
              <a:rPr lang="en-GB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2pPr>
      <a:lvl3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3pPr>
      <a:lvl4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4pPr>
      <a:lvl5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5pPr>
      <a:lvl6pPr marL="25146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6pPr>
      <a:lvl7pPr marL="29718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7pPr>
      <a:lvl8pPr marL="34290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8pPr>
      <a:lvl9pPr marL="38862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9pPr>
    </p:titleStyle>
    <p:bodyStyle>
      <a:lvl1pPr marL="342900" indent="-342900" algn="l">
        <a:lnSpc>
          <a:spcPct val="75000"/>
        </a:lnSpc>
        <a:spcBef>
          <a:spcPts val="142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>
        <a:lnSpc>
          <a:spcPct val="75000"/>
        </a:lnSpc>
        <a:spcBef>
          <a:spcPts val="114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>
        <a:lnSpc>
          <a:spcPct val="75000"/>
        </a:lnSpc>
        <a:spcBef>
          <a:spcPts val="86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>
        <a:lnSpc>
          <a:spcPct val="75000"/>
        </a:lnSpc>
        <a:spcBef>
          <a:spcPts val="57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>
        <a:lnSpc>
          <a:spcPct val="75000"/>
        </a:lnSpc>
        <a:spcBef>
          <a:spcPts val="29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/>
          <p:nvPr/>
        </p:nvSpPr>
        <p:spPr bwMode="auto">
          <a:xfrm rot="1560000">
            <a:off x="7785100" y="4564063"/>
            <a:ext cx="5646738" cy="3467100"/>
          </a:xfrm>
          <a:custGeom>
            <a:avLst/>
            <a:gdLst>
              <a:gd name="txL" fmla="*/ 0 w 5646738"/>
              <a:gd name="txT" fmla="*/ 0 h 3467100"/>
              <a:gd name="txR" fmla="*/ 5646738 w 5646738"/>
              <a:gd name="txB" fmla="*/ 3467100 h 3467100"/>
            </a:gdLst>
            <a:ahLst/>
            <a:cxnLst>
              <a:cxn ang="0">
                <a:pos x="5646738" y="1733550"/>
              </a:cxn>
              <a:cxn ang="5898240">
                <a:pos x="2823369" y="3467100"/>
              </a:cxn>
              <a:cxn ang="11796480">
                <a:pos x="0" y="1733550"/>
              </a:cxn>
              <a:cxn ang="17694720">
                <a:pos x="2823369" y="0"/>
              </a:cxn>
            </a:cxnLst>
            <a:rect l="txL" t="txT" r="txR" b="txB"/>
            <a:pathLst>
              <a:path w="5646738" h="3467100" extrusionOk="0">
                <a:moveTo>
                  <a:pt x="0" y="9634"/>
                </a:moveTo>
                <a:lnTo>
                  <a:pt x="-16326" y="0"/>
                </a:lnTo>
                <a:lnTo>
                  <a:pt x="15686" y="9634"/>
                </a:lnTo>
                <a:lnTo>
                  <a:pt x="0" y="9634"/>
                </a:lnTo>
                <a:close/>
              </a:path>
            </a:pathLst>
          </a:custGeom>
          <a:solidFill>
            <a:srgbClr val="0070C0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099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76250" y="889000"/>
            <a:ext cx="963613" cy="1084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79387" y="3501825"/>
            <a:ext cx="11833225" cy="441833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65320" rIns="90000" bIns="45000"/>
          <a:lstStyle/>
          <a:p>
            <a:pPr algn="ctr"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6000" b="1" dirty="0">
                <a:solidFill>
                  <a:srgbClr val="FF0000"/>
                </a:solidFill>
                <a:latin typeface="Calibri" panose="020F0502020204030204"/>
                <a:cs typeface="DejaVu Sans"/>
              </a:rPr>
              <a:t>ГРАНТ ДЛЯ МОЛОДЁЖИ</a:t>
            </a:r>
          </a:p>
          <a:p>
            <a:pPr algn="ctr"/>
            <a:r>
              <a:rPr lang="ru-RU" sz="3600" b="1" dirty="0">
                <a:solidFill>
                  <a:srgbClr val="243D99"/>
                </a:solidFill>
                <a:latin typeface="Calibri" panose="020F0502020204030204"/>
                <a:cs typeface="DejaVu Sans"/>
              </a:rPr>
              <a:t>на реализацию проекта </a:t>
            </a:r>
          </a:p>
          <a:p>
            <a:pPr algn="ctr"/>
            <a:r>
              <a:rPr lang="ru-RU" sz="3600" b="1" dirty="0">
                <a:solidFill>
                  <a:srgbClr val="243D99"/>
                </a:solidFill>
                <a:latin typeface="Calibri" panose="020F0502020204030204"/>
              </a:rPr>
              <a:t>по созданию/развитию бизнеса молодёжью до 30 лет</a:t>
            </a:r>
          </a:p>
          <a:p>
            <a:pPr algn="ctr"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endParaRPr lang="ru-RU" sz="3600" b="1" dirty="0">
              <a:solidFill>
                <a:srgbClr val="243D99"/>
              </a:solidFill>
              <a:latin typeface="Calibri" panose="020F0502020204030204"/>
              <a:ea typeface="DejaVu Sans"/>
            </a:endParaRPr>
          </a:p>
          <a:p>
            <a:pPr algn="ctr"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3600" b="1" dirty="0">
                <a:solidFill>
                  <a:srgbClr val="243D99"/>
                </a:solidFill>
                <a:latin typeface="Calibri" panose="020F0502020204030204"/>
                <a:ea typeface="DejaVu Sans"/>
              </a:rPr>
              <a:t>2025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8775" y="2077152"/>
            <a:ext cx="6248827" cy="10475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Комитет по развитию малого,                                                                         </a:t>
            </a: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среднего бизнеса и потребительского рынка</a:t>
            </a: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Ленинградской области</a:t>
            </a: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                                                              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291CEF39-41FE-9E8E-AF6F-7025A26440C4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>
            <a:extLst>
              <a:ext uri="{FF2B5EF4-FFF2-40B4-BE49-F238E27FC236}">
                <a16:creationId xmlns:a16="http://schemas.microsoft.com/office/drawing/2014/main" id="{0C421D27-8F97-B73A-A903-027640194449}"/>
              </a:ext>
            </a:extLst>
          </p:cNvPr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>
            <a:extLst>
              <a:ext uri="{FF2B5EF4-FFF2-40B4-BE49-F238E27FC236}">
                <a16:creationId xmlns:a16="http://schemas.microsoft.com/office/drawing/2014/main" id="{E471CCFD-F54A-E383-3DF6-48538E6E1D92}"/>
              </a:ext>
            </a:extLst>
          </p:cNvPr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>
            <a:extLst>
              <a:ext uri="{FF2B5EF4-FFF2-40B4-BE49-F238E27FC236}">
                <a16:creationId xmlns:a16="http://schemas.microsoft.com/office/drawing/2014/main" id="{E64D9388-FD8B-BF93-F16F-7EA12C91E280}"/>
              </a:ext>
            </a:extLst>
          </p:cNvPr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>
            <a:extLst>
              <a:ext uri="{FF2B5EF4-FFF2-40B4-BE49-F238E27FC236}">
                <a16:creationId xmlns:a16="http://schemas.microsoft.com/office/drawing/2014/main" id="{37A87CF9-F66F-5C2C-FFFE-AF5DF9AA263E}"/>
              </a:ext>
            </a:extLst>
          </p:cNvPr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>
            <a:extLst>
              <a:ext uri="{FF2B5EF4-FFF2-40B4-BE49-F238E27FC236}">
                <a16:creationId xmlns:a16="http://schemas.microsoft.com/office/drawing/2014/main" id="{6CB8ADC5-0438-12D2-B627-87F41573F69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876508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b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</a:br>
            <a:b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</a:b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3. </a:t>
            </a:r>
            <a:r>
              <a:rPr lang="ru-RU" altLang="en-US" sz="4000" b="1" cap="all" dirty="0">
                <a:solidFill>
                  <a:srgbClr val="F04247"/>
                </a:solidFill>
                <a:sym typeface="+mn-ea"/>
              </a:rPr>
              <a:t>направления </a:t>
            </a: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затрат по проекту </a:t>
            </a:r>
            <a:b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</a:br>
            <a:r>
              <a:rPr lang="ru-RU" sz="2800" b="1" dirty="0">
                <a:solidFill>
                  <a:srgbClr val="243D99"/>
                </a:solidFill>
                <a:latin typeface="+mn-lt"/>
                <a:ea typeface="Microsoft YaHei" panose="020B0503020204020204" charset="-122"/>
                <a:cs typeface="+mn-cs"/>
              </a:rPr>
              <a:t>грант + софинансирование</a:t>
            </a:r>
            <a:endParaRPr lang="ru-RU" altLang="en-US" sz="2800" b="1" dirty="0">
              <a:solidFill>
                <a:srgbClr val="243D99"/>
              </a:solidFill>
              <a:latin typeface="+mn-lt"/>
              <a:ea typeface="Microsoft YaHei" panose="020B0503020204020204" charset="-122"/>
              <a:cs typeface="+mn-cs"/>
              <a:sym typeface="+mn-ea"/>
            </a:endParaRPr>
          </a:p>
        </p:txBody>
      </p:sp>
      <p:sp>
        <p:nvSpPr>
          <p:cNvPr id="10" name="Round Diagonal Corner Rectangle 9">
            <a:extLst>
              <a:ext uri="{FF2B5EF4-FFF2-40B4-BE49-F238E27FC236}">
                <a16:creationId xmlns:a16="http://schemas.microsoft.com/office/drawing/2014/main" id="{89A198C7-A230-5C9E-B822-A624A5D434DC}"/>
              </a:ext>
            </a:extLst>
          </p:cNvPr>
          <p:cNvSpPr/>
          <p:nvPr/>
        </p:nvSpPr>
        <p:spPr>
          <a:xfrm>
            <a:off x="1330005" y="5865558"/>
            <a:ext cx="9531985" cy="840105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</a:rPr>
              <a:t>Реклама и продвижение</a:t>
            </a:r>
          </a:p>
          <a:p>
            <a:pPr algn="ctr"/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не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&gt;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10% от суммы проекта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-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не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&gt;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100 </a:t>
            </a:r>
            <a:r>
              <a:rPr lang="ru-RU" sz="2400" i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тыс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.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руб. </a:t>
            </a:r>
            <a:endParaRPr lang="ru-RU" altLang="en-US" sz="2400" i="1" dirty="0">
              <a:solidFill>
                <a:schemeClr val="accent2">
                  <a:lumMod val="7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1" name="Round Diagonal Corner Rectangle 10">
            <a:extLst>
              <a:ext uri="{FF2B5EF4-FFF2-40B4-BE49-F238E27FC236}">
                <a16:creationId xmlns:a16="http://schemas.microsoft.com/office/drawing/2014/main" id="{C828ED08-1C48-956C-029E-DE776BF0D2B5}"/>
              </a:ext>
            </a:extLst>
          </p:cNvPr>
          <p:cNvSpPr/>
          <p:nvPr/>
        </p:nvSpPr>
        <p:spPr>
          <a:xfrm>
            <a:off x="1330007" y="3274100"/>
            <a:ext cx="9531985" cy="1208790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chemeClr val="bg1"/>
                </a:solidFill>
                <a:effectLst/>
                <a:latin typeface="+mn-lt"/>
                <a:ea typeface="Calibri" panose="020F0502020204030204" charset="0"/>
              </a:rPr>
              <a:t>Приобретение сырья и расходных материалов, 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effectLst/>
                <a:latin typeface="+mn-lt"/>
                <a:ea typeface="Calibri" panose="020F0502020204030204" charset="0"/>
              </a:rPr>
              <a:t>необходимых для производства продукции и оказания услуг</a:t>
            </a:r>
            <a:endParaRPr lang="ru-RU" altLang="en-US" sz="2400" dirty="0">
              <a:solidFill>
                <a:srgbClr val="EE2128"/>
              </a:solidFill>
              <a:latin typeface="+mn-lt"/>
              <a:sym typeface="+mn-ea"/>
            </a:endParaRPr>
          </a:p>
        </p:txBody>
      </p:sp>
      <p:sp>
        <p:nvSpPr>
          <p:cNvPr id="12" name="Round Diagonal Corner Rectangle 11">
            <a:extLst>
              <a:ext uri="{FF2B5EF4-FFF2-40B4-BE49-F238E27FC236}">
                <a16:creationId xmlns:a16="http://schemas.microsoft.com/office/drawing/2014/main" id="{80BF8817-0C33-FE8B-94A9-5D2872EECD2D}"/>
              </a:ext>
            </a:extLst>
          </p:cNvPr>
          <p:cNvSpPr/>
          <p:nvPr/>
        </p:nvSpPr>
        <p:spPr>
          <a:xfrm>
            <a:off x="1330006" y="4551173"/>
            <a:ext cx="9531985" cy="1208790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</a:rPr>
              <a:t>Уплата первого взноса (аванса) при заключении договора 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</a:rPr>
              <a:t>лизинга и/или лизинговых платежей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за исключением договоров на транспортные средства  </a:t>
            </a:r>
          </a:p>
        </p:txBody>
      </p:sp>
      <p:sp>
        <p:nvSpPr>
          <p:cNvPr id="2" name="Round Diagonal Corner Rectangle 11">
            <a:extLst>
              <a:ext uri="{FF2B5EF4-FFF2-40B4-BE49-F238E27FC236}">
                <a16:creationId xmlns:a16="http://schemas.microsoft.com/office/drawing/2014/main" id="{E37E7A87-FA36-47EF-9658-9418D3CDED97}"/>
              </a:ext>
            </a:extLst>
          </p:cNvPr>
          <p:cNvSpPr/>
          <p:nvPr/>
        </p:nvSpPr>
        <p:spPr bwMode="auto">
          <a:xfrm>
            <a:off x="1379669" y="1770716"/>
            <a:ext cx="9531985" cy="1442260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</a:rPr>
              <a:t>Приобретение ПО и неисключительных прав на ПО </a:t>
            </a:r>
          </a:p>
          <a:p>
            <a:pPr algn="ctr"/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(расходы на получение прав, настройку, модификацию, сопровождение ПО) </a:t>
            </a:r>
            <a:endParaRPr lang="ru-RU" sz="1800" b="0" i="1" u="none" strike="noStrike" baseline="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759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5F346923-0486-26E5-5669-EE628274DCF1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>
            <a:extLst>
              <a:ext uri="{FF2B5EF4-FFF2-40B4-BE49-F238E27FC236}">
                <a16:creationId xmlns:a16="http://schemas.microsoft.com/office/drawing/2014/main" id="{8BDD57D8-22FC-7E1E-0B81-937F1410A365}"/>
              </a:ext>
            </a:extLst>
          </p:cNvPr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>
            <a:extLst>
              <a:ext uri="{FF2B5EF4-FFF2-40B4-BE49-F238E27FC236}">
                <a16:creationId xmlns:a16="http://schemas.microsoft.com/office/drawing/2014/main" id="{DB84DC0B-2D38-704D-D68A-0EC0EB396959}"/>
              </a:ext>
            </a:extLst>
          </p:cNvPr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>
            <a:extLst>
              <a:ext uri="{FF2B5EF4-FFF2-40B4-BE49-F238E27FC236}">
                <a16:creationId xmlns:a16="http://schemas.microsoft.com/office/drawing/2014/main" id="{69F5902A-4590-676B-D3DE-8BC3BEF4C65B}"/>
              </a:ext>
            </a:extLst>
          </p:cNvPr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>
            <a:extLst>
              <a:ext uri="{FF2B5EF4-FFF2-40B4-BE49-F238E27FC236}">
                <a16:creationId xmlns:a16="http://schemas.microsoft.com/office/drawing/2014/main" id="{BE80FE5C-F571-565F-A9B6-9C60C3A17F21}"/>
              </a:ext>
            </a:extLst>
          </p:cNvPr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>
            <a:extLst>
              <a:ext uri="{FF2B5EF4-FFF2-40B4-BE49-F238E27FC236}">
                <a16:creationId xmlns:a16="http://schemas.microsoft.com/office/drawing/2014/main" id="{AA94EFCD-A1CD-F534-C98C-CAC57514D3A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876508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b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</a:br>
            <a:b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</a:b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4. </a:t>
            </a:r>
            <a:r>
              <a:rPr lang="ru-RU" altLang="en-US" sz="4000" b="1" cap="all" dirty="0">
                <a:solidFill>
                  <a:srgbClr val="F04247"/>
                </a:solidFill>
                <a:sym typeface="+mn-ea"/>
              </a:rPr>
              <a:t>направления </a:t>
            </a: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затрат по проекту </a:t>
            </a:r>
            <a:b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</a:br>
            <a:r>
              <a:rPr lang="ru-RU" sz="2800" b="1" dirty="0">
                <a:solidFill>
                  <a:srgbClr val="243D99"/>
                </a:solidFill>
                <a:latin typeface="+mn-lt"/>
                <a:ea typeface="Microsoft YaHei" panose="020B0503020204020204" charset="-122"/>
                <a:cs typeface="+mn-cs"/>
              </a:rPr>
              <a:t>грант + софинансирование</a:t>
            </a:r>
            <a:endParaRPr lang="ru-RU" altLang="en-US" sz="2800" b="1" dirty="0">
              <a:solidFill>
                <a:srgbClr val="243D99"/>
              </a:solidFill>
              <a:latin typeface="+mn-lt"/>
              <a:ea typeface="Microsoft YaHei" panose="020B0503020204020204" charset="-122"/>
              <a:cs typeface="+mn-cs"/>
              <a:sym typeface="+mn-ea"/>
            </a:endParaRPr>
          </a:p>
        </p:txBody>
      </p:sp>
      <p:sp>
        <p:nvSpPr>
          <p:cNvPr id="11" name="Round Diagonal Corner Rectangle 10">
            <a:extLst>
              <a:ext uri="{FF2B5EF4-FFF2-40B4-BE49-F238E27FC236}">
                <a16:creationId xmlns:a16="http://schemas.microsoft.com/office/drawing/2014/main" id="{BCC98D94-8EC4-4B05-583E-8BA213990C9E}"/>
              </a:ext>
            </a:extLst>
          </p:cNvPr>
          <p:cNvSpPr/>
          <p:nvPr/>
        </p:nvSpPr>
        <p:spPr>
          <a:xfrm>
            <a:off x="1384271" y="3448454"/>
            <a:ext cx="9531985" cy="1811084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chemeClr val="bg1"/>
                </a:solidFill>
                <a:effectLst/>
                <a:latin typeface="+mn-lt"/>
                <a:ea typeface="Calibri" panose="020F0502020204030204" charset="0"/>
              </a:rPr>
              <a:t>Приобретение </a:t>
            </a:r>
            <a:r>
              <a:rPr lang="ru-RU" sz="2400" dirty="0">
                <a:solidFill>
                  <a:schemeClr val="bg1"/>
                </a:solidFill>
                <a:latin typeface="+mn-lt"/>
              </a:rPr>
              <a:t>комплектующих изделий при производстве и/или реализации медицинской техники, протезно-ортопедических изделий, ПО, технических средств для профилактики инвалидности или реабилитации (</a:t>
            </a:r>
            <a:r>
              <a:rPr lang="ru-RU" sz="2400" dirty="0" err="1">
                <a:solidFill>
                  <a:schemeClr val="bg1"/>
                </a:solidFill>
                <a:latin typeface="+mn-lt"/>
              </a:rPr>
              <a:t>абилитации</a:t>
            </a:r>
            <a:r>
              <a:rPr lang="ru-RU" sz="2400" dirty="0">
                <a:solidFill>
                  <a:schemeClr val="bg1"/>
                </a:solidFill>
                <a:latin typeface="+mn-lt"/>
              </a:rPr>
              <a:t>) инвалидов </a:t>
            </a:r>
            <a:endParaRPr lang="ru-RU" altLang="en-US" sz="2400" dirty="0">
              <a:solidFill>
                <a:schemeClr val="bg1"/>
              </a:solidFill>
              <a:latin typeface="+mn-lt"/>
              <a:sym typeface="+mn-ea"/>
            </a:endParaRPr>
          </a:p>
        </p:txBody>
      </p:sp>
      <p:sp>
        <p:nvSpPr>
          <p:cNvPr id="2" name="Round Diagonal Corner Rectangle 11">
            <a:extLst>
              <a:ext uri="{FF2B5EF4-FFF2-40B4-BE49-F238E27FC236}">
                <a16:creationId xmlns:a16="http://schemas.microsoft.com/office/drawing/2014/main" id="{C024CC9B-F302-BF00-43E3-8A93E7577CD7}"/>
              </a:ext>
            </a:extLst>
          </p:cNvPr>
          <p:cNvSpPr/>
          <p:nvPr/>
        </p:nvSpPr>
        <p:spPr bwMode="auto">
          <a:xfrm>
            <a:off x="1384270" y="1911354"/>
            <a:ext cx="9531985" cy="1442260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1800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+mn-lt"/>
              </a:rPr>
              <a:t>Переоборудование транспортных средств для перевозки маломобильных групп населения, в том числе инвалидов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605082-40F8-EEAB-D5C3-E9EAB34B0232}"/>
              </a:ext>
            </a:extLst>
          </p:cNvPr>
          <p:cNvSpPr txBox="1"/>
          <p:nvPr/>
        </p:nvSpPr>
        <p:spPr>
          <a:xfrm>
            <a:off x="407368" y="5601002"/>
            <a:ext cx="7629396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2000" b="1" kern="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  <a:sym typeface="+mn-ea"/>
              </a:rPr>
              <a:t>Грант НЕ предоставляется на текущие затраты предприятия, </a:t>
            </a:r>
          </a:p>
          <a:p>
            <a:pPr algn="l"/>
            <a:r>
              <a:rPr lang="ru-RU" sz="2000" b="1" kern="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  <a:sym typeface="+mn-ea"/>
              </a:rPr>
              <a:t>на платежи, которые осуществляются периодически </a:t>
            </a:r>
          </a:p>
          <a:p>
            <a:pPr algn="l"/>
            <a:r>
              <a:rPr lang="ru-RU" sz="2000" b="1" kern="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  <a:sym typeface="+mn-ea"/>
              </a:rPr>
              <a:t>по договорам до подачи заявки (в том числе арендные платежи)! </a:t>
            </a:r>
            <a:endParaRPr lang="ru-RU" sz="2000" b="0" i="0" u="none" strike="noStrike" baseline="0" dirty="0">
              <a:solidFill>
                <a:srgbClr val="F1575E"/>
              </a:solidFill>
              <a:latin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2293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-14796" y="-58982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1. комплект документов</a:t>
            </a:r>
          </a:p>
        </p:txBody>
      </p:sp>
      <p:sp>
        <p:nvSpPr>
          <p:cNvPr id="15" name="Pentagon 14"/>
          <p:cNvSpPr/>
          <p:nvPr/>
        </p:nvSpPr>
        <p:spPr>
          <a:xfrm>
            <a:off x="1230747" y="1120914"/>
            <a:ext cx="9720000" cy="720000"/>
          </a:xfrm>
          <a:prstGeom prst="homePlate">
            <a:avLst>
              <a:gd name="adj" fmla="val 0"/>
            </a:avLst>
          </a:prstGeom>
          <a:solidFill>
            <a:srgbClr val="9BDCF3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eaLnBrk="1" fontAlgn="ctr" latinLnBrk="0" hangingPunct="1"/>
            <a:r>
              <a:rPr lang="ru-RU" altLang="en-US" sz="2400" b="1" dirty="0">
                <a:solidFill>
                  <a:srgbClr val="EE2128"/>
                </a:solidFill>
              </a:rPr>
              <a:t>Заявление</a:t>
            </a:r>
            <a:r>
              <a:rPr lang="ru-RU" altLang="en-US" sz="2400" dirty="0"/>
              <a:t> </a:t>
            </a:r>
            <a:r>
              <a:rPr lang="ru-RU" altLang="en-US" sz="2400" dirty="0">
                <a:solidFill>
                  <a:srgbClr val="243D99"/>
                </a:solidFill>
              </a:rPr>
              <a:t>по форме согласно Приложению к Порядку </a:t>
            </a:r>
          </a:p>
          <a:p>
            <a:pPr algn="ctr" eaLnBrk="1" fontAlgn="ctr" latinLnBrk="0" hangingPunct="1"/>
            <a:r>
              <a:rPr lang="ru-RU" altLang="en-US" sz="2400" dirty="0">
                <a:solidFill>
                  <a:srgbClr val="243D99"/>
                </a:solidFill>
              </a:rPr>
              <a:t>(формируется в системе)</a:t>
            </a:r>
          </a:p>
        </p:txBody>
      </p:sp>
      <p:sp>
        <p:nvSpPr>
          <p:cNvPr id="2" name="Pentagon 14"/>
          <p:cNvSpPr/>
          <p:nvPr/>
        </p:nvSpPr>
        <p:spPr bwMode="auto">
          <a:xfrm>
            <a:off x="1221204" y="1947586"/>
            <a:ext cx="9720000" cy="830071"/>
          </a:xfrm>
          <a:prstGeom prst="homePlate">
            <a:avLst>
              <a:gd name="adj" fmla="val 0"/>
            </a:avLst>
          </a:prstGeom>
          <a:solidFill>
            <a:srgbClr val="9BDCF3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ru-RU" sz="2400" b="1" dirty="0">
                <a:solidFill>
                  <a:srgbClr val="EE2128"/>
                </a:solidFill>
              </a:rPr>
              <a:t>Документ, подтверждающий прохождение обучения </a:t>
            </a:r>
          </a:p>
          <a:p>
            <a:pPr algn="ctr"/>
            <a:r>
              <a:rPr lang="ru-RU" sz="2400" dirty="0">
                <a:solidFill>
                  <a:srgbClr val="243D99"/>
                </a:solidFill>
              </a:rPr>
              <a:t>Сертификат, диплом об экономическом образовании</a:t>
            </a:r>
            <a:endParaRPr lang="ru-RU" altLang="en-US" sz="2400" dirty="0">
              <a:solidFill>
                <a:srgbClr val="243D99"/>
              </a:solidFill>
            </a:endParaRPr>
          </a:p>
        </p:txBody>
      </p:sp>
      <p:sp>
        <p:nvSpPr>
          <p:cNvPr id="3" name="Pentagon 14">
            <a:extLst>
              <a:ext uri="{FF2B5EF4-FFF2-40B4-BE49-F238E27FC236}">
                <a16:creationId xmlns:a16="http://schemas.microsoft.com/office/drawing/2014/main" id="{AB60A675-6DBF-4A91-C84F-A1588B38441C}"/>
              </a:ext>
            </a:extLst>
          </p:cNvPr>
          <p:cNvSpPr/>
          <p:nvPr/>
        </p:nvSpPr>
        <p:spPr bwMode="auto">
          <a:xfrm>
            <a:off x="1221204" y="2884575"/>
            <a:ext cx="9720000" cy="3856793"/>
          </a:xfrm>
          <a:prstGeom prst="homePlate">
            <a:avLst>
              <a:gd name="adj" fmla="val 0"/>
            </a:avLst>
          </a:prstGeom>
          <a:solidFill>
            <a:srgbClr val="9BDCF3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ru-RU" sz="2400" b="1" dirty="0">
                <a:solidFill>
                  <a:srgbClr val="EE2128"/>
                </a:solidFill>
              </a:rPr>
              <a:t>Информация о проекте </a:t>
            </a:r>
          </a:p>
          <a:p>
            <a:pPr algn="ctr"/>
            <a:r>
              <a:rPr lang="ru-RU" altLang="en-US" sz="2400" dirty="0">
                <a:solidFill>
                  <a:srgbClr val="243D99"/>
                </a:solidFill>
              </a:rPr>
              <a:t>по форме согласно Приложению к Порядку</a:t>
            </a:r>
          </a:p>
          <a:p>
            <a:pPr marL="457200" indent="-457200">
              <a:buAutoNum type="arabicPeriod"/>
            </a:pPr>
            <a:endParaRPr lang="ru-RU" sz="2000" dirty="0">
              <a:solidFill>
                <a:srgbClr val="243D99"/>
              </a:solidFill>
            </a:endParaRPr>
          </a:p>
          <a:p>
            <a:pPr marL="457200" indent="-457200">
              <a:buAutoNum type="arabicPeriod"/>
            </a:pPr>
            <a:r>
              <a:rPr lang="ru-RU" sz="2000" dirty="0">
                <a:solidFill>
                  <a:srgbClr val="243D99"/>
                </a:solidFill>
              </a:rPr>
              <a:t>Общая информация о проекте (сфера деятельности, фактический адрес реализации проекта, характеристика продукта/услуги).</a:t>
            </a:r>
          </a:p>
          <a:p>
            <a:pPr marL="457200" indent="-457200">
              <a:buAutoNum type="arabicPeriod"/>
            </a:pPr>
            <a:r>
              <a:rPr lang="ru-RU" sz="2000" dirty="0">
                <a:solidFill>
                  <a:srgbClr val="243D99"/>
                </a:solidFill>
              </a:rPr>
              <a:t>Ресурсы для проекта, имеющиеся на дату подачи заявки.</a:t>
            </a:r>
          </a:p>
          <a:p>
            <a:pPr marL="457200" indent="-457200">
              <a:buAutoNum type="arabicPeriod"/>
            </a:pPr>
            <a:r>
              <a:rPr lang="ru-RU" sz="2000" dirty="0">
                <a:solidFill>
                  <a:srgbClr val="243D99"/>
                </a:solidFill>
              </a:rPr>
              <a:t>Перечень мероприятий по реализации проекта (календарный план реализации проекта).</a:t>
            </a:r>
          </a:p>
          <a:p>
            <a:pPr marL="457200" indent="-457200">
              <a:buAutoNum type="arabicPeriod"/>
            </a:pPr>
            <a:r>
              <a:rPr lang="ru-RU" sz="2000" dirty="0">
                <a:solidFill>
                  <a:srgbClr val="243D99"/>
                </a:solidFill>
              </a:rPr>
              <a:t>План расходов (по статьям).</a:t>
            </a:r>
          </a:p>
          <a:p>
            <a:pPr marL="457200" indent="-457200">
              <a:buAutoNum type="arabicPeriod"/>
            </a:pPr>
            <a:r>
              <a:rPr lang="ru-RU" sz="2000" dirty="0">
                <a:solidFill>
                  <a:srgbClr val="243D99"/>
                </a:solidFill>
              </a:rPr>
              <a:t>Данные отчетности за 2 предшествующих года.</a:t>
            </a:r>
          </a:p>
          <a:p>
            <a:pPr marL="457200" indent="-457200">
              <a:buAutoNum type="arabicPeriod"/>
            </a:pPr>
            <a:r>
              <a:rPr lang="ru-RU" sz="2000" dirty="0">
                <a:solidFill>
                  <a:srgbClr val="243D99"/>
                </a:solidFill>
              </a:rPr>
              <a:t>Планируемые финансовые результаты с учетом реализации проекта.</a:t>
            </a:r>
          </a:p>
          <a:p>
            <a:pPr algn="ctr"/>
            <a:r>
              <a:rPr lang="ru-RU" altLang="en-US" sz="2000" dirty="0">
                <a:solidFill>
                  <a:srgbClr val="243D99"/>
                </a:solidFill>
              </a:rPr>
              <a:t> </a:t>
            </a:r>
            <a:endParaRPr lang="ru-RU" sz="2000" b="1" dirty="0">
              <a:solidFill>
                <a:srgbClr val="EE2128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56184AC0-88C7-0B83-DF8F-25098C157768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63" name="Rectangle 20">
            <a:extLst>
              <a:ext uri="{FF2B5EF4-FFF2-40B4-BE49-F238E27FC236}">
                <a16:creationId xmlns:a16="http://schemas.microsoft.com/office/drawing/2014/main" id="{3A47B468-73DF-0886-B7FB-EBAD5611A87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-14796" y="-58982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2. комплект документов</a:t>
            </a:r>
          </a:p>
        </p:txBody>
      </p:sp>
      <p:sp>
        <p:nvSpPr>
          <p:cNvPr id="2" name="Pentagon 14">
            <a:extLst>
              <a:ext uri="{FF2B5EF4-FFF2-40B4-BE49-F238E27FC236}">
                <a16:creationId xmlns:a16="http://schemas.microsoft.com/office/drawing/2014/main" id="{E845D9E5-5D1C-4CD7-6CCB-BB8A42694D5B}"/>
              </a:ext>
            </a:extLst>
          </p:cNvPr>
          <p:cNvSpPr/>
          <p:nvPr/>
        </p:nvSpPr>
        <p:spPr bwMode="auto">
          <a:xfrm>
            <a:off x="1074874" y="2894423"/>
            <a:ext cx="9720000" cy="1224136"/>
          </a:xfrm>
          <a:prstGeom prst="homePlate">
            <a:avLst>
              <a:gd name="adj" fmla="val 0"/>
            </a:avLst>
          </a:prstGeom>
          <a:solidFill>
            <a:srgbClr val="9BDCF3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ru-RU" sz="2400" b="1" dirty="0">
                <a:solidFill>
                  <a:srgbClr val="EE2128"/>
                </a:solidFill>
              </a:rPr>
              <a:t>Копия документа, удостоверяющего личность, </a:t>
            </a:r>
          </a:p>
          <a:p>
            <a:pPr algn="ctr"/>
            <a:r>
              <a:rPr lang="ru-RU" sz="2400" dirty="0">
                <a:solidFill>
                  <a:srgbClr val="243D99"/>
                </a:solidFill>
              </a:rPr>
              <a:t>подтверждающего возраст и регистрацию в Ленинградской области  </a:t>
            </a:r>
          </a:p>
        </p:txBody>
      </p:sp>
      <p:sp>
        <p:nvSpPr>
          <p:cNvPr id="3" name="Pentagon 14">
            <a:extLst>
              <a:ext uri="{FF2B5EF4-FFF2-40B4-BE49-F238E27FC236}">
                <a16:creationId xmlns:a16="http://schemas.microsoft.com/office/drawing/2014/main" id="{3AA64143-BFC4-FD73-7A77-34C692D90537}"/>
              </a:ext>
            </a:extLst>
          </p:cNvPr>
          <p:cNvSpPr/>
          <p:nvPr/>
        </p:nvSpPr>
        <p:spPr bwMode="auto">
          <a:xfrm>
            <a:off x="1074874" y="1515306"/>
            <a:ext cx="9720000" cy="1224136"/>
          </a:xfrm>
          <a:prstGeom prst="homePlate">
            <a:avLst>
              <a:gd name="adj" fmla="val 0"/>
            </a:avLst>
          </a:prstGeom>
          <a:solidFill>
            <a:srgbClr val="9BDCF3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ru-RU" sz="2400" b="1" dirty="0">
                <a:solidFill>
                  <a:srgbClr val="EE2128"/>
                </a:solidFill>
              </a:rPr>
              <a:t>ПРЕЗЕНТАЦИЯ бизнес-проекта </a:t>
            </a:r>
          </a:p>
          <a:p>
            <a:pPr algn="ctr"/>
            <a:r>
              <a:rPr lang="en-US" sz="2400" dirty="0">
                <a:solidFill>
                  <a:srgbClr val="243D99"/>
                </a:solidFill>
              </a:rPr>
              <a:t>PDF </a:t>
            </a:r>
            <a:r>
              <a:rPr lang="ru-RU" sz="2400" dirty="0">
                <a:solidFill>
                  <a:srgbClr val="243D99"/>
                </a:solidFill>
              </a:rPr>
              <a:t>или </a:t>
            </a:r>
            <a:r>
              <a:rPr lang="en-US" sz="2400" dirty="0">
                <a:solidFill>
                  <a:srgbClr val="243D99"/>
                </a:solidFill>
              </a:rPr>
              <a:t>PPTX</a:t>
            </a:r>
            <a:endParaRPr lang="ru-RU" altLang="en-US" sz="2400" dirty="0">
              <a:solidFill>
                <a:srgbClr val="243D99"/>
              </a:solidFill>
            </a:endParaRPr>
          </a:p>
        </p:txBody>
      </p:sp>
      <p:sp>
        <p:nvSpPr>
          <p:cNvPr id="4" name="Pentagon 14">
            <a:extLst>
              <a:ext uri="{FF2B5EF4-FFF2-40B4-BE49-F238E27FC236}">
                <a16:creationId xmlns:a16="http://schemas.microsoft.com/office/drawing/2014/main" id="{3CA50625-927E-6E68-DD8B-C495001A406F}"/>
              </a:ext>
            </a:extLst>
          </p:cNvPr>
          <p:cNvSpPr/>
          <p:nvPr/>
        </p:nvSpPr>
        <p:spPr bwMode="auto">
          <a:xfrm>
            <a:off x="1074874" y="4273540"/>
            <a:ext cx="9720000" cy="1224136"/>
          </a:xfrm>
          <a:prstGeom prst="homePlate">
            <a:avLst>
              <a:gd name="adj" fmla="val 0"/>
            </a:avLst>
          </a:prstGeom>
          <a:solidFill>
            <a:srgbClr val="9BDCF3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ru-RU" sz="2400" b="1" dirty="0">
                <a:solidFill>
                  <a:srgbClr val="EE2128"/>
                </a:solidFill>
              </a:rPr>
              <a:t>Согласие физического лица, </a:t>
            </a:r>
          </a:p>
          <a:p>
            <a:pPr algn="ctr"/>
            <a:r>
              <a:rPr lang="ru-RU" sz="2400" dirty="0">
                <a:solidFill>
                  <a:srgbClr val="243D99"/>
                </a:solidFill>
              </a:rPr>
              <a:t>доля участия которого в уставном капитале ООО/АО </a:t>
            </a:r>
            <a:r>
              <a:rPr lang="en-US" sz="2400" dirty="0">
                <a:solidFill>
                  <a:srgbClr val="243D99"/>
                </a:solidFill>
              </a:rPr>
              <a:t>&gt; 50%</a:t>
            </a:r>
            <a:r>
              <a:rPr lang="ru-RU" sz="2400" dirty="0">
                <a:solidFill>
                  <a:srgbClr val="243D99"/>
                </a:solidFill>
              </a:rPr>
              <a:t>, </a:t>
            </a:r>
          </a:p>
          <a:p>
            <a:pPr algn="ctr"/>
            <a:r>
              <a:rPr lang="ru-RU" sz="2400" dirty="0">
                <a:solidFill>
                  <a:srgbClr val="243D99"/>
                </a:solidFill>
              </a:rPr>
              <a:t>на обработку его персональных данных  </a:t>
            </a:r>
          </a:p>
        </p:txBody>
      </p:sp>
    </p:spTree>
    <p:extLst>
      <p:ext uri="{BB962C8B-B14F-4D97-AF65-F5344CB8AC3E}">
        <p14:creationId xmlns:p14="http://schemas.microsoft.com/office/powerpoint/2010/main" val="2768777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Sz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b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ОТВЕТСТВЕННОСТЬ ПРЕДПРИНИМАТЕЛЯ</a:t>
            </a:r>
            <a:b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endParaRPr lang="ru-RU" sz="4000" b="1" dirty="0">
              <a:solidFill>
                <a:srgbClr val="F04247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863407" y="1340768"/>
            <a:ext cx="8465185" cy="2062103"/>
          </a:xfrm>
          <a:prstGeom prst="rect">
            <a:avLst/>
          </a:prstGeom>
          <a:solidFill>
            <a:srgbClr val="F04247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kern="100" spc="-100" dirty="0">
                <a:solidFill>
                  <a:schemeClr val="bg1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Ответственность за полноту и достоверность информации и документов в заявке, а также за своевременность их предоставления несет соискатель!</a:t>
            </a:r>
            <a:endParaRPr lang="ru-RU" altLang="en-US" sz="3200" b="1" kern="100" spc="-100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80439" y="3931633"/>
            <a:ext cx="1056891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+mn-lt"/>
              </a:rPr>
              <a:t>!</a:t>
            </a:r>
            <a:r>
              <a:rPr lang="ru-RU" sz="3200" b="1" dirty="0">
                <a:solidFill>
                  <a:srgbClr val="455AA8"/>
                </a:solidFill>
                <a:latin typeface="+mn-lt"/>
              </a:rPr>
              <a:t> Затраты по проекту должны производиться </a:t>
            </a:r>
          </a:p>
          <a:p>
            <a:pPr algn="ctr"/>
            <a:r>
              <a:rPr lang="ru-RU" sz="3200" b="1" dirty="0">
                <a:solidFill>
                  <a:srgbClr val="455AA8"/>
                </a:solidFill>
                <a:latin typeface="+mn-lt"/>
              </a:rPr>
              <a:t>только в безналичном порядке, </a:t>
            </a:r>
          </a:p>
          <a:p>
            <a:pPr algn="ctr"/>
            <a:r>
              <a:rPr lang="ru-RU" sz="3200" b="1" dirty="0">
                <a:solidFill>
                  <a:srgbClr val="455AA8"/>
                </a:solidFill>
                <a:latin typeface="+mn-lt"/>
              </a:rPr>
              <a:t>с расчетных счетов субъекта МСП, открытых для ведения </a:t>
            </a:r>
          </a:p>
          <a:p>
            <a:pPr algn="ctr"/>
            <a:r>
              <a:rPr lang="ru-RU" sz="3200" b="1" dirty="0">
                <a:solidFill>
                  <a:srgbClr val="455AA8"/>
                </a:solidFill>
                <a:latin typeface="+mn-lt"/>
              </a:rPr>
              <a:t>предпринимательской деятельности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1. ОБЯЗАТЕЛЬСТВА </a:t>
            </a:r>
            <a:r>
              <a:rPr lang="ru-RU" altLang="en-US" sz="4000" b="1" cap="all" dirty="0" err="1">
                <a:solidFill>
                  <a:srgbClr val="F04247"/>
                </a:solidFill>
                <a:uFillTx/>
                <a:sym typeface="+mn-ea"/>
              </a:rPr>
              <a:t>пОЛУЧАТЕЛЯ</a:t>
            </a: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 гранта</a:t>
            </a:r>
            <a:endParaRPr lang="ru-RU" altLang="en-US" sz="4000" b="1" cap="all" dirty="0">
              <a:solidFill>
                <a:srgbClr val="F04247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772475" y="1189934"/>
            <a:ext cx="10801200" cy="1689791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lang="ru-RU" altLang="en-US" sz="2800" dirty="0">
              <a:solidFill>
                <a:schemeClr val="bg1"/>
              </a:solidFill>
              <a:latin typeface="+mn-lt"/>
              <a:sym typeface="+mn-ea"/>
            </a:endParaRPr>
          </a:p>
          <a:p>
            <a:pPr algn="ctr"/>
            <a:endParaRPr lang="ru-RU" altLang="en-US" sz="2800" dirty="0">
              <a:solidFill>
                <a:srgbClr val="002060"/>
              </a:solidFill>
              <a:latin typeface="+mn-lt"/>
              <a:sym typeface="+mn-ea"/>
            </a:endParaRPr>
          </a:p>
          <a:p>
            <a:pPr algn="ctr"/>
            <a:r>
              <a:rPr lang="ru-RU" altLang="en-US" sz="2800" dirty="0">
                <a:solidFill>
                  <a:srgbClr val="002060"/>
                </a:solidFill>
                <a:latin typeface="+mn-lt"/>
                <a:sym typeface="+mn-ea"/>
              </a:rPr>
              <a:t>Использовать средства гранта:</a:t>
            </a:r>
          </a:p>
          <a:p>
            <a:pPr marL="457200" indent="-457200" algn="ctr">
              <a:buFontTx/>
              <a:buChar char="-"/>
            </a:pPr>
            <a:r>
              <a:rPr lang="ru-RU" altLang="en-US" sz="2800" dirty="0">
                <a:solidFill>
                  <a:srgbClr val="FF0000"/>
                </a:solidFill>
                <a:latin typeface="+mn-lt"/>
                <a:sym typeface="+mn-ea"/>
              </a:rPr>
              <a:t>по целевому назначению</a:t>
            </a:r>
            <a:r>
              <a:rPr lang="ru-RU" altLang="en-US" sz="2800" dirty="0">
                <a:solidFill>
                  <a:schemeClr val="bg1"/>
                </a:solidFill>
                <a:latin typeface="+mn-lt"/>
                <a:sym typeface="+mn-ea"/>
              </a:rPr>
              <a:t>, в пределах </a:t>
            </a:r>
            <a:r>
              <a:rPr lang="ru-RU" altLang="en-US" sz="2800" dirty="0">
                <a:solidFill>
                  <a:srgbClr val="FF0000"/>
                </a:solidFill>
                <a:latin typeface="+mn-lt"/>
                <a:sym typeface="+mn-ea"/>
              </a:rPr>
              <a:t>сметы затрат</a:t>
            </a:r>
            <a:r>
              <a:rPr lang="ru-RU" altLang="en-US" sz="2800" dirty="0">
                <a:solidFill>
                  <a:schemeClr val="bg1"/>
                </a:solidFill>
                <a:latin typeface="+mn-lt"/>
                <a:sym typeface="+mn-ea"/>
              </a:rPr>
              <a:t>, </a:t>
            </a:r>
          </a:p>
          <a:p>
            <a:pPr algn="ctr"/>
            <a:r>
              <a:rPr lang="ru-RU" altLang="en-US" sz="2800" dirty="0">
                <a:solidFill>
                  <a:schemeClr val="bg1"/>
                </a:solidFill>
                <a:latin typeface="+mn-lt"/>
                <a:sym typeface="+mn-ea"/>
              </a:rPr>
              <a:t>в сумме в соответствии со сметой затрат</a:t>
            </a:r>
          </a:p>
          <a:p>
            <a:pPr algn="ctr"/>
            <a:r>
              <a:rPr lang="ru-RU" altLang="en-US" sz="2800" dirty="0">
                <a:solidFill>
                  <a:srgbClr val="FF0000"/>
                </a:solidFill>
                <a:latin typeface="+mn-lt"/>
                <a:sym typeface="+mn-ea"/>
              </a:rPr>
              <a:t>в течение 6 месяцев </a:t>
            </a:r>
            <a:r>
              <a:rPr lang="ru-RU" sz="2800" dirty="0">
                <a:solidFill>
                  <a:schemeClr val="bg1"/>
                </a:solidFill>
                <a:latin typeface="+mn-lt"/>
              </a:rPr>
              <a:t>с даты заключения соглашения</a:t>
            </a:r>
          </a:p>
          <a:p>
            <a:pPr marL="342900" indent="-342900" algn="ctr">
              <a:buFontTx/>
              <a:buChar char="-"/>
            </a:pPr>
            <a:endParaRPr lang="ru-RU" altLang="en-US" sz="2800" dirty="0">
              <a:solidFill>
                <a:schemeClr val="bg1"/>
              </a:solidFill>
              <a:latin typeface="+mn-lt"/>
              <a:sym typeface="+mn-ea"/>
            </a:endParaRPr>
          </a:p>
          <a:p>
            <a:pPr marL="342900" indent="-342900" algn="ctr">
              <a:buFontTx/>
              <a:buChar char="-"/>
            </a:pPr>
            <a:endParaRPr lang="ru-RU" altLang="en-US" sz="2800" dirty="0">
              <a:solidFill>
                <a:srgbClr val="FF0000"/>
              </a:solidFill>
              <a:latin typeface="+mn-lt"/>
              <a:sym typeface="+mn-ea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771688" y="4314106"/>
            <a:ext cx="10801200" cy="1437024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800" dirty="0">
                <a:solidFill>
                  <a:srgbClr val="FF0000"/>
                </a:solidFill>
                <a:latin typeface="+mn-lt"/>
                <a:sym typeface="+mn-ea"/>
              </a:rPr>
              <a:t>Не отчуждать имущество </a:t>
            </a:r>
            <a:r>
              <a:rPr lang="ru-RU" altLang="en-US" sz="2800" dirty="0">
                <a:solidFill>
                  <a:schemeClr val="bg1"/>
                </a:solidFill>
                <a:latin typeface="+mn-lt"/>
                <a:sym typeface="+mn-ea"/>
              </a:rPr>
              <a:t>(основные средства, оборудование, оргтехника, инвентарь), приобретенное в рамках проекта, </a:t>
            </a:r>
          </a:p>
          <a:p>
            <a:pPr algn="ctr"/>
            <a:r>
              <a:rPr lang="ru-RU" altLang="en-US" sz="2800" dirty="0">
                <a:solidFill>
                  <a:srgbClr val="FF0000"/>
                </a:solidFill>
                <a:latin typeface="+mn-lt"/>
                <a:sym typeface="+mn-ea"/>
              </a:rPr>
              <a:t>в течение 3-х лет </a:t>
            </a:r>
            <a:r>
              <a:rPr lang="ru-RU" altLang="en-US" sz="2800" dirty="0">
                <a:solidFill>
                  <a:schemeClr val="bg1"/>
                </a:solidFill>
                <a:latin typeface="+mn-lt"/>
                <a:sym typeface="+mn-ea"/>
              </a:rPr>
              <a:t>с момента получения гранта </a:t>
            </a:r>
          </a:p>
        </p:txBody>
      </p:sp>
      <p:sp>
        <p:nvSpPr>
          <p:cNvPr id="2" name="Round Diagonal Corner Rectangle 9"/>
          <p:cNvSpPr/>
          <p:nvPr/>
        </p:nvSpPr>
        <p:spPr bwMode="auto">
          <a:xfrm>
            <a:off x="772475" y="2948857"/>
            <a:ext cx="10801200" cy="1296117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800" dirty="0">
                <a:solidFill>
                  <a:srgbClr val="FF0000"/>
                </a:solidFill>
                <a:latin typeface="+mn-lt"/>
                <a:sym typeface="+mn-ea"/>
              </a:rPr>
              <a:t>Осуществлять деятельность в течение 3</a:t>
            </a:r>
            <a:r>
              <a:rPr lang="en-US" altLang="en-US" sz="2800" dirty="0">
                <a:solidFill>
                  <a:srgbClr val="FF0000"/>
                </a:solidFill>
                <a:latin typeface="+mn-lt"/>
                <a:sym typeface="+mn-ea"/>
              </a:rPr>
              <a:t>-</a:t>
            </a:r>
            <a:r>
              <a:rPr lang="ru-RU" altLang="en-US" sz="2800" dirty="0">
                <a:solidFill>
                  <a:srgbClr val="FF0000"/>
                </a:solidFill>
                <a:latin typeface="+mn-lt"/>
                <a:sym typeface="+mn-ea"/>
              </a:rPr>
              <a:t>х лет </a:t>
            </a:r>
          </a:p>
          <a:p>
            <a:pPr algn="ctr"/>
            <a:r>
              <a:rPr lang="ru-RU" altLang="en-US" sz="2800" dirty="0">
                <a:solidFill>
                  <a:schemeClr val="bg1"/>
                </a:solidFill>
                <a:latin typeface="+mn-lt"/>
                <a:sym typeface="+mn-ea"/>
              </a:rPr>
              <a:t>с года, следующего за годом получения гранта </a:t>
            </a:r>
          </a:p>
        </p:txBody>
      </p:sp>
      <p:sp>
        <p:nvSpPr>
          <p:cNvPr id="4" name="Round Diagonal Corner Rectangle 9">
            <a:extLst>
              <a:ext uri="{FF2B5EF4-FFF2-40B4-BE49-F238E27FC236}">
                <a16:creationId xmlns:a16="http://schemas.microsoft.com/office/drawing/2014/main" id="{F97AA20D-1F7D-E4D3-1F2F-33BA60BC2E27}"/>
              </a:ext>
            </a:extLst>
          </p:cNvPr>
          <p:cNvSpPr/>
          <p:nvPr/>
        </p:nvSpPr>
        <p:spPr bwMode="auto">
          <a:xfrm>
            <a:off x="771688" y="5820262"/>
            <a:ext cx="10801200" cy="777159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3200" b="1" dirty="0">
                <a:solidFill>
                  <a:srgbClr val="FF0000"/>
                </a:solidFill>
                <a:latin typeface="+mn-lt"/>
                <a:sym typeface="+mn-ea"/>
              </a:rPr>
              <a:t>ОТЧЕТНОСТЬ!!!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5AB232CA-C7A7-C37A-A655-31A29F184DDE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>
            <a:extLst>
              <a:ext uri="{FF2B5EF4-FFF2-40B4-BE49-F238E27FC236}">
                <a16:creationId xmlns:a16="http://schemas.microsoft.com/office/drawing/2014/main" id="{DDEBA79B-6718-5D11-9285-643477F9934C}"/>
              </a:ext>
            </a:extLst>
          </p:cNvPr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>
            <a:extLst>
              <a:ext uri="{FF2B5EF4-FFF2-40B4-BE49-F238E27FC236}">
                <a16:creationId xmlns:a16="http://schemas.microsoft.com/office/drawing/2014/main" id="{BAE7E856-FCBC-0637-F437-9A52E62E843A}"/>
              </a:ext>
            </a:extLst>
          </p:cNvPr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>
            <a:extLst>
              <a:ext uri="{FF2B5EF4-FFF2-40B4-BE49-F238E27FC236}">
                <a16:creationId xmlns:a16="http://schemas.microsoft.com/office/drawing/2014/main" id="{E684AF09-7512-1362-B552-7CDC8F2E40DC}"/>
              </a:ext>
            </a:extLst>
          </p:cNvPr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>
            <a:extLst>
              <a:ext uri="{FF2B5EF4-FFF2-40B4-BE49-F238E27FC236}">
                <a16:creationId xmlns:a16="http://schemas.microsoft.com/office/drawing/2014/main" id="{199B4C69-4D97-65F2-6057-812854076B9D}"/>
              </a:ext>
            </a:extLst>
          </p:cNvPr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>
            <a:extLst>
              <a:ext uri="{FF2B5EF4-FFF2-40B4-BE49-F238E27FC236}">
                <a16:creationId xmlns:a16="http://schemas.microsoft.com/office/drawing/2014/main" id="{EBD44BF6-54D4-2DBF-6D2F-91B074EFA2F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2. ОБЯЗАТЕЛЬСТВА </a:t>
            </a:r>
            <a:r>
              <a:rPr lang="ru-RU" altLang="en-US" sz="4000" b="1" cap="all" dirty="0" err="1">
                <a:solidFill>
                  <a:srgbClr val="F04247"/>
                </a:solidFill>
                <a:uFillTx/>
                <a:sym typeface="+mn-ea"/>
              </a:rPr>
              <a:t>пОЛУЧАТЕЛЯ</a:t>
            </a: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 гранта</a:t>
            </a:r>
            <a:endParaRPr lang="ru-RU" altLang="en-US" sz="4000" b="1" cap="all" dirty="0">
              <a:solidFill>
                <a:srgbClr val="F04247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3" name="Round Diagonal Corner Rectangle 2">
            <a:extLst>
              <a:ext uri="{FF2B5EF4-FFF2-40B4-BE49-F238E27FC236}">
                <a16:creationId xmlns:a16="http://schemas.microsoft.com/office/drawing/2014/main" id="{E696D557-E277-9022-8449-C6285E9A6350}"/>
              </a:ext>
            </a:extLst>
          </p:cNvPr>
          <p:cNvSpPr/>
          <p:nvPr/>
        </p:nvSpPr>
        <p:spPr>
          <a:xfrm>
            <a:off x="695400" y="1121742"/>
            <a:ext cx="10801200" cy="1735010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800" dirty="0">
                <a:solidFill>
                  <a:srgbClr val="FF0000"/>
                </a:solidFill>
                <a:latin typeface="+mn-lt"/>
                <a:sym typeface="+mn-ea"/>
              </a:rPr>
              <a:t>Сохранение среднесписочной численности работников в году, следующем за годом предоставления гранта не </a:t>
            </a:r>
            <a:r>
              <a:rPr lang="en-US" altLang="en-US" sz="2800" dirty="0">
                <a:solidFill>
                  <a:srgbClr val="FF0000"/>
                </a:solidFill>
                <a:latin typeface="+mn-lt"/>
                <a:sym typeface="+mn-ea"/>
              </a:rPr>
              <a:t>&lt; 90% </a:t>
            </a:r>
            <a:endParaRPr lang="ru-RU" altLang="en-US" sz="2800" dirty="0">
              <a:solidFill>
                <a:srgbClr val="FF0000"/>
              </a:solidFill>
              <a:latin typeface="+mn-lt"/>
              <a:sym typeface="+mn-ea"/>
            </a:endParaRPr>
          </a:p>
          <a:p>
            <a:pPr algn="ctr"/>
            <a:r>
              <a:rPr lang="ru-RU" altLang="en-US" sz="2800" dirty="0">
                <a:solidFill>
                  <a:srgbClr val="FF0000"/>
                </a:solidFill>
                <a:latin typeface="+mn-lt"/>
                <a:sym typeface="+mn-ea"/>
              </a:rPr>
              <a:t>по отношению к году, предшествующему году получения гранта</a:t>
            </a:r>
          </a:p>
        </p:txBody>
      </p:sp>
      <p:sp>
        <p:nvSpPr>
          <p:cNvPr id="2" name="Round Diagonal Corner Rectangle 9">
            <a:extLst>
              <a:ext uri="{FF2B5EF4-FFF2-40B4-BE49-F238E27FC236}">
                <a16:creationId xmlns:a16="http://schemas.microsoft.com/office/drawing/2014/main" id="{6E274E91-69B3-623C-1F30-ADAF50A4CB3C}"/>
              </a:ext>
            </a:extLst>
          </p:cNvPr>
          <p:cNvSpPr/>
          <p:nvPr/>
        </p:nvSpPr>
        <p:spPr bwMode="auto">
          <a:xfrm>
            <a:off x="652451" y="2936630"/>
            <a:ext cx="10801200" cy="1563139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800" dirty="0">
                <a:solidFill>
                  <a:srgbClr val="FF0000"/>
                </a:solidFill>
                <a:latin typeface="+mn-lt"/>
                <a:sym typeface="+mn-ea"/>
              </a:rPr>
              <a:t>Увеличение объема выручки в году, следующим за годом получения гранта, не </a:t>
            </a:r>
            <a:r>
              <a:rPr lang="en-US" altLang="en-US" sz="2800" dirty="0">
                <a:solidFill>
                  <a:srgbClr val="FF0000"/>
                </a:solidFill>
                <a:latin typeface="+mn-lt"/>
                <a:sym typeface="+mn-ea"/>
              </a:rPr>
              <a:t>&lt;</a:t>
            </a:r>
            <a:r>
              <a:rPr lang="ru-RU" altLang="en-US" sz="2800" dirty="0">
                <a:solidFill>
                  <a:srgbClr val="FF0000"/>
                </a:solidFill>
                <a:latin typeface="+mn-lt"/>
                <a:sym typeface="+mn-ea"/>
              </a:rPr>
              <a:t> чем на 10% по отношению к году предоставления гранта</a:t>
            </a:r>
          </a:p>
        </p:txBody>
      </p:sp>
      <p:sp>
        <p:nvSpPr>
          <p:cNvPr id="5" name="Round Diagonal Corner Rectangle 9">
            <a:extLst>
              <a:ext uri="{FF2B5EF4-FFF2-40B4-BE49-F238E27FC236}">
                <a16:creationId xmlns:a16="http://schemas.microsoft.com/office/drawing/2014/main" id="{8B3F0492-589E-A704-2B5E-DD29D0CB6175}"/>
              </a:ext>
            </a:extLst>
          </p:cNvPr>
          <p:cNvSpPr/>
          <p:nvPr/>
        </p:nvSpPr>
        <p:spPr bwMode="auto">
          <a:xfrm>
            <a:off x="623990" y="5861746"/>
            <a:ext cx="10801200" cy="777159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3200" b="1" dirty="0">
                <a:solidFill>
                  <a:srgbClr val="FF0000"/>
                </a:solidFill>
                <a:latin typeface="+mn-lt"/>
                <a:sym typeface="+mn-ea"/>
              </a:rPr>
              <a:t>ОТЧЕТНОСТЬ – МОНИТОРИНГ !!!</a:t>
            </a:r>
          </a:p>
        </p:txBody>
      </p:sp>
      <p:sp>
        <p:nvSpPr>
          <p:cNvPr id="6" name="Round Diagonal Corner Rectangle 9">
            <a:extLst>
              <a:ext uri="{FF2B5EF4-FFF2-40B4-BE49-F238E27FC236}">
                <a16:creationId xmlns:a16="http://schemas.microsoft.com/office/drawing/2014/main" id="{75E824C9-02E2-0C24-6B49-61C77CFD77FE}"/>
              </a:ext>
            </a:extLst>
          </p:cNvPr>
          <p:cNvSpPr/>
          <p:nvPr/>
        </p:nvSpPr>
        <p:spPr bwMode="auto">
          <a:xfrm>
            <a:off x="623990" y="4585109"/>
            <a:ext cx="10801200" cy="1195836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800" dirty="0">
                <a:solidFill>
                  <a:srgbClr val="FF0000"/>
                </a:solidFill>
                <a:latin typeface="+mn-lt"/>
                <a:sym typeface="+mn-ea"/>
              </a:rPr>
              <a:t>ЗАРПЛАТА работников в году, следующим за годом получения гранта, не ниже МРОТ в Ленинградской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975507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rgbClr val="002060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ОТЧЕТНОСТЬ 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367347" y="1092190"/>
            <a:ext cx="11457305" cy="595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buFont typeface="Wingdings" panose="05000000000000000000" charset="0"/>
              <a:buChar char="Ø"/>
              <a:defRPr/>
            </a:pPr>
            <a:r>
              <a:rPr lang="ru-RU" altLang="ru-RU" sz="2800" kern="100" spc="-100" dirty="0">
                <a:solidFill>
                  <a:srgbClr val="EE2128"/>
                </a:solidFill>
                <a:uFillTx/>
                <a:latin typeface="Calibri" panose="020F0502020204030204"/>
                <a:cs typeface="Arial" panose="020B0604020202020204"/>
              </a:rPr>
              <a:t>ЕЖЕКВАРТАЛЬНЫЙ ОТЧЕТ О ДОСТИЖЕНИИ РЕЗУЛЬТАТА </a:t>
            </a:r>
          </a:p>
          <a:p>
            <a:pPr marL="457200" lvl="0" indent="-457200" algn="ctr">
              <a:spcAft>
                <a:spcPts val="600"/>
              </a:spcAft>
              <a:buClr>
                <a:srgbClr val="22228B"/>
              </a:buClr>
              <a:buFont typeface="Wingdings" panose="05000000000000000000" charset="0"/>
              <a:buChar char="Ø"/>
              <a:defRPr/>
            </a:pPr>
            <a:r>
              <a:rPr lang="ru-RU" altLang="ru-RU" sz="2800" kern="100" spc="-100" dirty="0">
                <a:solidFill>
                  <a:srgbClr val="EE2128"/>
                </a:solidFill>
                <a:latin typeface="Calibri" panose="020F0502020204030204"/>
              </a:rPr>
              <a:t>ЕЖЕКВАРТАЛЬНЫЙ ОТЧЕТ О РАСХОДАХ СРЕДСТВ ГРАНТА</a:t>
            </a:r>
          </a:p>
          <a:p>
            <a:pPr lvl="0" algn="ctr">
              <a:spcAft>
                <a:spcPts val="600"/>
              </a:spcAft>
              <a:buClr>
                <a:srgbClr val="22228B"/>
              </a:buClr>
              <a:defRPr/>
            </a:pPr>
            <a:r>
              <a:rPr lang="ru-RU" altLang="ru-RU" sz="2800" kern="100" spc="-100" dirty="0">
                <a:solidFill>
                  <a:srgbClr val="455AA8"/>
                </a:solidFill>
                <a:latin typeface="Calibri" panose="020F0502020204030204"/>
              </a:rPr>
              <a:t>с приложением подтверждающих документов (договоры, платежные поручения, накладные, УПД, акты выполненных работ,</a:t>
            </a:r>
          </a:p>
          <a:p>
            <a:pPr lvl="0" algn="ctr">
              <a:spcAft>
                <a:spcPts val="600"/>
              </a:spcAft>
              <a:buClr>
                <a:srgbClr val="22228B"/>
              </a:buClr>
              <a:defRPr/>
            </a:pPr>
            <a:r>
              <a:rPr lang="ru-RU" altLang="ru-RU" sz="2800" kern="100" spc="-100" dirty="0">
                <a:solidFill>
                  <a:srgbClr val="455AA8"/>
                </a:solidFill>
                <a:latin typeface="Calibri" panose="020F0502020204030204"/>
              </a:rPr>
              <a:t>до 15-го числа месяца, следующего за отчетным кварталом</a:t>
            </a:r>
          </a:p>
          <a:p>
            <a:pPr lvl="0" indent="-457200" algn="ctr">
              <a:spcAft>
                <a:spcPts val="600"/>
              </a:spcAft>
              <a:buClr>
                <a:srgbClr val="22228B"/>
              </a:buClr>
              <a:buFont typeface="Wingdings" panose="05000000000000000000" charset="0"/>
              <a:buChar char="Ø"/>
              <a:defRPr/>
            </a:pPr>
            <a:r>
              <a:rPr lang="ru-RU" altLang="ru-RU" sz="2800" kern="100" spc="-100" dirty="0">
                <a:solidFill>
                  <a:srgbClr val="EE2128"/>
                </a:solidFill>
                <a:latin typeface="Calibri" panose="020F0502020204030204"/>
              </a:rPr>
              <a:t>ЕЖЕМЕСЯЧНЫЙ ОТЧЕТ</a:t>
            </a:r>
            <a:r>
              <a:rPr lang="ru-RU" altLang="ru-RU" sz="2800" kern="100" spc="-100" dirty="0">
                <a:solidFill>
                  <a:srgbClr val="EE2128"/>
                </a:solidFill>
                <a:uFillTx/>
                <a:latin typeface="Calibri" panose="020F0502020204030204"/>
                <a:cs typeface="Arial" panose="020B0604020202020204"/>
              </a:rPr>
              <a:t> </a:t>
            </a:r>
            <a:r>
              <a:rPr lang="ru-RU" altLang="ru-RU" sz="2800" kern="100" spc="-100" dirty="0">
                <a:solidFill>
                  <a:srgbClr val="EE2128"/>
                </a:solidFill>
                <a:latin typeface="Calibri" panose="020F0502020204030204"/>
                <a:cs typeface="Arial" panose="020B0604020202020204"/>
              </a:rPr>
              <a:t>о реализации плана мероприятий по достижению результатов предоставления гранта</a:t>
            </a:r>
            <a:r>
              <a:rPr lang="ru-RU" altLang="ru-RU" sz="2800" kern="100" spc="-100" dirty="0">
                <a:solidFill>
                  <a:srgbClr val="EE2128"/>
                </a:solidFill>
                <a:latin typeface="Calibri" panose="020F0502020204030204"/>
              </a:rPr>
              <a:t> </a:t>
            </a:r>
            <a:endParaRPr lang="ru-RU" altLang="ru-RU" sz="2800" kern="100" spc="-100" dirty="0">
              <a:solidFill>
                <a:srgbClr val="EE2128"/>
              </a:solidFill>
              <a:uFillTx/>
              <a:latin typeface="Calibri" panose="020F0502020204030204"/>
              <a:cs typeface="Arial" panose="020B0604020202020204"/>
            </a:endParaRP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r>
              <a:rPr lang="ru-RU" altLang="ru-RU" sz="2800" kern="100" spc="-100" dirty="0">
                <a:solidFill>
                  <a:srgbClr val="455AA8"/>
                </a:solidFill>
                <a:latin typeface="Calibri" panose="020F0502020204030204"/>
                <a:cs typeface="Arial" panose="020B0604020202020204"/>
              </a:rPr>
              <a:t>н</a:t>
            </a:r>
            <a:r>
              <a:rPr lang="ru-RU" altLang="ru-RU" sz="2800" kern="100" spc="-10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</a:rPr>
              <a:t>е позднее 10-го рабочего дня месяца, следующего за отчетным месяцем</a:t>
            </a:r>
          </a:p>
          <a:p>
            <a:pPr lvl="0" indent="-457200" algn="ctr">
              <a:spcAft>
                <a:spcPts val="600"/>
              </a:spcAft>
              <a:buClr>
                <a:srgbClr val="22228B"/>
              </a:buClr>
              <a:buFont typeface="Wingdings" panose="05000000000000000000" charset="0"/>
              <a:buChar char="Ø"/>
              <a:defRPr/>
            </a:pPr>
            <a:r>
              <a:rPr lang="ru-RU" altLang="ru-RU" sz="2800" kern="100" spc="-100" dirty="0">
                <a:solidFill>
                  <a:srgbClr val="EE2128"/>
                </a:solidFill>
                <a:latin typeface="Calibri" panose="020F0502020204030204"/>
              </a:rPr>
              <a:t>ОТЧЕТ о достижении показателей финансово-хозяйственной деятельности  </a:t>
            </a:r>
          </a:p>
          <a:p>
            <a:pPr lvl="0" algn="ctr">
              <a:spcAft>
                <a:spcPts val="600"/>
              </a:spcAft>
              <a:buClr>
                <a:srgbClr val="22228B"/>
              </a:buClr>
              <a:defRPr/>
            </a:pPr>
            <a:r>
              <a:rPr lang="ru-RU" altLang="ru-RU" sz="2800" kern="100" spc="-100" dirty="0">
                <a:solidFill>
                  <a:srgbClr val="EE2128"/>
                </a:solidFill>
                <a:latin typeface="Calibri" panose="020F0502020204030204"/>
              </a:rPr>
              <a:t>и реализации плана мероприятий</a:t>
            </a:r>
          </a:p>
          <a:p>
            <a:pPr lvl="0" algn="ctr">
              <a:spcAft>
                <a:spcPts val="600"/>
              </a:spcAft>
              <a:buClr>
                <a:srgbClr val="22228B"/>
              </a:buClr>
              <a:defRPr/>
            </a:pPr>
            <a:r>
              <a:rPr lang="ru-RU" altLang="ru-RU" sz="2800" kern="100" spc="-100" dirty="0">
                <a:solidFill>
                  <a:srgbClr val="455AA8"/>
                </a:solidFill>
                <a:latin typeface="Calibri" panose="020F0502020204030204"/>
              </a:rPr>
              <a:t>до 15 февраля года, следующего за отчетным годом</a:t>
            </a: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endParaRPr lang="ru-RU" altLang="ru-RU" sz="2800" kern="100" spc="-100" dirty="0">
              <a:solidFill>
                <a:srgbClr val="455AA8"/>
              </a:solidFill>
              <a:uFillTx/>
              <a:latin typeface="Calibri" panose="020F050202020403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434" name="AutoShape 1"/>
          <p:cNvSpPr/>
          <p:nvPr/>
        </p:nvSpPr>
        <p:spPr bwMode="auto">
          <a:xfrm rot="1560000">
            <a:off x="7823200" y="4348163"/>
            <a:ext cx="5646738" cy="3467100"/>
          </a:xfrm>
          <a:custGeom>
            <a:avLst/>
            <a:gdLst>
              <a:gd name="txL" fmla="*/ 0 w 5646738"/>
              <a:gd name="txT" fmla="*/ 0 h 3467100"/>
              <a:gd name="txR" fmla="*/ 5646738 w 5646738"/>
              <a:gd name="txB" fmla="*/ 3467100 h 3467100"/>
            </a:gdLst>
            <a:ahLst/>
            <a:cxnLst>
              <a:cxn ang="0">
                <a:pos x="5646738" y="1733550"/>
              </a:cxn>
              <a:cxn ang="5898240">
                <a:pos x="2823369" y="3467100"/>
              </a:cxn>
              <a:cxn ang="11796480">
                <a:pos x="0" y="1733550"/>
              </a:cxn>
              <a:cxn ang="17694720">
                <a:pos x="2823369" y="0"/>
              </a:cxn>
            </a:cxnLst>
            <a:rect l="txL" t="txT" r="txR" b="txB"/>
            <a:pathLst>
              <a:path w="5646738" h="3467100" extrusionOk="0">
                <a:moveTo>
                  <a:pt x="0" y="9634"/>
                </a:moveTo>
                <a:lnTo>
                  <a:pt x="-16326" y="0"/>
                </a:lnTo>
                <a:lnTo>
                  <a:pt x="15686" y="9634"/>
                </a:lnTo>
                <a:lnTo>
                  <a:pt x="0" y="9634"/>
                </a:lnTo>
                <a:close/>
              </a:path>
            </a:pathLst>
          </a:custGeom>
          <a:solidFill>
            <a:srgbClr val="0070C0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843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54326" y="972761"/>
            <a:ext cx="939800" cy="10560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7" name="Rectangle 6"/>
          <p:cNvSpPr/>
          <p:nvPr/>
        </p:nvSpPr>
        <p:spPr bwMode="auto">
          <a:xfrm>
            <a:off x="11718925" y="6416675"/>
            <a:ext cx="333375" cy="411163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5000" rIns="90000" bIns="45000">
            <a:spAutoFit/>
          </a:bodyPr>
          <a:lstStyle/>
          <a:p>
            <a:pPr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/>
            </a:pPr>
            <a:fld id="{9A0DB2DC-4C9A-4742-B13C-FB6460FD3503}" type="slidenum">
              <a:rPr lang="ru-RU" sz="1800">
                <a:solidFill>
                  <a:srgbClr val="FFFFFF"/>
                </a:solidFill>
                <a:latin typeface="Panton SemiBold"/>
              </a:rPr>
              <a:t>18</a:t>
            </a:fld>
            <a:endParaRPr lang="ru-RU" sz="1800">
              <a:solidFill>
                <a:srgbClr val="FFFFFF"/>
              </a:solidFill>
              <a:latin typeface="Panton SemiBold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-24765" y="4004945"/>
            <a:ext cx="12192000" cy="2702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defTabSz="914400">
              <a:lnSpc>
                <a:spcPct val="90000"/>
              </a:lnSpc>
              <a:spcBef>
                <a:spcPts val="15"/>
              </a:spcBef>
              <a:spcAft>
                <a:spcPts val="6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r>
              <a:rPr lang="ru-RU" sz="2800" b="1" cap="none" spc="0" dirty="0">
                <a:solidFill>
                  <a:srgbClr val="EE2128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Информация о датах приема заявок и порядке предоставления </a:t>
            </a:r>
          </a:p>
          <a:p>
            <a:pPr marR="0" algn="ctr" defTabSz="914400">
              <a:lnSpc>
                <a:spcPct val="90000"/>
              </a:lnSpc>
              <a:spcBef>
                <a:spcPts val="15"/>
              </a:spcBef>
              <a:spcAft>
                <a:spcPts val="6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r>
              <a:rPr lang="ru-RU" sz="2800" b="1" cap="none" spc="0" dirty="0">
                <a:solidFill>
                  <a:srgbClr val="EE2128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субсидий и грантов </a:t>
            </a:r>
            <a:br>
              <a:rPr lang="ru-RU" sz="2800" cap="none" spc="0" dirty="0">
                <a:solidFill>
                  <a:srgbClr val="EE2128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en-US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msp.lenobl.ru</a:t>
            </a:r>
            <a:r>
              <a:rPr lang="ru-RU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  и    81</a:t>
            </a:r>
            <a:r>
              <a:rPr lang="en-US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3.ru</a:t>
            </a:r>
            <a:endParaRPr lang="ru-RU" sz="2800" b="1" cap="none" spc="0" dirty="0">
              <a:solidFill>
                <a:srgbClr val="243D99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lang="ru-RU" sz="2800" b="1" cap="none" spc="0" dirty="0">
                <a:solidFill>
                  <a:srgbClr val="EE2128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Консультации ГКУ «ЛОЦПП»</a:t>
            </a:r>
            <a:r>
              <a:rPr lang="ru-RU" sz="2800" b="1" cap="none" spc="0" dirty="0">
                <a:solidFill>
                  <a:srgbClr val="F1575E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</a:t>
            </a:r>
            <a:endParaRPr lang="ru-RU" sz="2800" b="1" cap="none" spc="0" dirty="0">
              <a:solidFill>
                <a:srgbClr val="FF0000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lang="ru-RU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8 </a:t>
            </a:r>
            <a:r>
              <a:rPr lang="en-US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(812) </a:t>
            </a:r>
            <a:r>
              <a:rPr lang="ru-RU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576-64-06</a:t>
            </a:r>
          </a:p>
          <a:p>
            <a:pPr marR="0" algn="ctr" defTabSz="914400">
              <a:buClrTx/>
              <a:buSzTx/>
              <a:buFontTx/>
              <a:buNone/>
              <a:defRPr/>
            </a:pPr>
            <a:endParaRPr lang="ru-RU" sz="2800" b="1" cap="none" spc="0" dirty="0">
              <a:solidFill>
                <a:srgbClr val="243D99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479376" y="2238331"/>
            <a:ext cx="5301451" cy="8013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455AA8"/>
                </a:solidFill>
                <a:latin typeface="Calibri" panose="020F0502020204030204"/>
                <a:ea typeface="DejaVu Sans"/>
              </a:rPr>
              <a:t>Комитет по развитию малого, среднего бизнеса </a:t>
            </a: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455AA8"/>
                </a:solidFill>
                <a:latin typeface="Calibri" panose="020F0502020204030204"/>
                <a:ea typeface="DejaVu Sans"/>
              </a:rPr>
              <a:t>и потребительского рынка</a:t>
            </a: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b="1" dirty="0">
                <a:solidFill>
                  <a:srgbClr val="455AA8"/>
                </a:solidFill>
                <a:latin typeface="Calibri" panose="020F0502020204030204"/>
                <a:ea typeface="DejaVu Sans"/>
              </a:rPr>
              <a:t>Ленинградской области</a:t>
            </a:r>
            <a:r>
              <a:rPr lang="ru-RU" sz="1600" b="1" dirty="0">
                <a:solidFill>
                  <a:srgbClr val="455AA8"/>
                </a:solidFill>
                <a:latin typeface="Calibri" panose="020F0502020204030204"/>
                <a:ea typeface="DejaVu Sans"/>
              </a:rPr>
              <a:t>                                                                </a:t>
            </a:r>
            <a:endParaRPr lang="ru-RU" dirty="0">
              <a:solidFill>
                <a:srgbClr val="455AA8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rgbClr val="FF0000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ОБЩАЯ ИНФОРМАЦИЯ</a:t>
            </a:r>
          </a:p>
        </p:txBody>
      </p:sp>
      <p:sp>
        <p:nvSpPr>
          <p:cNvPr id="3" name="TextBox 3"/>
          <p:cNvSpPr txBox="1"/>
          <p:nvPr/>
        </p:nvSpPr>
        <p:spPr bwMode="auto">
          <a:xfrm>
            <a:off x="-384720" y="1196752"/>
            <a:ext cx="12241360" cy="4565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3" indent="0" algn="ctr" defTabSz="914400" eaLnBrk="1" fontAlgn="auto" latinLnBrk="0" hangingPunct="1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en-US" sz="2800" b="1" kern="10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*</a:t>
            </a:r>
            <a:r>
              <a:rPr lang="ru-RU" sz="2800" b="1" kern="10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2025 год -</a:t>
            </a:r>
            <a:r>
              <a:rPr lang="ru-RU" sz="3200" b="1" kern="100" dirty="0">
                <a:solidFill>
                  <a:srgbClr val="F1575E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30 000 000 рублей</a:t>
            </a:r>
            <a:endParaRPr lang="ru-RU" sz="3200" b="1" kern="10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L="1143000" marR="0" lvl="3" indent="0" algn="ctr" defTabSz="914400" eaLnBrk="1" fontAlgn="auto" latinLnBrk="0" hangingPunct="1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ru-RU" altLang="ru-RU" sz="2800" b="1" kern="100" dirty="0">
                <a:solidFill>
                  <a:srgbClr val="455AA8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*сумма гранта  - </a:t>
            </a:r>
            <a:r>
              <a:rPr lang="ru-RU" altLang="ru-RU" sz="2800" b="1" kern="100" dirty="0">
                <a:solidFill>
                  <a:srgbClr val="455AA8"/>
                </a:solidFill>
                <a:latin typeface="Calibri" panose="020F0502020204030204"/>
                <a:cs typeface="Arial" panose="020B0604020202020204"/>
              </a:rPr>
              <a:t>от </a:t>
            </a:r>
            <a:r>
              <a:rPr lang="ru-RU" altLang="ru-RU" sz="3200" b="1" kern="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</a:rPr>
              <a:t>100 000 </a:t>
            </a:r>
            <a:r>
              <a:rPr lang="ru-RU" altLang="ru-RU" sz="2800" b="1" kern="100" dirty="0">
                <a:solidFill>
                  <a:srgbClr val="455AA8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до </a:t>
            </a:r>
            <a:r>
              <a:rPr lang="ru-RU" altLang="ru-RU" sz="3200" b="1" kern="100" dirty="0">
                <a:solidFill>
                  <a:srgbClr val="F1575E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750 000 рублей</a:t>
            </a:r>
          </a:p>
          <a:p>
            <a:pPr marL="1143000" marR="0" lvl="3" indent="0" algn="ctr" defTabSz="914400" eaLnBrk="1" fontAlgn="auto" latinLnBrk="0" hangingPunct="1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ru-RU" altLang="ru-RU" sz="2800" b="1" kern="100" dirty="0">
                <a:solidFill>
                  <a:srgbClr val="455AA8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*сумма софинансирования проекта – </a:t>
            </a:r>
            <a:r>
              <a:rPr lang="ru-RU" altLang="ru-RU" sz="3200" b="1" kern="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</a:rPr>
              <a:t>25% </a:t>
            </a:r>
            <a:r>
              <a:rPr lang="ru-RU" altLang="ru-RU" sz="2800" b="1" kern="100" dirty="0">
                <a:solidFill>
                  <a:srgbClr val="455AA8"/>
                </a:solidFill>
                <a:latin typeface="Calibri" panose="020F0502020204030204"/>
                <a:cs typeface="Arial" panose="020B0604020202020204"/>
              </a:rPr>
              <a:t>от суммы ПРОЕКТА</a:t>
            </a:r>
          </a:p>
          <a:p>
            <a:pPr marL="1143000" marR="0" lvl="3" indent="0" algn="ctr" defTabSz="914400" eaLnBrk="1" fontAlgn="auto" latinLnBrk="0" hangingPunct="1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ru-RU" altLang="ru-RU" sz="2800" b="1" i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750 000 рублей - ГРАНТ</a:t>
            </a:r>
          </a:p>
          <a:p>
            <a:pPr marL="1143000" marR="0" lvl="3" indent="0" algn="ctr" defTabSz="914400" eaLnBrk="1" fontAlgn="auto" latinLnBrk="0" hangingPunct="1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ru-RU" altLang="ru-RU" sz="2800" b="1" i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не менее 250 000 рублей - СОФИНАНС</a:t>
            </a:r>
          </a:p>
          <a:p>
            <a:pPr marL="1143000" lvl="3" indent="0" algn="ctr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defRPr/>
            </a:pPr>
            <a:r>
              <a:rPr lang="ru-RU" altLang="ru-RU" sz="2800" b="1" i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ИТОГО ПРОЕКТ – не менее 1 000 000 рублей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77A44A61-30E3-B433-3B8A-240F1354C7D0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>
            <a:extLst>
              <a:ext uri="{FF2B5EF4-FFF2-40B4-BE49-F238E27FC236}">
                <a16:creationId xmlns:a16="http://schemas.microsoft.com/office/drawing/2014/main" id="{4E486148-8A54-F6C6-A0A6-6AC44C46610C}"/>
              </a:ext>
            </a:extLst>
          </p:cNvPr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>
            <a:extLst>
              <a:ext uri="{FF2B5EF4-FFF2-40B4-BE49-F238E27FC236}">
                <a16:creationId xmlns:a16="http://schemas.microsoft.com/office/drawing/2014/main" id="{7222430F-8C1B-5D71-4718-B83F520E9087}"/>
              </a:ext>
            </a:extLst>
          </p:cNvPr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>
            <a:extLst>
              <a:ext uri="{FF2B5EF4-FFF2-40B4-BE49-F238E27FC236}">
                <a16:creationId xmlns:a16="http://schemas.microsoft.com/office/drawing/2014/main" id="{BB9A3948-B446-2377-C6EE-2C1D063B7AD2}"/>
              </a:ext>
            </a:extLst>
          </p:cNvPr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>
            <a:extLst>
              <a:ext uri="{FF2B5EF4-FFF2-40B4-BE49-F238E27FC236}">
                <a16:creationId xmlns:a16="http://schemas.microsoft.com/office/drawing/2014/main" id="{A93CA3A2-5B85-D3E0-B7D2-8E05E41D1A51}"/>
              </a:ext>
            </a:extLst>
          </p:cNvPr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>
            <a:extLst>
              <a:ext uri="{FF2B5EF4-FFF2-40B4-BE49-F238E27FC236}">
                <a16:creationId xmlns:a16="http://schemas.microsoft.com/office/drawing/2014/main" id="{A07EF77F-94E9-E248-61E7-9EECDCAB69D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766203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br>
              <a:rPr lang="ru-RU" sz="4000" b="1" cap="all" dirty="0">
                <a:solidFill>
                  <a:srgbClr val="FF0000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br>
              <a:rPr lang="ru-RU" sz="4000" b="1" cap="all" dirty="0">
                <a:solidFill>
                  <a:srgbClr val="FF0000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ru-RU" sz="4000" b="1" cap="all" dirty="0">
                <a:solidFill>
                  <a:srgbClr val="FF0000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Что такое бизнес-проект</a:t>
            </a:r>
            <a:br>
              <a:rPr lang="en-US" sz="4000" b="1" cap="all" dirty="0">
                <a:solidFill>
                  <a:srgbClr val="FF0000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ru-RU" sz="4000" b="1" cap="all" dirty="0">
                <a:solidFill>
                  <a:srgbClr val="FF0000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</a:t>
            </a:r>
            <a:endParaRPr lang="ru-RU" sz="2000" b="1" cap="all" dirty="0">
              <a:solidFill>
                <a:srgbClr val="00B0F0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1D3390B5-D64D-99DA-1967-42B682986DB6}"/>
              </a:ext>
            </a:extLst>
          </p:cNvPr>
          <p:cNvSpPr txBox="1"/>
          <p:nvPr/>
        </p:nvSpPr>
        <p:spPr bwMode="auto">
          <a:xfrm>
            <a:off x="284138" y="1080813"/>
            <a:ext cx="11623724" cy="6509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3" indent="0" algn="ctr" defTabSz="914400" eaLnBrk="1" fontAlgn="auto" latinLnBrk="0" hangingPunct="1">
              <a:spcAft>
                <a:spcPts val="600"/>
              </a:spcAft>
              <a:buClr>
                <a:srgbClr val="2D2DB9"/>
              </a:buClr>
              <a:buSzTx/>
              <a:defRPr/>
            </a:pPr>
            <a:endParaRPr lang="ru-RU" sz="2800" b="1" kern="100" dirty="0">
              <a:solidFill>
                <a:srgbClr val="455AA8"/>
              </a:solidFill>
              <a:latin typeface="Calibri" panose="020F0502020204030204"/>
              <a:cs typeface="Arial" panose="020B0604020202020204"/>
              <a:sym typeface="+mn-ea"/>
            </a:endParaRPr>
          </a:p>
          <a:p>
            <a:pPr marL="1143000" marR="0" lvl="3" indent="0" algn="ctr" defTabSz="914400" eaLnBrk="1" fontAlgn="auto" latinLnBrk="0" hangingPunct="1"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ru-RU" sz="2800" b="1" kern="100" dirty="0">
                <a:solidFill>
                  <a:srgbClr val="455AA8"/>
                </a:solidFill>
                <a:latin typeface="Calibri" panose="020F0502020204030204"/>
                <a:cs typeface="Arial" panose="020B0604020202020204"/>
                <a:sym typeface="+mn-ea"/>
              </a:rPr>
              <a:t>! </a:t>
            </a:r>
            <a:r>
              <a:rPr lang="ru-RU" sz="2800" b="1" kern="10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Это мероприятия с целью создания продукта/услуги </a:t>
            </a:r>
          </a:p>
          <a:p>
            <a:pPr marL="1143000" marR="0" lvl="3" indent="0" algn="ctr" defTabSz="914400" eaLnBrk="1" fontAlgn="auto" latinLnBrk="0" hangingPunct="1"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ru-RU" sz="2800" b="1" kern="100" dirty="0">
                <a:solidFill>
                  <a:srgbClr val="455AA8"/>
                </a:solidFill>
                <a:latin typeface="Calibri" panose="020F0502020204030204"/>
                <a:cs typeface="Arial" panose="020B0604020202020204"/>
                <a:sym typeface="+mn-ea"/>
              </a:rPr>
              <a:t>  </a:t>
            </a:r>
            <a:r>
              <a:rPr lang="ru-RU" sz="2800" b="1" kern="10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или иного результата, приносящего прибыль</a:t>
            </a:r>
          </a:p>
          <a:p>
            <a:endParaRPr lang="ru-RU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kern="100" dirty="0">
                <a:solidFill>
                  <a:srgbClr val="EE2128"/>
                </a:solidFill>
                <a:latin typeface="Calibri" panose="020F0502020204030204"/>
                <a:cs typeface="Arial" panose="020B0604020202020204"/>
              </a:rPr>
              <a:t>	</a:t>
            </a:r>
            <a:r>
              <a:rPr lang="ru-RU" sz="2800" b="1" kern="100" dirty="0">
                <a:solidFill>
                  <a:srgbClr val="455AA8"/>
                </a:solidFill>
                <a:latin typeface="Calibri" panose="020F0502020204030204"/>
                <a:cs typeface="Arial" panose="020B0604020202020204"/>
              </a:rPr>
              <a:t>Проект должен быть направлен </a:t>
            </a:r>
          </a:p>
          <a:p>
            <a:r>
              <a:rPr lang="ru-RU" sz="2800" b="1" kern="100" dirty="0">
                <a:solidFill>
                  <a:srgbClr val="EE2128"/>
                </a:solidFill>
                <a:latin typeface="Calibri" panose="020F0502020204030204"/>
                <a:cs typeface="Arial" panose="020B0604020202020204"/>
              </a:rPr>
              <a:t>	</a:t>
            </a:r>
            <a:r>
              <a:rPr lang="ru-RU" sz="2800" kern="100" dirty="0">
                <a:solidFill>
                  <a:srgbClr val="EE2128"/>
                </a:solidFill>
                <a:latin typeface="Calibri" panose="020F0502020204030204"/>
                <a:cs typeface="Arial" panose="020B0604020202020204"/>
              </a:rPr>
              <a:t>- на создание нового продукта </a:t>
            </a:r>
          </a:p>
          <a:p>
            <a:r>
              <a:rPr lang="ru-RU" sz="2800" kern="100" dirty="0">
                <a:solidFill>
                  <a:srgbClr val="EE2128"/>
                </a:solidFill>
                <a:latin typeface="Calibri" panose="020F0502020204030204"/>
                <a:cs typeface="Arial" panose="020B0604020202020204"/>
              </a:rPr>
              <a:t>	- и/или на развитие деятельности по новому направлению </a:t>
            </a:r>
          </a:p>
          <a:p>
            <a:r>
              <a:rPr lang="ru-RU" sz="2800" kern="100" dirty="0">
                <a:solidFill>
                  <a:srgbClr val="EE2128"/>
                </a:solidFill>
                <a:latin typeface="Calibri" panose="020F0502020204030204"/>
                <a:cs typeface="Arial" panose="020B0604020202020204"/>
              </a:rPr>
              <a:t>	- и/или на расширение деятельности </a:t>
            </a:r>
          </a:p>
          <a:p>
            <a:pPr algn="l"/>
            <a:r>
              <a:rPr lang="ru-RU" sz="2800" b="1" kern="100" dirty="0">
                <a:solidFill>
                  <a:srgbClr val="EE2128"/>
                </a:solidFill>
                <a:latin typeface="Calibri" panose="020F0502020204030204"/>
                <a:cs typeface="Arial" panose="020B0604020202020204"/>
                <a:sym typeface="+mn-ea"/>
              </a:rPr>
              <a:t>	</a:t>
            </a:r>
          </a:p>
          <a:p>
            <a:pPr algn="l"/>
            <a:r>
              <a:rPr lang="ru-RU" sz="2800" b="1" kern="100" dirty="0">
                <a:solidFill>
                  <a:srgbClr val="EE2128"/>
                </a:solidFill>
                <a:latin typeface="Calibri" panose="020F0502020204030204"/>
                <a:cs typeface="Arial" panose="020B0604020202020204"/>
                <a:sym typeface="+mn-ea"/>
              </a:rPr>
              <a:t>! </a:t>
            </a:r>
            <a:r>
              <a:rPr lang="ru-RU" sz="2400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  <a:sym typeface="+mn-ea"/>
              </a:rPr>
              <a:t>Грант </a:t>
            </a:r>
            <a:r>
              <a:rPr lang="ru-RU" sz="2400" b="1" kern="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  <a:sym typeface="+mn-ea"/>
              </a:rPr>
              <a:t>НЕ предоставляется </a:t>
            </a:r>
            <a:r>
              <a:rPr lang="ru-RU" sz="2400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  <a:sym typeface="+mn-ea"/>
              </a:rPr>
              <a:t>на текущие затраты предприятия, на платежи, которые осуществляются периодически по договорам до подачи заявки (в т.ч. арендные)</a:t>
            </a:r>
          </a:p>
          <a:p>
            <a:pPr algn="l"/>
            <a:r>
              <a:rPr lang="ru-RU" sz="2800" kern="100" dirty="0">
                <a:solidFill>
                  <a:srgbClr val="EE2128"/>
                </a:solidFill>
                <a:latin typeface="Calibri" panose="020F0502020204030204"/>
                <a:cs typeface="Arial" panose="020B0604020202020204"/>
                <a:sym typeface="+mn-ea"/>
              </a:rPr>
              <a:t>!</a:t>
            </a:r>
            <a:r>
              <a:rPr lang="ru-RU" sz="2400" i="0" u="none" strike="noStrike" kern="100" baseline="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  <a:sym typeface="+mn-ea"/>
              </a:rPr>
              <a:t> На оплату налогов, сборов, иных платежей в бюджет, % по займам </a:t>
            </a:r>
          </a:p>
          <a:p>
            <a:pPr algn="l"/>
            <a:r>
              <a:rPr lang="ru-RU" sz="2400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  <a:sym typeface="+mn-ea"/>
              </a:rPr>
              <a:t>   государственных МФО</a:t>
            </a:r>
            <a:r>
              <a:rPr lang="ru-RU" sz="2400" i="0" u="none" strike="noStrike" kern="100" baseline="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  <a:sym typeface="+mn-ea"/>
              </a:rPr>
              <a:t>	</a:t>
            </a:r>
            <a:endParaRPr lang="ru-RU" sz="2400" i="0" u="none" strike="noStrike" baseline="0" dirty="0">
              <a:solidFill>
                <a:srgbClr val="00B0F0"/>
              </a:solidFill>
              <a:latin typeface="Times New Roman" panose="02020603050405020304" pitchFamily="18" charset="0"/>
            </a:endParaRPr>
          </a:p>
          <a:p>
            <a:endParaRPr lang="ru-RU" sz="2800" b="1" kern="100" dirty="0">
              <a:solidFill>
                <a:schemeClr val="accent6"/>
              </a:solidFill>
              <a:latin typeface="Calibri" panose="020F0502020204030204"/>
              <a:cs typeface="Arial" panose="020B0604020202020204"/>
              <a:sym typeface="+mn-ea"/>
            </a:endParaRPr>
          </a:p>
          <a:p>
            <a:pPr marL="1143000" marR="0" lvl="3" indent="0" algn="ctr" defTabSz="914400" eaLnBrk="1" fontAlgn="auto" latinLnBrk="0" hangingPunct="1">
              <a:spcAft>
                <a:spcPts val="600"/>
              </a:spcAft>
              <a:buClr>
                <a:srgbClr val="2D2DB9"/>
              </a:buClr>
              <a:buSzTx/>
              <a:defRPr/>
            </a:pPr>
            <a:endParaRPr lang="en-US" sz="2800" b="1" kern="100" dirty="0">
              <a:solidFill>
                <a:schemeClr val="accent2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47345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cap="all" dirty="0">
                <a:solidFill>
                  <a:srgbClr val="FF0000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УСЛОВИЯ ОТБОРА </a:t>
            </a:r>
            <a:br>
              <a:rPr lang="ru-RU" sz="4000" b="1" cap="all" dirty="0">
                <a:solidFill>
                  <a:srgbClr val="FF0000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ru-RU" sz="4000" b="1" cap="all" dirty="0">
                <a:solidFill>
                  <a:srgbClr val="FF0000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ПОЛУЧАТЕЛЕЙ гранта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5415" y="1916430"/>
            <a:ext cx="9871075" cy="4349750"/>
          </a:xfrm>
        </p:spPr>
        <p:txBody>
          <a:bodyPr/>
          <a:lstStyle/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800" b="1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соответствие получателя гранта</a:t>
            </a:r>
            <a:r>
              <a:rPr lang="ru-RU" sz="28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 на дату подачи заявки требованиям, установленным Порядком</a:t>
            </a:r>
            <a:endParaRPr lang="ru-RU" sz="2800" kern="100" dirty="0">
              <a:solidFill>
                <a:srgbClr val="243D99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800" b="1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соответствие сметы затрат по проекту </a:t>
            </a:r>
            <a:r>
              <a:rPr lang="ru-RU" sz="28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направлениям и требованиям Порядка</a:t>
            </a:r>
          </a:p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800" b="1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комплектность документов </a:t>
            </a:r>
            <a:r>
              <a:rPr lang="ru-RU" sz="28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в составе заявки</a:t>
            </a:r>
          </a:p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800" b="1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предоставление документов </a:t>
            </a:r>
            <a:r>
              <a:rPr lang="ru-RU" sz="28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в установленный объявлением срок</a:t>
            </a:r>
          </a:p>
          <a:p>
            <a:pPr marL="285750" marR="0" lvl="1" indent="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defRPr/>
            </a:pP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       </a:t>
            </a:r>
            <a:endParaRPr lang="ru-RU" sz="2400" b="1" kern="100" dirty="0">
              <a:solidFill>
                <a:srgbClr val="EE2128"/>
              </a:solidFill>
              <a:latin typeface="Calibri" panose="020F0502020204030204"/>
              <a:cs typeface="Arial" panose="020B0604020202020204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1415415" y="5013176"/>
            <a:ext cx="92890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kern="100" dirty="0">
                <a:solidFill>
                  <a:srgbClr val="FF0000"/>
                </a:solidFill>
                <a:latin typeface="Calibri" panose="020F0502020204030204"/>
                <a:cs typeface="Arial" panose="020B0604020202020204"/>
              </a:rPr>
              <a:t>!</a:t>
            </a:r>
            <a:r>
              <a:rPr lang="en-US" sz="2000" b="1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 </a:t>
            </a:r>
            <a:r>
              <a:rPr lang="ru-RU" sz="2400" b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Победители конкурсного отбора </a:t>
            </a:r>
            <a:r>
              <a:rPr lang="en-US" sz="2400" b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–</a:t>
            </a:r>
            <a:r>
              <a:rPr lang="ru-RU" sz="2400" b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 это участники, набравшие наибольшее количество баллов по результатам оценки заявки, проекта, презентации проекта</a:t>
            </a:r>
            <a:endParaRPr lang="ru-RU" sz="2000" b="1" kern="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512417"/>
            <a:ext cx="12192000" cy="648117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ТРЕБОВАНИЯ К СОИСКАТЕЛЮ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760983" y="1389852"/>
            <a:ext cx="10791825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является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</a:t>
            </a: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субъектом МСП 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(включен в Единый реестр МСП </a:t>
            </a:r>
            <a:r>
              <a:rPr lang="en-US" sz="2400" kern="100" spc="-70" dirty="0" err="1">
                <a:solidFill>
                  <a:srgbClr val="FF0000"/>
                </a:solidFill>
                <a:latin typeface="Calibri" panose="020F0502020204030204"/>
                <a:cs typeface="Arial" panose="020B0604020202020204"/>
                <a:sym typeface="+mn-ea"/>
              </a:rPr>
              <a:t>rmsp</a:t>
            </a:r>
            <a:r>
              <a:rPr lang="ru-RU" sz="2400" kern="100" spc="-70" dirty="0">
                <a:solidFill>
                  <a:srgbClr val="FF0000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.nalog.ru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) –                    </a:t>
            </a:r>
            <a:r>
              <a:rPr lang="ru-RU" sz="2400" i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ИП или учредитель/соучредитель юридического лица (более 50% в уставном капитале)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kern="100" spc="-7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  <a:sym typeface="+mn-ea"/>
              </a:rPr>
              <a:t>на дату подачи документов </a:t>
            </a:r>
            <a:r>
              <a:rPr lang="ru-RU" sz="2400" b="1" kern="100" spc="-7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  <a:sym typeface="+mn-ea"/>
              </a:rPr>
              <a:t>возраст – до 30 лет включительно</a:t>
            </a:r>
            <a:endParaRPr lang="ru-RU" sz="2400" b="1" kern="100" spc="-7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осуществляет деятельность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 в Ленинградской области 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состоит на налоговом учете 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в Ленинградской области 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прошёл обучение </a:t>
            </a:r>
            <a:r>
              <a:rPr lang="ru-RU" sz="2400" kern="100" spc="-7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в Ленинградском фонде поддержки предпринимательства или у тренера Корпорации МСП </a:t>
            </a:r>
            <a:r>
              <a:rPr lang="ru-RU" sz="2400" i="1" kern="100" spc="-70" dirty="0">
                <a:latin typeface="Calibri" panose="020F0502020204030204"/>
                <a:cs typeface="Arial" panose="020B0604020202020204"/>
              </a:rPr>
              <a:t>(не требуется, если есть диплом о высшем экономическом образовании (профильной переподготовке)</a:t>
            </a:r>
            <a:endParaRPr lang="ru-RU" sz="1800" b="0" i="1" u="none" strike="noStrike" baseline="0" dirty="0">
              <a:latin typeface="Times New Roman" panose="02020603050405020304" pitchFamily="18" charset="0"/>
            </a:endParaRP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не получает средства из бюджета Ленинградской области на эти же цели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D5C5C3C8-B16E-91DD-0760-3525D2F97E0B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>
            <a:extLst>
              <a:ext uri="{FF2B5EF4-FFF2-40B4-BE49-F238E27FC236}">
                <a16:creationId xmlns:a16="http://schemas.microsoft.com/office/drawing/2014/main" id="{9DD1DBAB-215D-C1AA-E837-94A0E3892451}"/>
              </a:ext>
            </a:extLst>
          </p:cNvPr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>
            <a:extLst>
              <a:ext uri="{FF2B5EF4-FFF2-40B4-BE49-F238E27FC236}">
                <a16:creationId xmlns:a16="http://schemas.microsoft.com/office/drawing/2014/main" id="{9CF08DAC-6971-2108-8082-19E7897DC242}"/>
              </a:ext>
            </a:extLst>
          </p:cNvPr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>
            <a:extLst>
              <a:ext uri="{FF2B5EF4-FFF2-40B4-BE49-F238E27FC236}">
                <a16:creationId xmlns:a16="http://schemas.microsoft.com/office/drawing/2014/main" id="{4C0B8D44-E248-EAAE-267A-7195F67AC1B2}"/>
              </a:ext>
            </a:extLst>
          </p:cNvPr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>
            <a:extLst>
              <a:ext uri="{FF2B5EF4-FFF2-40B4-BE49-F238E27FC236}">
                <a16:creationId xmlns:a16="http://schemas.microsoft.com/office/drawing/2014/main" id="{55ECE05C-752F-A260-1FBC-19E232B099D6}"/>
              </a:ext>
            </a:extLst>
          </p:cNvPr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>
            <a:extLst>
              <a:ext uri="{FF2B5EF4-FFF2-40B4-BE49-F238E27FC236}">
                <a16:creationId xmlns:a16="http://schemas.microsoft.com/office/drawing/2014/main" id="{810F140E-962E-2020-4679-39DC8FE583D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512417"/>
            <a:ext cx="12192000" cy="648117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ТРЕБОВАНИЯ К СОИСКАТЕЛЮ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148794-6635-5156-1F7E-2D360533B789}"/>
              </a:ext>
            </a:extLst>
          </p:cNvPr>
          <p:cNvSpPr txBox="1"/>
          <p:nvPr/>
        </p:nvSpPr>
        <p:spPr bwMode="auto">
          <a:xfrm>
            <a:off x="700087" y="1802373"/>
            <a:ext cx="1079182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  <a:sym typeface="+mn-ea"/>
              </a:rPr>
              <a:t>н</a:t>
            </a:r>
            <a:r>
              <a:rPr lang="ru-RU" sz="2400" b="1" kern="100" spc="-7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е </a:t>
            </a: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осуществляет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 производство/реализацию подакцизных товаров и(или) добычу полезных ископаемых (выписка ЕГРЮЛ/ЕГРИП)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отсутствует задолженность по налогам! 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нет просроченной задолженности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по возврату в бюджет субсидий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не признан нарушителем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по полученным мерам поддержки (</a:t>
            </a:r>
            <a:r>
              <a:rPr lang="ru-RU" sz="2400" kern="100" spc="-70" dirty="0">
                <a:solidFill>
                  <a:srgbClr val="FF0000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rmsp-pp.nalog.ru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)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иные требования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Порядка предоставления субсидий</a:t>
            </a:r>
            <a:endParaRPr lang="ru-RU" altLang="ru-RU" sz="2400" kern="100" spc="-70" dirty="0">
              <a:solidFill>
                <a:srgbClr val="0033CC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220111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Sz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dirty="0">
                <a:solidFill>
                  <a:srgbClr val="FF0000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ПОДАЧА ЗАЯВКИ</a:t>
            </a:r>
            <a:br>
              <a:rPr lang="ru-RU" sz="4000" b="1" dirty="0">
                <a:solidFill>
                  <a:srgbClr val="FF0000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ru-RU" sz="4000" b="1" dirty="0">
                <a:solidFill>
                  <a:schemeClr val="accent6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6 марта – 10 апреля 2025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1913803" y="1956457"/>
            <a:ext cx="8465185" cy="953135"/>
          </a:xfrm>
          <a:prstGeom prst="rect">
            <a:avLst/>
          </a:prstGeom>
          <a:solidFill>
            <a:srgbClr val="F1575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kern="100" spc="-100" dirty="0">
                <a:solidFill>
                  <a:schemeClr val="bg1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в электронном виде через личный кабинет системы </a:t>
            </a:r>
            <a:r>
              <a:rPr lang="ru-RU" sz="2800" b="1" kern="100" spc="-100" dirty="0">
                <a:solidFill>
                  <a:schemeClr val="bg1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ssmsp.lenreg.ru</a:t>
            </a:r>
            <a:endParaRPr lang="ru-RU" altLang="en-US" sz="2800" b="1" kern="100" spc="-100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913803" y="3070481"/>
            <a:ext cx="8465185" cy="954107"/>
          </a:xfrm>
          <a:prstGeom prst="rect">
            <a:avLst/>
          </a:prstGeom>
          <a:solidFill>
            <a:srgbClr val="F1575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kern="100" spc="-100" dirty="0">
                <a:solidFill>
                  <a:schemeClr val="bg1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документы подписываются </a:t>
            </a:r>
          </a:p>
          <a:p>
            <a:pPr algn="ctr"/>
            <a:r>
              <a:rPr lang="ru-RU" sz="2800" b="1" kern="100" spc="-100" dirty="0">
                <a:solidFill>
                  <a:schemeClr val="bg1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усиленной квалифицированной электронной подписью</a:t>
            </a:r>
            <a:endParaRPr lang="ru-RU" altLang="en-US" sz="2800" b="1" kern="100" spc="-100" dirty="0">
              <a:solidFill>
                <a:schemeClr val="bg1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901063" y="5251517"/>
            <a:ext cx="8458200" cy="953135"/>
          </a:xfrm>
          <a:prstGeom prst="rect">
            <a:avLst/>
          </a:prstGeom>
          <a:solidFill>
            <a:srgbClr val="F1575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kern="100" spc="-1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заявку можно отозвать на доработку </a:t>
            </a:r>
          </a:p>
          <a:p>
            <a:pPr algn="ctr"/>
            <a:r>
              <a:rPr lang="ru-RU" sz="2800" b="1" kern="100" spc="-1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по кнопке «Отозвать заявку»</a:t>
            </a:r>
            <a:r>
              <a:rPr lang="ru-RU" sz="2800" kern="100" spc="-1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 </a:t>
            </a:r>
            <a:endParaRPr lang="ru-RU" sz="2800" b="1" kern="100" spc="-100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1904925" y="4161485"/>
            <a:ext cx="8458200" cy="953135"/>
          </a:xfrm>
          <a:prstGeom prst="rect">
            <a:avLst/>
          </a:prstGeom>
          <a:solidFill>
            <a:srgbClr val="F1575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altLang="en-US" sz="2800" kern="100" spc="-10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сканы документов должны быть</a:t>
            </a:r>
          </a:p>
          <a:p>
            <a:pPr algn="ctr"/>
            <a:r>
              <a:rPr lang="ru-RU" altLang="en-US" sz="2800" b="1" kern="100" spc="-10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надлежащего качества (читаемые)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876508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b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</a:br>
            <a:b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</a:b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1.</a:t>
            </a:r>
            <a:r>
              <a:rPr lang="ru-RU" altLang="en-US" sz="4000" b="1" cap="all" dirty="0">
                <a:solidFill>
                  <a:srgbClr val="F04247"/>
                </a:solidFill>
                <a:sym typeface="+mn-ea"/>
              </a:rPr>
              <a:t>направления </a:t>
            </a: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затрат по проекту </a:t>
            </a:r>
            <a:b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</a:br>
            <a:r>
              <a:rPr lang="ru-RU" sz="2800" b="1" dirty="0">
                <a:solidFill>
                  <a:srgbClr val="243D99"/>
                </a:solidFill>
                <a:latin typeface="+mn-lt"/>
                <a:ea typeface="Microsoft YaHei" panose="020B0503020204020204" charset="-122"/>
                <a:cs typeface="+mn-cs"/>
              </a:rPr>
              <a:t> грант + софинансирование </a:t>
            </a:r>
            <a:endParaRPr lang="ru-RU" altLang="en-US" sz="2800" b="1" dirty="0">
              <a:solidFill>
                <a:srgbClr val="243D99"/>
              </a:solidFill>
              <a:latin typeface="+mn-lt"/>
              <a:ea typeface="Microsoft YaHei" panose="020B0503020204020204" charset="-122"/>
              <a:cs typeface="+mn-cs"/>
              <a:sym typeface="+mn-ea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1366541" y="1883339"/>
            <a:ext cx="9531985" cy="975334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</a:rPr>
              <a:t>Аренда нежилого помещения по договору аренды</a:t>
            </a:r>
          </a:p>
          <a:p>
            <a:pPr algn="ctr"/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не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&gt;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30% от суммы проекта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-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не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&gt;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300 тыс. рублей </a:t>
            </a:r>
            <a:endParaRPr lang="ru-RU" altLang="en-US" sz="2400" i="1" dirty="0">
              <a:solidFill>
                <a:schemeClr val="accent2">
                  <a:lumMod val="7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1363286" y="2954241"/>
            <a:ext cx="9531985" cy="1410652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</a:rPr>
              <a:t>Ремонт нежилого помещения </a:t>
            </a:r>
          </a:p>
          <a:p>
            <a:pPr algn="ctr"/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(в</a:t>
            </a:r>
            <a:r>
              <a:rPr lang="ru-RU" sz="2400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собственности или в аренде по договору не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&lt; 3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-х лет с даты подачи заявки, с регистрацией в Росреестре!)</a:t>
            </a:r>
            <a:endParaRPr lang="ru-RU" altLang="en-US" sz="2400" i="1" dirty="0">
              <a:solidFill>
                <a:schemeClr val="accent2">
                  <a:lumMod val="7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1363288" y="4460461"/>
            <a:ext cx="9531985" cy="840106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</a:rPr>
              <a:t>Приобретение оргтехники, инвентаря, мебели</a:t>
            </a:r>
            <a:endParaRPr lang="ru-RU" altLang="en-US" sz="2400" dirty="0">
              <a:solidFill>
                <a:schemeClr val="bg1"/>
              </a:solidFill>
              <a:latin typeface="+mn-lt"/>
              <a:sym typeface="+mn-ea"/>
            </a:endParaRPr>
          </a:p>
        </p:txBody>
      </p:sp>
      <p:sp>
        <p:nvSpPr>
          <p:cNvPr id="12" name="Round Diagonal Corner Rectangle 11"/>
          <p:cNvSpPr/>
          <p:nvPr/>
        </p:nvSpPr>
        <p:spPr>
          <a:xfrm>
            <a:off x="1363287" y="5396135"/>
            <a:ext cx="9531985" cy="840105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</a:rPr>
              <a:t>Приобретение оборудования, комплектующих для оборудования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32C77A39-1B33-9707-BAD6-BBA6B0D30C0C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>
            <a:extLst>
              <a:ext uri="{FF2B5EF4-FFF2-40B4-BE49-F238E27FC236}">
                <a16:creationId xmlns:a16="http://schemas.microsoft.com/office/drawing/2014/main" id="{27464A4F-54C2-FF3E-22D2-B9BCB2199D6C}"/>
              </a:ext>
            </a:extLst>
          </p:cNvPr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>
            <a:extLst>
              <a:ext uri="{FF2B5EF4-FFF2-40B4-BE49-F238E27FC236}">
                <a16:creationId xmlns:a16="http://schemas.microsoft.com/office/drawing/2014/main" id="{1515140B-133A-23D5-00CE-23F4670D9FC5}"/>
              </a:ext>
            </a:extLst>
          </p:cNvPr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>
            <a:extLst>
              <a:ext uri="{FF2B5EF4-FFF2-40B4-BE49-F238E27FC236}">
                <a16:creationId xmlns:a16="http://schemas.microsoft.com/office/drawing/2014/main" id="{75D646B3-72F8-0753-9088-496738253096}"/>
              </a:ext>
            </a:extLst>
          </p:cNvPr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>
            <a:extLst>
              <a:ext uri="{FF2B5EF4-FFF2-40B4-BE49-F238E27FC236}">
                <a16:creationId xmlns:a16="http://schemas.microsoft.com/office/drawing/2014/main" id="{BEA4BBED-513D-05DE-8C9D-4F41800AC57E}"/>
              </a:ext>
            </a:extLst>
          </p:cNvPr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>
            <a:extLst>
              <a:ext uri="{FF2B5EF4-FFF2-40B4-BE49-F238E27FC236}">
                <a16:creationId xmlns:a16="http://schemas.microsoft.com/office/drawing/2014/main" id="{986BFAC5-8F0F-D52D-A944-23FCB1B8E53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876508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b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</a:br>
            <a:b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</a:b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2. </a:t>
            </a:r>
            <a:r>
              <a:rPr lang="ru-RU" altLang="en-US" sz="4000" b="1" cap="all" dirty="0">
                <a:solidFill>
                  <a:srgbClr val="F04247"/>
                </a:solidFill>
                <a:sym typeface="+mn-ea"/>
              </a:rPr>
              <a:t>направления </a:t>
            </a: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затрат по проекту </a:t>
            </a:r>
            <a:b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</a:br>
            <a:r>
              <a:rPr lang="ru-RU" sz="2800" b="1" dirty="0">
                <a:solidFill>
                  <a:srgbClr val="243D99"/>
                </a:solidFill>
                <a:latin typeface="+mn-lt"/>
                <a:ea typeface="Microsoft YaHei" panose="020B0503020204020204" charset="-122"/>
                <a:cs typeface="+mn-cs"/>
              </a:rPr>
              <a:t>грант + софинансирование</a:t>
            </a:r>
            <a:endParaRPr lang="ru-RU" altLang="en-US" sz="2800" b="1" dirty="0">
              <a:solidFill>
                <a:srgbClr val="243D99"/>
              </a:solidFill>
              <a:latin typeface="+mn-lt"/>
              <a:ea typeface="Microsoft YaHei" panose="020B0503020204020204" charset="-122"/>
              <a:cs typeface="+mn-cs"/>
              <a:sym typeface="+mn-ea"/>
            </a:endParaRPr>
          </a:p>
        </p:txBody>
      </p:sp>
      <p:sp>
        <p:nvSpPr>
          <p:cNvPr id="3" name="Round Diagonal Corner Rectangle 2">
            <a:extLst>
              <a:ext uri="{FF2B5EF4-FFF2-40B4-BE49-F238E27FC236}">
                <a16:creationId xmlns:a16="http://schemas.microsoft.com/office/drawing/2014/main" id="{0610F759-4A4E-BE23-743C-A723E2AC50CA}"/>
              </a:ext>
            </a:extLst>
          </p:cNvPr>
          <p:cNvSpPr/>
          <p:nvPr/>
        </p:nvSpPr>
        <p:spPr>
          <a:xfrm>
            <a:off x="1379668" y="1858982"/>
            <a:ext cx="9531985" cy="928833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</a:rPr>
              <a:t>Выплата по передаче прав на франшизу (паушальный платеж)</a:t>
            </a:r>
            <a:endParaRPr lang="ru-RU" altLang="en-US" sz="2400" dirty="0">
              <a:solidFill>
                <a:schemeClr val="bg1"/>
              </a:solidFill>
              <a:latin typeface="+mn-lt"/>
              <a:sym typeface="+mn-ea"/>
            </a:endParaRPr>
          </a:p>
        </p:txBody>
      </p:sp>
      <p:sp>
        <p:nvSpPr>
          <p:cNvPr id="10" name="Round Diagonal Corner Rectangle 9">
            <a:extLst>
              <a:ext uri="{FF2B5EF4-FFF2-40B4-BE49-F238E27FC236}">
                <a16:creationId xmlns:a16="http://schemas.microsoft.com/office/drawing/2014/main" id="{D4D62138-8E95-71D8-A637-12C54B279593}"/>
              </a:ext>
            </a:extLst>
          </p:cNvPr>
          <p:cNvSpPr/>
          <p:nvPr/>
        </p:nvSpPr>
        <p:spPr>
          <a:xfrm>
            <a:off x="1379668" y="2903603"/>
            <a:ext cx="9531985" cy="1004274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</a:rPr>
              <a:t>Технологическое присоединение к объектам инженерной инфраструктуры 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(электросети, газ, вода, водоотведение, тепло)</a:t>
            </a:r>
            <a:endParaRPr lang="ru-RU" altLang="en-US" sz="2400" i="1" dirty="0">
              <a:solidFill>
                <a:schemeClr val="accent2">
                  <a:lumMod val="7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1" name="Round Diagonal Corner Rectangle 10">
            <a:extLst>
              <a:ext uri="{FF2B5EF4-FFF2-40B4-BE49-F238E27FC236}">
                <a16:creationId xmlns:a16="http://schemas.microsoft.com/office/drawing/2014/main" id="{6284B472-E681-B756-B744-69A07B9C8E64}"/>
              </a:ext>
            </a:extLst>
          </p:cNvPr>
          <p:cNvSpPr/>
          <p:nvPr/>
        </p:nvSpPr>
        <p:spPr>
          <a:xfrm>
            <a:off x="1334609" y="5184073"/>
            <a:ext cx="9531985" cy="1208790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</a:rPr>
              <a:t>Создание, модернизация сайта и/или аккаунтов в соцсетях - не 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&gt; 3!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</a:rPr>
              <a:t> и/или разработка и внедрение чат-ботов</a:t>
            </a:r>
          </a:p>
          <a:p>
            <a:pPr algn="ctr"/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(не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&gt;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20% от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суммы проекта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-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не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&gt;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200 </a:t>
            </a:r>
            <a:r>
              <a:rPr lang="ru-RU" sz="2400" i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тыс.руб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. </a:t>
            </a:r>
            <a:endParaRPr lang="ru-RU" altLang="en-US" sz="2400" i="1" dirty="0">
              <a:solidFill>
                <a:schemeClr val="accent2">
                  <a:lumMod val="7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2" name="Round Diagonal Corner Rectangle 9">
            <a:extLst>
              <a:ext uri="{FF2B5EF4-FFF2-40B4-BE49-F238E27FC236}">
                <a16:creationId xmlns:a16="http://schemas.microsoft.com/office/drawing/2014/main" id="{0631C7B2-2627-D12C-6756-7537B33B9D9C}"/>
              </a:ext>
            </a:extLst>
          </p:cNvPr>
          <p:cNvSpPr/>
          <p:nvPr/>
        </p:nvSpPr>
        <p:spPr bwMode="auto">
          <a:xfrm>
            <a:off x="1379668" y="4023665"/>
            <a:ext cx="9531985" cy="1044620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</a:rPr>
              <a:t>Оформление результатов интеллектуальной деятельности</a:t>
            </a:r>
          </a:p>
          <a:p>
            <a:pPr algn="ctr"/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не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&gt;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30% от суммы проекта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- 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не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&gt;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300 </a:t>
            </a:r>
            <a:r>
              <a:rPr lang="ru-RU" sz="2400" i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тыс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.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руб. </a:t>
            </a:r>
            <a:endParaRPr lang="ru-RU" altLang="en-US" sz="2400" i="1" dirty="0">
              <a:solidFill>
                <a:schemeClr val="accent2">
                  <a:lumMod val="75000"/>
                </a:schemeClr>
              </a:solidFill>
              <a:latin typeface="+mn-lt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666133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Arial"/>
      </a:majorFont>
      <a:minorFont>
        <a:latin typeface="Calibri"/>
        <a:ea typeface="Microsoft YaHei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Arial"/>
      </a:majorFont>
      <a:minorFont>
        <a:latin typeface="Calibri"/>
        <a:ea typeface="Microsoft YaHei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2222</TotalTime>
  <Words>1234</Words>
  <Application>Microsoft Office PowerPoint</Application>
  <PresentationFormat>Широкоэкранный</PresentationFormat>
  <Paragraphs>153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Calibri</vt:lpstr>
      <vt:lpstr>Panton SemiBold</vt:lpstr>
      <vt:lpstr>Segoe UI</vt:lpstr>
      <vt:lpstr>Times New Roman</vt:lpstr>
      <vt:lpstr>Wingdings</vt:lpstr>
      <vt:lpstr>Тема Office</vt:lpstr>
      <vt:lpstr>Тема Office</vt:lpstr>
      <vt:lpstr>Презентация PowerPoint</vt:lpstr>
      <vt:lpstr>ОБЩАЯ ИНФОРМАЦИЯ</vt:lpstr>
      <vt:lpstr>  Что такое бизнес-проект  </vt:lpstr>
      <vt:lpstr>УСЛОВИЯ ОТБОРА  ПОЛУЧАТЕЛЕЙ гранта</vt:lpstr>
      <vt:lpstr>ТРЕБОВАНИЯ К СОИСКАТЕЛЮ</vt:lpstr>
      <vt:lpstr>ТРЕБОВАНИЯ К СОИСКАТЕЛЮ</vt:lpstr>
      <vt:lpstr>ПОДАЧА ЗАЯВКИ 6 марта – 10 апреля 2025</vt:lpstr>
      <vt:lpstr>  1.направления затрат по проекту   грант + софинансирование </vt:lpstr>
      <vt:lpstr>  2. направления затрат по проекту  грант + софинансирование</vt:lpstr>
      <vt:lpstr>  3. направления затрат по проекту  грант + софинансирование</vt:lpstr>
      <vt:lpstr>  4. направления затрат по проекту  грант + софинансирование</vt:lpstr>
      <vt:lpstr>1. комплект документов</vt:lpstr>
      <vt:lpstr>2. комплект документов</vt:lpstr>
      <vt:lpstr> ОТВЕТСТВЕННОСТЬ ПРЕДПРИНИМАТЕЛЯ </vt:lpstr>
      <vt:lpstr>1. ОБЯЗАТЕЛЬСТВА пОЛУЧАТЕЛЯ гранта</vt:lpstr>
      <vt:lpstr>2. ОБЯЗАТЕЛЬСТВА пОЛУЧАТЕЛЯ гранта</vt:lpstr>
      <vt:lpstr>ОТЧЕТНОСТЬ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  «О ходе подготовки образовательных организаций  к новому 2022-2023 учебному году»</dc:title>
  <dc:creator>Иванова Вероника Вадимовна</dc:creator>
  <cp:lastModifiedBy>User</cp:lastModifiedBy>
  <cp:revision>479</cp:revision>
  <dcterms:created xsi:type="dcterms:W3CDTF">2022-07-23T06:53:00Z</dcterms:created>
  <dcterms:modified xsi:type="dcterms:W3CDTF">2025-02-12T06:28:13Z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Notes">
    <vt:i4>3</vt:i4>
  </property>
  <property fmtid="{D5CDD505-2E9C-101B-9397-08002B2CF9AE}" pid="4" name="PresentationFormat">
    <vt:lpwstr>������������</vt:lpwstr>
  </property>
  <property fmtid="{D5CDD505-2E9C-101B-9397-08002B2CF9AE}" pid="5" name="Slides">
    <vt:i4>8</vt:i4>
  </property>
  <property fmtid="{D5CDD505-2E9C-101B-9397-08002B2CF9AE}" pid="6" name="ICV">
    <vt:lpwstr>F408CCC5A4234DEAA124CFD53F4EE9E7</vt:lpwstr>
  </property>
  <property fmtid="{D5CDD505-2E9C-101B-9397-08002B2CF9AE}" pid="7" name="KSOProductBuildVer">
    <vt:lpwstr>1033-12.2.0.13472</vt:lpwstr>
  </property>
</Properties>
</file>