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68" r:id="rId4"/>
    <p:sldId id="272" r:id="rId5"/>
    <p:sldId id="264" r:id="rId6"/>
    <p:sldId id="257" r:id="rId7"/>
    <p:sldId id="265" r:id="rId8"/>
    <p:sldId id="266" r:id="rId9"/>
    <p:sldId id="269" r:id="rId10"/>
    <p:sldId id="270" r:id="rId11"/>
    <p:sldId id="278" r:id="rId12"/>
    <p:sldId id="263" r:id="rId13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CE"/>
    <a:srgbClr val="F1575E"/>
    <a:srgbClr val="455AA8"/>
    <a:srgbClr val="243D99"/>
    <a:srgbClr val="9BDCF3"/>
    <a:srgbClr val="EE2128"/>
    <a:srgbClr val="F9BDBD"/>
    <a:srgbClr val="F04247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08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9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1341" y="2629580"/>
            <a:ext cx="11833225" cy="373429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54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Субсидия «Автолавки»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Финансовое обеспечение затрат,                                                     связанных с приобретением специализированных автомагазинов и прицепов</a:t>
            </a:r>
            <a:endParaRPr lang="ru-RU" sz="54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2025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5301451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оТЧЕТНОСТЬ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63352" y="1052736"/>
            <a:ext cx="11457305" cy="7576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400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ежеквартальный</a:t>
            </a:r>
            <a:r>
              <a:rPr lang="ru-RU" sz="2800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  </a:t>
            </a:r>
            <a:r>
              <a:rPr lang="ru-RU" sz="2400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отчет о расходах </a:t>
            </a:r>
            <a:r>
              <a:rPr lang="ru-RU" sz="24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 приложением подтверждающих документов -                           не позднее 20 числа месяца, следующего за отчетным кварталом</a:t>
            </a:r>
          </a:p>
          <a:p>
            <a:pPr algn="just">
              <a:spcAft>
                <a:spcPts val="1000"/>
              </a:spcAft>
              <a:buFontTx/>
              <a:buChar char="-"/>
            </a:pP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договор купли-продажи автомагазина или прицепа</a:t>
            </a:r>
          </a:p>
          <a:p>
            <a:pPr algn="just">
              <a:spcAft>
                <a:spcPts val="1000"/>
              </a:spcAft>
            </a:pPr>
            <a:r>
              <a:rPr lang="ru-RU" sz="24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паспорт (выписка из электронного электронный паспорт) транспортного средства (автомагазина или прицепа), приобретенного получателем субсидии;</a:t>
            </a:r>
          </a:p>
          <a:p>
            <a:pPr algn="just">
              <a:spcAft>
                <a:spcPts val="1000"/>
              </a:spcAft>
            </a:pP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документ, выданный производителем оборудования, подтверждающий отнесение поставщика автомагазина или прицепа к производителю, дилеру, </a:t>
            </a:r>
            <a:r>
              <a:rPr lang="ru-RU" sz="2000" kern="100" spc="-100" dirty="0" err="1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субдилеру</a:t>
            </a: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или дистрибьютору оборудования;</a:t>
            </a:r>
          </a:p>
          <a:p>
            <a:pPr algn="just">
              <a:spcAft>
                <a:spcPts val="1000"/>
              </a:spcAft>
            </a:pPr>
            <a:r>
              <a:rPr lang="ru-RU" sz="20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копии платежных документов, подтверждающих расходы</a:t>
            </a:r>
          </a:p>
          <a:p>
            <a:pPr marL="457200" indent="-457200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400" kern="100" spc="-100" dirty="0">
                <a:solidFill>
                  <a:srgbClr val="F1575E"/>
                </a:solidFill>
                <a:latin typeface="Calibri" panose="020F0502020204030204"/>
              </a:rPr>
              <a:t>отчет о выполнении обязательств </a:t>
            </a:r>
            <a:r>
              <a:rPr lang="ru-RU" sz="24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по Соглашению</a:t>
            </a:r>
          </a:p>
          <a:p>
            <a:pPr indent="452438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400" kern="100" spc="-100" dirty="0">
                <a:solidFill>
                  <a:srgbClr val="F1575E"/>
                </a:solidFill>
                <a:latin typeface="Calibri" panose="020F0502020204030204"/>
              </a:rPr>
              <a:t>отчет о реализации плана мероприятий </a:t>
            </a:r>
            <a:r>
              <a:rPr lang="ru-RU" sz="24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по достижению контрольных точек</a:t>
            </a:r>
          </a:p>
          <a:p>
            <a:pPr indent="803275">
              <a:spcAft>
                <a:spcPts val="600"/>
              </a:spcAft>
              <a:buClr>
                <a:srgbClr val="22228B"/>
              </a:buClr>
              <a:defRPr/>
            </a:pPr>
            <a:endParaRPr lang="ru-RU" sz="2400" b="1" kern="100" spc="-100" dirty="0">
              <a:solidFill>
                <a:srgbClr val="F1575E"/>
              </a:solidFill>
              <a:latin typeface="Calibri" panose="020F0502020204030204"/>
              <a:cs typeface="Arial" panose="020B0604020202020204"/>
            </a:endParaRPr>
          </a:p>
          <a:p>
            <a:pPr indent="803275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400" b="1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! Отчеты предоставляются по формам, </a:t>
            </a:r>
          </a:p>
          <a:p>
            <a:pPr marL="803275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400" b="1" kern="100" spc="-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установленным Соглашением 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11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152900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small.lenobl.ru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75045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0" y="969079"/>
            <a:ext cx="121920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sz="28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1143000" lvl="3" indent="0" algn="ctr"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sz="28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Финансовое обеспечение части затрат, связанных                                         с приобретением </a:t>
            </a:r>
            <a:r>
              <a:rPr lang="ru-RU" sz="2800" b="1" kern="100" dirty="0">
                <a:solidFill>
                  <a:srgbClr val="0033CC"/>
                </a:solidFill>
                <a:latin typeface="Calibri" panose="020F0502020204030204"/>
              </a:rPr>
              <a:t>специализированных автомагазинов и прицепов</a:t>
            </a:r>
          </a:p>
          <a:p>
            <a:pPr marL="1143000" lvl="3" indent="0" algn="ctr">
              <a:spcAft>
                <a:spcPts val="600"/>
              </a:spcAft>
              <a:buClr>
                <a:srgbClr val="2D2DB9"/>
              </a:buClr>
              <a:defRPr/>
            </a:pPr>
            <a:endParaRPr lang="ru-RU" sz="28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en-US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2025 году выделено </a:t>
            </a:r>
            <a:r>
              <a:rPr lang="ru-RU" sz="32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10 000 000 рублей</a:t>
            </a: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*финансовое обеспечение </a:t>
            </a:r>
            <a:r>
              <a:rPr lang="ru-RU" sz="32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70% затрат</a:t>
            </a: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sz="3200" b="1" kern="100" dirty="0">
              <a:solidFill>
                <a:srgbClr val="FF0000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357188" lvl="3" indent="0" algn="just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субсидии: </a:t>
            </a:r>
            <a:r>
              <a:rPr lang="ru-RU" altLang="ru-RU" sz="3200" b="1" kern="100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 млн руб. (автолавка/</a:t>
            </a:r>
            <a:r>
              <a:rPr lang="ru-RU" altLang="ru-RU" sz="3200" b="1" kern="100" dirty="0" err="1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фудтрак</a:t>
            </a:r>
            <a:r>
              <a:rPr lang="ru-RU" altLang="ru-RU" sz="3200" b="1" kern="100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)</a:t>
            </a:r>
          </a:p>
          <a:p>
            <a:pPr marL="2874963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3200" b="1" kern="100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 млн руб. (прицеп)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60138"/>
            <a:ext cx="10514013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категориям и требованиям, предусмотренным Порядком 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89" y="4285545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63407" y="1467753"/>
            <a:ext cx="8465185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834933"/>
            <a:ext cx="8465185" cy="954107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132049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96688" y="200369"/>
            <a:ext cx="12192000" cy="693366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79730" y="763627"/>
            <a:ext cx="1190895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 МСП 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 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хозяйствующие субъекты (юридические лица и индивидуальные предприниматели)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сведения о которых внесены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Единый реестр МСП – </a:t>
            </a:r>
            <a:r>
              <a:rPr lang="en-US" sz="2400" kern="100" spc="-3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3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endParaRPr lang="ru-RU" sz="2400" kern="100" spc="-3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  <a:endParaRPr lang="en-US" sz="2400" kern="100" spc="-3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не является организацией потребкооперации, входящей в ЛОСПО</a:t>
            </a:r>
            <a:endParaRPr lang="ru-RU" sz="2400" kern="100" spc="-3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задолженность по налогам 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kern="100" spc="-3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</a:rPr>
              <a:t>30 000 рублей</a:t>
            </a: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субсидий в бюджет</a:t>
            </a:r>
            <a:endParaRPr lang="ru-RU" sz="2400" kern="100" spc="-3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3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или дополнительный </a:t>
            </a:r>
            <a:r>
              <a:rPr lang="ru-RU" sz="2400" b="1" kern="100" spc="-3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ОКВЭД – 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торговля или общественное питание: </a:t>
            </a:r>
            <a:endParaRPr lang="en-US" sz="2400" kern="100" spc="-30" dirty="0">
              <a:solidFill>
                <a:srgbClr val="0033CC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 algn="just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ОКВЭД основной/дополнительный – класс 47 раздела </a:t>
            </a:r>
            <a:r>
              <a:rPr lang="en-US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G 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и/или раздел 56 раздела </a:t>
            </a:r>
            <a:r>
              <a:rPr lang="en-US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I</a:t>
            </a:r>
            <a:r>
              <a:rPr lang="ru-RU" sz="2400" kern="100" spc="-3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endParaRPr lang="ru-RU" sz="2400" kern="100" spc="-3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3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ОПРЕДЕЛЕНИЕ затрат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214122" y="980728"/>
            <a:ext cx="9531985" cy="5544616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marL="457200" indent="-457200" algn="ctr">
              <a:buClrTx/>
              <a:buSzTx/>
              <a:buFontTx/>
              <a:buChar char="-"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автомагазин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 нестационарный торговый объект, представляющий собой автотранспортное или транспортное средство с размещенным в кузове торговым оборудованием, при условии образования в результате его остановки (или установки) одного или нескольких рабочих мест продавцов, на котором (которых) осуществляют предложение товаров, их отпуск и расчет с покупателями </a:t>
            </a:r>
          </a:p>
          <a:p>
            <a:pPr marL="457200" indent="-457200" algn="ctr">
              <a:buClrTx/>
              <a:buSzTx/>
              <a:buFontTx/>
              <a:buChar char="-"/>
            </a:pPr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marL="457200" indent="-457200" algn="ctr">
              <a:buClrTx/>
              <a:buSzTx/>
              <a:buFontTx/>
              <a:buChar char="-"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прицеп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  транспортное средство, не оборудованное двигателем и предназначенное для движения в составе с механическим транспортным средством</a:t>
            </a:r>
          </a:p>
          <a:p>
            <a:pPr marL="457200" indent="-457200" algn="ctr">
              <a:buClrTx/>
              <a:buSzTx/>
              <a:buFontTx/>
              <a:buChar char="-"/>
            </a:pPr>
            <a:endParaRPr lang="ru-RU" sz="2400" dirty="0">
              <a:solidFill>
                <a:srgbClr val="243D99"/>
              </a:solidFill>
              <a:latin typeface="+mn-lt"/>
            </a:endParaRPr>
          </a:p>
          <a:p>
            <a:pPr marL="457200" indent="-457200" algn="ctr">
              <a:buClrTx/>
              <a:buSzTx/>
              <a:buFontTx/>
              <a:buChar char="-"/>
            </a:pP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фудтрак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  </a:t>
            </a:r>
            <a:r>
              <a:rPr lang="ru-RU" sz="2400" dirty="0">
                <a:solidFill>
                  <a:srgbClr val="243D99"/>
                </a:solidFill>
                <a:latin typeface="+mn-lt"/>
              </a:rPr>
              <a:t>прицеп, оборудованный для приготовления и продажи горячих и холодных безалкогольных напитков, товаров быстрого питания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оборудованию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</a:rPr>
              <a:t>Приобретаемый получателем субсидии автомагазин или прицеп (в том числе </a:t>
            </a:r>
            <a:r>
              <a:rPr lang="ru-RU" sz="2800" b="1" kern="100" spc="-100" dirty="0" err="1">
                <a:solidFill>
                  <a:srgbClr val="0033CC"/>
                </a:solidFill>
                <a:latin typeface="Calibri" panose="020F0502020204030204"/>
              </a:rPr>
              <a:t>фудтрак</a:t>
            </a: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</a:rPr>
              <a:t>) должен соответствовать следующим требованиям: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4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</a:rPr>
              <a:t>должен </a:t>
            </a: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</a:rPr>
              <a:t>использоваться</a:t>
            </a: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</a:rPr>
              <a:t> при развозной торговле и (или) при оказании услуг общественного питания</a:t>
            </a: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должно быть </a:t>
            </a: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новым</a:t>
            </a: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ранее не бывшим в использовании</a:t>
            </a:r>
            <a:r>
              <a:rPr lang="ru-RU" alt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0033CC"/>
                </a:solidFill>
                <a:latin typeface="Calibri" panose="020F0502020204030204"/>
              </a:rPr>
              <a:t>должен быть </a:t>
            </a:r>
            <a:r>
              <a:rPr lang="ru-RU" altLang="ru-RU" sz="2800" b="1" kern="100" spc="-100" dirty="0">
                <a:solidFill>
                  <a:srgbClr val="0033CC"/>
                </a:solidFill>
                <a:latin typeface="Calibri" panose="020F0502020204030204"/>
              </a:rPr>
              <a:t>произведен</a:t>
            </a:r>
            <a:r>
              <a:rPr lang="ru-RU" altLang="ru-RU" sz="2800" kern="100" spc="-100" dirty="0">
                <a:solidFill>
                  <a:srgbClr val="0033CC"/>
                </a:solidFill>
                <a:latin typeface="Calibri" panose="020F0502020204030204"/>
              </a:rPr>
              <a:t> в Российской Федерации или в странах, входящих в Таможенный союз в рамках Евразийского экономического сообщества</a:t>
            </a:r>
            <a:endParaRPr lang="ru-RU" alt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должно быть приобретено у </a:t>
            </a: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производителя</a:t>
            </a: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либо у </a:t>
            </a:r>
            <a:r>
              <a:rPr 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дилера</a:t>
            </a: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sz="2800" kern="100" spc="-100" dirty="0" err="1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субдилера</a:t>
            </a:r>
            <a:r>
              <a:rPr 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или дистрибьютора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endParaRPr lang="ru-RU" sz="28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3407" y="3931633"/>
            <a:ext cx="8465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455AA8"/>
                </a:solidFill>
                <a:latin typeface="+mn-lt"/>
              </a:rPr>
              <a:t>При финансовом обеспечении затрат,  получателю необходимо открыть расчетный счет в казначействе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ПОЛУЧАТЕЛЯ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660" y="1196752"/>
            <a:ext cx="9531985" cy="1080274"/>
          </a:xfrm>
          <a:prstGeom prst="round2DiagRect">
            <a:avLst/>
          </a:prstGeom>
          <a:solidFill>
            <a:srgbClr val="F1575E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buClrTx/>
              <a:buSzTx/>
              <a:buFontTx/>
            </a:pPr>
            <a:r>
              <a:rPr lang="ru-RU" altLang="en-US" sz="2800" b="1" dirty="0">
                <a:solidFill>
                  <a:schemeClr val="bg1"/>
                </a:solidFill>
                <a:sym typeface="+mn-ea"/>
              </a:rPr>
              <a:t>Увеличение выручки – не менее 2%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2291" y="2348880"/>
            <a:ext cx="9531985" cy="2736303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увеличить </a:t>
            </a:r>
            <a:r>
              <a:rPr lang="ru-RU" altLang="en-US" sz="2800" dirty="0">
                <a:solidFill>
                  <a:srgbClr val="243D99"/>
                </a:solidFill>
                <a:sym typeface="+mn-ea"/>
              </a:rPr>
              <a:t>в течение года предоставления субсидии</a:t>
            </a:r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 количество обслуживаемых сельских населенных пунктов не менее чем на </a:t>
            </a:r>
            <a:r>
              <a:rPr lang="ru-RU" altLang="en-US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 </a:t>
            </a:r>
            <a:r>
              <a:rPr lang="ru-RU" altLang="en-US" sz="2800" b="1" dirty="0">
                <a:solidFill>
                  <a:srgbClr val="FF0000"/>
                </a:solidFill>
                <a:sym typeface="+mn-ea"/>
              </a:rPr>
              <a:t>или</a:t>
            </a:r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 увеличить количество ярмарочных мероприятий, </a:t>
            </a:r>
            <a:r>
              <a:rPr lang="ru-RU" altLang="en-US" sz="2800" dirty="0">
                <a:solidFill>
                  <a:srgbClr val="243D99"/>
                </a:solidFill>
                <a:sym typeface="+mn-ea"/>
              </a:rPr>
              <a:t>в которых получатель субсидии планирует принять участие</a:t>
            </a:r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, не менее чем на </a:t>
            </a:r>
            <a:r>
              <a:rPr lang="ru-RU" altLang="en-US" sz="2800" b="1" dirty="0">
                <a:solidFill>
                  <a:srgbClr val="FF0000"/>
                </a:solidFill>
                <a:sym typeface="+mn-ea"/>
              </a:rPr>
              <a:t>5</a:t>
            </a:r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 ярмарок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660" y="5184105"/>
            <a:ext cx="9531985" cy="1341239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FF0000"/>
                </a:solidFill>
              </a:rPr>
              <a:t>не отчуждать</a:t>
            </a:r>
            <a:r>
              <a:rPr lang="ru-RU" altLang="en-US" sz="2800" b="1" dirty="0">
                <a:solidFill>
                  <a:srgbClr val="243D99"/>
                </a:solidFill>
              </a:rPr>
              <a:t> </a:t>
            </a:r>
            <a:r>
              <a:rPr lang="ru-RU" altLang="en-US" sz="2800" dirty="0">
                <a:solidFill>
                  <a:srgbClr val="243D99"/>
                </a:solidFill>
              </a:rPr>
              <a:t>приобретенный автомагазин или прицеп</a:t>
            </a:r>
            <a:r>
              <a:rPr lang="ru-RU" altLang="en-US" sz="2800" b="1" dirty="0">
                <a:solidFill>
                  <a:srgbClr val="243D99"/>
                </a:solidFill>
              </a:rPr>
              <a:t> </a:t>
            </a:r>
            <a:r>
              <a:rPr lang="ru-RU" altLang="en-US" sz="2800" b="1" dirty="0">
                <a:solidFill>
                  <a:srgbClr val="FF0000"/>
                </a:solidFill>
              </a:rPr>
              <a:t>в течение трех лет,</a:t>
            </a:r>
            <a:r>
              <a:rPr lang="ru-RU" altLang="en-US" sz="2800" b="1" dirty="0">
                <a:solidFill>
                  <a:srgbClr val="243D99"/>
                </a:solidFill>
              </a:rPr>
              <a:t> </a:t>
            </a:r>
            <a:r>
              <a:rPr lang="ru-RU" altLang="en-US" sz="2800" dirty="0">
                <a:solidFill>
                  <a:srgbClr val="243D99"/>
                </a:solidFill>
              </a:rPr>
              <a:t>следующих за годом предоставления субсидии</a:t>
            </a:r>
            <a:endParaRPr lang="ru-RU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680</Words>
  <Application>Microsoft Office PowerPoint</Application>
  <PresentationFormat>Широкоэкранный</PresentationFormat>
  <Paragraphs>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ОПРЕДЕЛЕНИЕ затрат</vt:lpstr>
      <vt:lpstr>требования к оборудованию</vt:lpstr>
      <vt:lpstr> ОТВЕТСТВЕННОСТЬ ПРЕДПРИНИМАТЕЛЯ </vt:lpstr>
      <vt:lpstr>ОБЯЗАТЕЛЬСТВА ПОЛУЧАТЕЛЯ</vt:lpstr>
      <vt:lpstr>оТЧЕТНОСТЬ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411</cp:revision>
  <dcterms:created xsi:type="dcterms:W3CDTF">2022-07-23T06:53:00Z</dcterms:created>
  <dcterms:modified xsi:type="dcterms:W3CDTF">2025-01-22T15:22:16Z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B5A9F8DD5F3B41B391CA20A72B5B8838</vt:lpwstr>
  </property>
  <property fmtid="{D5CDD505-2E9C-101B-9397-08002B2CF9AE}" pid="7" name="KSOProductBuildVer">
    <vt:lpwstr>1033-12.2.0.13472</vt:lpwstr>
  </property>
</Properties>
</file>