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301" r:id="rId3"/>
    <p:sldId id="302" r:id="rId4"/>
    <p:sldId id="303" r:id="rId5"/>
    <p:sldId id="275" r:id="rId6"/>
    <p:sldId id="313" r:id="rId7"/>
    <p:sldId id="314" r:id="rId8"/>
    <p:sldId id="312" r:id="rId9"/>
    <p:sldId id="305" r:id="rId10"/>
    <p:sldId id="315" r:id="rId11"/>
    <p:sldId id="307" r:id="rId12"/>
    <p:sldId id="284" r:id="rId13"/>
  </p:sldIdLst>
  <p:sldSz cx="12192000" cy="6858000"/>
  <p:notesSz cx="6810375" cy="9942513"/>
  <p:embeddedFontLst>
    <p:embeddedFont>
      <p:font typeface="Calibri Light" panose="020F0302020204030204" pitchFamily="34" charset="0"/>
      <p:regular r:id="rId16"/>
      <p:italic r:id="rId17"/>
    </p:embeddedFont>
    <p:embeddedFont>
      <p:font typeface="Panton SemiBold" panose="020B0604020202020204" charset="-52"/>
      <p:regular r:id="rId18"/>
      <p:bold r:id="rId19"/>
      <p:italic r:id="rId20"/>
      <p:boldItalic r:id="rId21"/>
    </p:embeddedFont>
    <p:embeddedFont>
      <p:font typeface="Panton" panose="020B0604020202020204" charset="-52"/>
      <p:regular r:id="rId22"/>
      <p:bold r:id="rId23"/>
      <p:italic r:id="rId24"/>
      <p:bold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Panton Bold" panose="020B0604020202020204" charset="-52"/>
      <p:bold r:id="rId30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3D99"/>
    <a:srgbClr val="FF9CA1"/>
    <a:srgbClr val="FF6A47"/>
    <a:srgbClr val="F04247"/>
    <a:srgbClr val="D3DBFD"/>
    <a:srgbClr val="F80000"/>
    <a:srgbClr val="30CEBB"/>
    <a:srgbClr val="55D7C8"/>
    <a:srgbClr val="4793FF"/>
    <a:srgbClr val="89D6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911" autoAdjust="0"/>
    <p:restoredTop sz="94632"/>
  </p:normalViewPr>
  <p:slideViewPr>
    <p:cSldViewPr snapToGrid="0" snapToObjects="1">
      <p:cViewPr varScale="1">
        <p:scale>
          <a:sx n="110" d="100"/>
          <a:sy n="110" d="100"/>
        </p:scale>
        <p:origin x="-106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3" d="100"/>
          <a:sy n="93" d="100"/>
        </p:scale>
        <p:origin x="3784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0"/>
    <c:plotArea>
      <c:layout>
        <c:manualLayout>
          <c:layoutTarget val="inner"/>
          <c:xMode val="edge"/>
          <c:yMode val="edge"/>
          <c:x val="4.9266034824774083E-2"/>
          <c:y val="7.0946065472728595E-2"/>
          <c:w val="0.36622525037247428"/>
          <c:h val="0.757929293524914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accent1">
                        <a:lumMod val="50000"/>
                      </a:schemeClr>
                    </a:solidFill>
                    <a:latin typeface="Panton SemiBold" panose="020B0604020202020204" charset="-52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Розничная торговля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569.1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chemeClr val="accent1">
                        <a:lumMod val="50000"/>
                      </a:schemeClr>
                    </a:solidFill>
                    <a:latin typeface="Panton SemiBold" panose="020B0604020202020204" charset="-52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Розничная торговля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610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accent1">
                        <a:lumMod val="50000"/>
                      </a:schemeClr>
                    </a:solidFill>
                    <a:latin typeface="Panton SemiBold" panose="020B0604020202020204" charset="-52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Розничная торговля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688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09698560"/>
        <c:axId val="66122816"/>
      </c:barChart>
      <c:catAx>
        <c:axId val="1096985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="1">
                <a:solidFill>
                  <a:srgbClr val="243D99"/>
                </a:solidFill>
                <a:latin typeface="Panton SemiBold" panose="020B0604020202020204" charset="-52"/>
              </a:defRPr>
            </a:pPr>
            <a:endParaRPr lang="ru-RU"/>
          </a:p>
        </c:txPr>
        <c:crossAx val="66122816"/>
        <c:crosses val="autoZero"/>
        <c:auto val="1"/>
        <c:lblAlgn val="ctr"/>
        <c:lblOffset val="100"/>
        <c:noMultiLvlLbl val="0"/>
      </c:catAx>
      <c:valAx>
        <c:axId val="661228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9698560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egendEntry>
        <c:idx val="0"/>
        <c:txPr>
          <a:bodyPr/>
          <a:lstStyle/>
          <a:p>
            <a:pPr>
              <a:defRPr>
                <a:latin typeface="Panton SemiBold" panose="020B0604020202020204" charset="-52"/>
              </a:defRPr>
            </a:pPr>
            <a:endParaRPr lang="ru-RU"/>
          </a:p>
        </c:txPr>
      </c:legendEntry>
      <c:layout>
        <c:manualLayout>
          <c:xMode val="edge"/>
          <c:yMode val="edge"/>
          <c:x val="0.31620489573323024"/>
          <c:y val="0.90609024944132266"/>
          <c:w val="0.39532888917512471"/>
          <c:h val="8.7646010079104664E-2"/>
        </c:manualLayout>
      </c:layout>
      <c:overlay val="0"/>
      <c:txPr>
        <a:bodyPr/>
        <a:lstStyle/>
        <a:p>
          <a:pPr>
            <a:defRPr>
              <a:latin typeface="Panton SemiBold" panose="020B0604020202020204" charset="-52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0"/>
    <c:plotArea>
      <c:layout>
        <c:manualLayout>
          <c:layoutTarget val="inner"/>
          <c:xMode val="edge"/>
          <c:yMode val="edge"/>
          <c:x val="5.3597126856380801E-2"/>
          <c:y val="4.1146348460384341E-2"/>
          <c:w val="0.82946368727515196"/>
          <c:h val="0.766027194879356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2020 - 13,5 млрд.руб.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6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Panton SemiBold" panose="020B0604020202020204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Общественное питание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19.100000000000001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2021 - 19,1 млрд.руб.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6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Panton SemiBold" panose="020B0604020202020204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Общественное питание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20.6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2022 - 20,6 млрд.руб.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chemeClr val="accent1">
                        <a:lumMod val="50000"/>
                      </a:schemeClr>
                    </a:solidFill>
                    <a:latin typeface="Panton SemiBold" panose="020B0604020202020204" charset="-52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Общественное питание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24.8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10822912"/>
        <c:axId val="66124544"/>
      </c:barChart>
      <c:catAx>
        <c:axId val="1108229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500" b="1">
                <a:solidFill>
                  <a:srgbClr val="243D99"/>
                </a:solidFill>
                <a:latin typeface="Panton SemiBold" panose="020B0604020202020204" charset="-52"/>
              </a:defRPr>
            </a:pPr>
            <a:endParaRPr lang="ru-RU"/>
          </a:p>
        </c:txPr>
        <c:crossAx val="66124544"/>
        <c:crosses val="autoZero"/>
        <c:auto val="1"/>
        <c:lblAlgn val="ctr"/>
        <c:lblOffset val="100"/>
        <c:noMultiLvlLbl val="0"/>
      </c:catAx>
      <c:valAx>
        <c:axId val="6612454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082291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033988314758469E-3"/>
          <c:y val="8.1581068816106245E-2"/>
          <c:w val="0.63449019044853006"/>
          <c:h val="0.792741310063491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2020 - 5,85 млрд.руб.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chemeClr val="accent1">
                        <a:lumMod val="50000"/>
                      </a:schemeClr>
                    </a:solidFill>
                    <a:latin typeface="Panton SemiBold" panose="020B0604020202020204" charset="-52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Бытовые услуги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8.3000000000000007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2021 - 8,27 млрд.руб.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chemeClr val="accent1">
                        <a:lumMod val="50000"/>
                      </a:schemeClr>
                    </a:solidFill>
                    <a:latin typeface="Panton SemiBold" panose="020B0604020202020204" charset="-52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Бытовые услуги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10.3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2022 - 10,25 млрд.руб.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chemeClr val="accent1">
                        <a:lumMod val="50000"/>
                      </a:schemeClr>
                    </a:solidFill>
                    <a:latin typeface="Panton SemiBold" panose="020B0604020202020204" charset="-52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Бытовые услуги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12.6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10828032"/>
        <c:axId val="110715456"/>
      </c:barChart>
      <c:catAx>
        <c:axId val="1108280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500" b="1">
                <a:solidFill>
                  <a:srgbClr val="243D99"/>
                </a:solidFill>
                <a:latin typeface="Panton SemiBold" panose="020B0604020202020204" charset="-52"/>
              </a:defRPr>
            </a:pPr>
            <a:endParaRPr lang="ru-RU"/>
          </a:p>
        </c:txPr>
        <c:crossAx val="110715456"/>
        <c:crosses val="autoZero"/>
        <c:auto val="1"/>
        <c:lblAlgn val="ctr"/>
        <c:lblOffset val="100"/>
        <c:noMultiLvlLbl val="0"/>
      </c:catAx>
      <c:valAx>
        <c:axId val="11071545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082803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2812500000000001E-2"/>
          <c:y val="0.13530467917663147"/>
          <c:w val="0.64531249999999996"/>
          <c:h val="0.514473762643100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explosion val="37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explosion val="38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explosion val="54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explosion val="35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cat>
            <c:strRef>
              <c:f>Лист1!$A$2:$A$5</c:f>
              <c:strCache>
                <c:ptCount val="4"/>
                <c:pt idx="0">
                  <c:v>Крупные торговые предприятия 74,5%</c:v>
                </c:pt>
                <c:pt idx="1">
                  <c:v>Малые и средние предприятия торговли 10,2%</c:v>
                </c:pt>
                <c:pt idx="2">
                  <c:v>Торговля на ярмарках и рынках 0,3%</c:v>
                </c:pt>
                <c:pt idx="3">
                  <c:v>Торговля вне рынков 15%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74.5</c:v>
                </c:pt>
                <c:pt idx="1">
                  <c:v>10.199999999999999</c:v>
                </c:pt>
                <c:pt idx="2">
                  <c:v>0.3</c:v>
                </c:pt>
                <c:pt idx="3">
                  <c:v>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6165477362204726E-2"/>
          <c:y val="0.607590944414927"/>
          <c:w val="0.72141904527559053"/>
          <c:h val="0.392409055585072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Panton" panose="020B0604020202020204" charset="-52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chemeClr val="accent1">
                    <a:lumMod val="75000"/>
                  </a:schemeClr>
                </a:solidFill>
                <a:latin typeface="Panton SemiBold" panose="020B0604020202020204" charset="-52"/>
                <a:ea typeface="+mn-ea"/>
                <a:cs typeface="+mn-cs"/>
              </a:defRPr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Panton SemiBold" panose="020B0604020202020204" charset="-52"/>
                <a:cs typeface="Arial" panose="020B0604020202020204" pitchFamily="34" charset="0"/>
              </a:rPr>
              <a:t>Количество</a:t>
            </a:r>
          </a:p>
          <a:p>
            <a:pPr>
              <a:defRPr sz="3200" b="0" i="0" u="none" strike="noStrike" kern="1200" spc="0" baseline="0">
                <a:solidFill>
                  <a:schemeClr val="accent1">
                    <a:lumMod val="75000"/>
                  </a:schemeClr>
                </a:solidFill>
                <a:latin typeface="Panton SemiBold" panose="020B0604020202020204" charset="-52"/>
                <a:ea typeface="+mn-ea"/>
                <a:cs typeface="+mn-cs"/>
              </a:defRPr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Panton SemiBold" panose="020B0604020202020204" charset="-52"/>
                <a:cs typeface="Arial" panose="020B0604020202020204" pitchFamily="34" charset="0"/>
              </a:rPr>
              <a:t>НТО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янв.21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anton SemiBold" panose="020B0604020202020204" charset="-52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 НТО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2483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E15-4944-9159-E9F981F3BA4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июл.052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anton SemiBold" panose="020B0604020202020204" charset="-52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 НТО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2707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E15-4944-9159-E9F981F3BA4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июл.05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anton SemiBold" panose="020B0604020202020204" charset="-52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 НТО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2792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E15-4944-9159-E9F981F3BA4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10829056"/>
        <c:axId val="52701440"/>
      </c:barChart>
      <c:catAx>
        <c:axId val="11082905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2701440"/>
        <c:crosses val="autoZero"/>
        <c:auto val="1"/>
        <c:lblAlgn val="ctr"/>
        <c:lblOffset val="100"/>
        <c:noMultiLvlLbl val="0"/>
      </c:catAx>
      <c:valAx>
        <c:axId val="5270144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0829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chemeClr val="accent1">
                    <a:lumMod val="75000"/>
                  </a:schemeClr>
                </a:solidFill>
                <a:latin typeface="Panton SemiBold" panose="020B0604020202020204" charset="-52"/>
                <a:ea typeface="+mn-ea"/>
                <a:cs typeface="+mn-cs"/>
              </a:defRPr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Panton SemiBold" panose="020B0604020202020204" charset="-52"/>
                <a:cs typeface="Arial" panose="020B0604020202020204" pitchFamily="34" charset="0"/>
              </a:rPr>
              <a:t>Количество мобильных ТО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янв.21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anton SemiBold" panose="020B0604020202020204" charset="-52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 НТО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552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5D1-4CB7-8D9D-36D5CDEC7E9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окт.21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anton SemiBold" panose="020B0604020202020204" charset="-52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 НТО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559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5D1-4CB7-8D9D-36D5CDEC7E9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окт.22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anton SemiBold" panose="020B0604020202020204" charset="-52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 НТО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569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5D1-4CB7-8D9D-36D5CDEC7E9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3095936"/>
        <c:axId val="52702592"/>
      </c:barChart>
      <c:catAx>
        <c:axId val="5309593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2702592"/>
        <c:crosses val="autoZero"/>
        <c:auto val="1"/>
        <c:lblAlgn val="ctr"/>
        <c:lblOffset val="100"/>
        <c:noMultiLvlLbl val="0"/>
      </c:catAx>
      <c:valAx>
        <c:axId val="5270259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3095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chemeClr val="accent1">
                    <a:lumMod val="75000"/>
                  </a:schemeClr>
                </a:solidFill>
                <a:latin typeface="Panton SemiBold" panose="020B0604020202020204" charset="-52"/>
                <a:ea typeface="+mn-ea"/>
                <a:cs typeface="+mn-cs"/>
              </a:defRPr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Panton SemiBold" panose="020B0604020202020204" charset="-52"/>
                <a:cs typeface="Arial" panose="020B0604020202020204" pitchFamily="34" charset="0"/>
              </a:rPr>
              <a:t>Количество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Panton SemiBold" panose="020B0604020202020204" charset="-52"/>
                <a:cs typeface="Arial" panose="020B0604020202020204" pitchFamily="34" charset="0"/>
              </a:rPr>
              <a:t>ярмарочных</a:t>
            </a:r>
            <a:r>
              <a:rPr lang="ru-RU" sz="2400" baseline="0" dirty="0" smtClean="0">
                <a:solidFill>
                  <a:schemeClr val="accent1">
                    <a:lumMod val="75000"/>
                  </a:schemeClr>
                </a:solidFill>
                <a:latin typeface="Panton SemiBold" panose="020B0604020202020204" charset="-52"/>
                <a:cs typeface="Arial" panose="020B0604020202020204" pitchFamily="34" charset="0"/>
              </a:rPr>
              <a:t> площадок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Panton SemiBold" panose="020B0604020202020204" charset="-52"/>
              <a:cs typeface="Arial" panose="020B06040202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янв.21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anton SemiBold" panose="020B0604020202020204" charset="-52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 НТО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DC9-41D4-9B39-8D9411EE8CA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окт.21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anton SemiBold" panose="020B0604020202020204" charset="-52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 НТО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DC9-41D4-9B39-8D9411EE8CA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окт.22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anton SemiBold" panose="020B0604020202020204" charset="-52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 НТО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321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DC9-41D4-9B39-8D9411EE8CA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11213568"/>
        <c:axId val="52704320"/>
      </c:barChart>
      <c:catAx>
        <c:axId val="1112135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2704320"/>
        <c:crosses val="autoZero"/>
        <c:auto val="1"/>
        <c:lblAlgn val="ctr"/>
        <c:lblOffset val="100"/>
        <c:noMultiLvlLbl val="0"/>
      </c:catAx>
      <c:valAx>
        <c:axId val="527043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1213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Количество НТО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511-4FB5-9A27-28E1DAB48B9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Количество НТО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511-4FB5-9A27-28E1DAB48B9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Количество НТО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511-4FB5-9A27-28E1DAB48B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1212032"/>
        <c:axId val="52706048"/>
      </c:barChart>
      <c:catAx>
        <c:axId val="1112120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2706048"/>
        <c:crosses val="autoZero"/>
        <c:auto val="1"/>
        <c:lblAlgn val="ctr"/>
        <c:lblOffset val="100"/>
        <c:noMultiLvlLbl val="0"/>
      </c:catAx>
      <c:valAx>
        <c:axId val="527060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1212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rgbClr val="C00000"/>
                </a:solidFill>
                <a:latin typeface="Panton SemiBold" panose="020B0604020202020204" charset="-52"/>
                <a:ea typeface="+mn-ea"/>
                <a:cs typeface="Arial" panose="020B0604020202020204" pitchFamily="34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27693676218632235"/>
          <c:y val="1.5581055730661944E-2"/>
          <c:w val="0.48484594774637801"/>
          <c:h val="0.6870794885527236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rgbClr val="C00000"/>
              </a:solidFill>
              <a:latin typeface="Panton SemiBold" panose="020B0604020202020204" charset="-52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объектов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dLbl>
              <c:idx val="0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smtClean="0"/>
                      <a:t>972</a:t>
                    </a:r>
                    <a:endParaRPr lang="en-US" sz="200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smtClean="0"/>
                      <a:t>299</a:t>
                    </a:r>
                    <a:endParaRPr lang="en-US" sz="200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2"/>
                <c:pt idx="0">
                  <c:v>Всего объектов</c:v>
                </c:pt>
                <c:pt idx="1">
                  <c:v>В красной зоне (30,7%)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972</c:v>
                </c:pt>
                <c:pt idx="1">
                  <c:v>299</c:v>
                </c:pt>
              </c:numCache>
            </c:numRef>
          </c:val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egendEntry>
        <c:idx val="2"/>
        <c:delete val="1"/>
      </c:legendEntry>
      <c:legendEntry>
        <c:idx val="3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A74360EA-D26A-50EF-5562-23528C2BB27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2951162" cy="498853"/>
          </a:xfrm>
          <a:prstGeom prst="rect">
            <a:avLst/>
          </a:prstGeom>
        </p:spPr>
        <p:txBody>
          <a:bodyPr vert="horz" lIns="91595" tIns="45798" rIns="91595" bIns="45798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EA9ABD5-F164-D503-3416-DF0210A2039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7637" y="0"/>
            <a:ext cx="2951162" cy="498853"/>
          </a:xfrm>
          <a:prstGeom prst="rect">
            <a:avLst/>
          </a:prstGeom>
        </p:spPr>
        <p:txBody>
          <a:bodyPr vert="horz" lIns="91595" tIns="45798" rIns="91595" bIns="45798" rtlCol="0"/>
          <a:lstStyle>
            <a:lvl1pPr algn="r">
              <a:defRPr sz="1200"/>
            </a:lvl1pPr>
          </a:lstStyle>
          <a:p>
            <a:fld id="{FD61DF06-28A0-B948-9048-FC086E01C014}" type="datetimeFigureOut">
              <a:rPr lang="x-none" smtClean="0"/>
              <a:t>28.03.2024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62157B3-4992-D678-00C0-C7F2A39F59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443663"/>
            <a:ext cx="2951162" cy="498852"/>
          </a:xfrm>
          <a:prstGeom prst="rect">
            <a:avLst/>
          </a:prstGeom>
        </p:spPr>
        <p:txBody>
          <a:bodyPr vert="horz" lIns="91595" tIns="45798" rIns="91595" bIns="45798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2945179-E3EC-B650-F577-1B3DB4A0FC5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7637" y="9443663"/>
            <a:ext cx="2951162" cy="498852"/>
          </a:xfrm>
          <a:prstGeom prst="rect">
            <a:avLst/>
          </a:prstGeom>
        </p:spPr>
        <p:txBody>
          <a:bodyPr vert="horz" lIns="91595" tIns="45798" rIns="91595" bIns="45798" rtlCol="0" anchor="b"/>
          <a:lstStyle>
            <a:lvl1pPr algn="r">
              <a:defRPr sz="1200"/>
            </a:lvl1pPr>
          </a:lstStyle>
          <a:p>
            <a:fld id="{3EF2E7F5-4495-E24D-8218-5274570BE5F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00350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51162" cy="498853"/>
          </a:xfrm>
          <a:prstGeom prst="rect">
            <a:avLst/>
          </a:prstGeom>
        </p:spPr>
        <p:txBody>
          <a:bodyPr vert="horz" lIns="91595" tIns="45798" rIns="91595" bIns="45798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7637" y="0"/>
            <a:ext cx="2951162" cy="498853"/>
          </a:xfrm>
          <a:prstGeom prst="rect">
            <a:avLst/>
          </a:prstGeom>
        </p:spPr>
        <p:txBody>
          <a:bodyPr vert="horz" lIns="91595" tIns="45798" rIns="91595" bIns="45798" rtlCol="0"/>
          <a:lstStyle>
            <a:lvl1pPr algn="r">
              <a:defRPr sz="1200"/>
            </a:lvl1pPr>
          </a:lstStyle>
          <a:p>
            <a:fld id="{5D6F3A14-DCB4-9C45-A8D5-861FBA55E65C}" type="datetimeFigureOut">
              <a:rPr lang="x-none" smtClean="0"/>
              <a:t>28.03.2024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5825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95" tIns="45798" rIns="91595" bIns="45798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84834"/>
            <a:ext cx="5448300" cy="3914865"/>
          </a:xfrm>
          <a:prstGeom prst="rect">
            <a:avLst/>
          </a:prstGeom>
        </p:spPr>
        <p:txBody>
          <a:bodyPr vert="horz" lIns="91595" tIns="45798" rIns="91595" bIns="45798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43663"/>
            <a:ext cx="2951162" cy="498852"/>
          </a:xfrm>
          <a:prstGeom prst="rect">
            <a:avLst/>
          </a:prstGeom>
        </p:spPr>
        <p:txBody>
          <a:bodyPr vert="horz" lIns="91595" tIns="45798" rIns="91595" bIns="45798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7637" y="9443663"/>
            <a:ext cx="2951162" cy="498852"/>
          </a:xfrm>
          <a:prstGeom prst="rect">
            <a:avLst/>
          </a:prstGeom>
        </p:spPr>
        <p:txBody>
          <a:bodyPr vert="horz" lIns="91595" tIns="45798" rIns="91595" bIns="45798" rtlCol="0" anchor="b"/>
          <a:lstStyle>
            <a:lvl1pPr algn="r">
              <a:defRPr sz="1200"/>
            </a:lvl1pPr>
          </a:lstStyle>
          <a:p>
            <a:fld id="{52DCB44A-2A57-334E-9DB0-B83F63683EA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4089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CB44A-2A57-334E-9DB0-B83F63683EA5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69920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B14EF91-FC9D-52CB-8752-9E72E7652E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 flipH="1">
            <a:off x="0" y="-2856443"/>
            <a:ext cx="12192000" cy="66590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68B3A7-F6A5-B3EF-0B1B-2BD8D30781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425B868-6340-D21D-18E2-7EAE865543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9315A07-25C0-1ED2-5EC3-52646CC32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56E31-28DF-4ECD-8F9D-B49A78E12664}" type="datetime1">
              <a:rPr lang="ru-RU" smtClean="0"/>
              <a:t>28.03.2024</a:t>
            </a:fld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82D32AB-DCA3-DA0A-5294-EAB50F493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/>
            </a:lvl1pPr>
          </a:lstStyle>
          <a:p>
            <a:fld id="{D510D72B-6434-DC4A-A382-951B0FCB8A9C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408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C31BED-4643-84FE-C5D9-2DD79F8A0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CBBD520-4BA3-09B2-19D9-E38026AFE3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58A3245-CAF1-87D0-F47C-A14079CA3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4E833-DD1E-4BFB-81B7-1C63BED2D834}" type="datetime1">
              <a:rPr lang="ru-RU" smtClean="0"/>
              <a:t>28.03.2024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48AF0FA-BB91-F253-123D-110D4404B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937C39E-5368-3EC3-EFBD-1933AFC22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D72B-6434-DC4A-A382-951B0FCB8A9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53922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9844010-1179-6DA4-AE25-3A0D60CFE8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1175847-64B0-91EE-C7D3-7EC759A3ED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1CAB151-B517-FDD6-E2D0-193C81A12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48B52-A3EA-4A53-91D4-D7F5D55BDCD6}" type="datetime1">
              <a:rPr lang="ru-RU" smtClean="0"/>
              <a:t>28.03.2024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AD33205-7579-F408-EFA4-406672C98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F40CAEF-34DB-6C32-6468-D58AC4038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D72B-6434-DC4A-A382-951B0FCB8A9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79504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2643EC0-35A1-4E58-94A8-E783B44C8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40" y="-21657"/>
            <a:ext cx="10515600" cy="1325563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8CD249C-C8AB-4EA8-B3F3-14FE6C9BE7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7312"/>
            <a:ext cx="10515600" cy="43513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26026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="" xmlns:a16="http://schemas.microsoft.com/office/drawing/2014/main" id="{2F4E68B2-536E-B2A8-0785-11C22B3BC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5000"/>
          </a:blip>
          <a:srcRect b="63697"/>
          <a:stretch/>
        </p:blipFill>
        <p:spPr>
          <a:xfrm>
            <a:off x="3348196" y="5658701"/>
            <a:ext cx="8834930" cy="1216545"/>
          </a:xfrm>
          <a:prstGeom prst="rect">
            <a:avLst/>
          </a:prstGeom>
        </p:spPr>
      </p:pic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="" xmlns:a16="http://schemas.microsoft.com/office/drawing/2014/main" id="{247E3093-A6AC-3F5F-E725-50E8FE4713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5000"/>
          </a:blip>
          <a:srcRect l="1152" t="93713" r="1318"/>
          <a:stretch/>
        </p:blipFill>
        <p:spPr>
          <a:xfrm>
            <a:off x="1" y="0"/>
            <a:ext cx="12192000" cy="185160"/>
          </a:xfrm>
          <a:prstGeom prst="rect">
            <a:avLst/>
          </a:prstGeom>
        </p:spPr>
      </p:pic>
      <p:sp>
        <p:nvSpPr>
          <p:cNvPr id="7" name="Triangle 6">
            <a:extLst>
              <a:ext uri="{FF2B5EF4-FFF2-40B4-BE49-F238E27FC236}">
                <a16:creationId xmlns="" xmlns:a16="http://schemas.microsoft.com/office/drawing/2014/main" id="{28473ADB-510C-2812-D343-F5CE561D4D83}"/>
              </a:ext>
            </a:extLst>
          </p:cNvPr>
          <p:cNvSpPr/>
          <p:nvPr userDrawn="1"/>
        </p:nvSpPr>
        <p:spPr>
          <a:xfrm>
            <a:off x="1" y="5862918"/>
            <a:ext cx="1108038" cy="1013758"/>
          </a:xfrm>
          <a:prstGeom prst="triangle">
            <a:avLst>
              <a:gd name="adj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D6DA18-B14F-CAC2-450B-DCE653AC8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rgbClr val="0070C0"/>
                </a:solidFill>
                <a:latin typeface="Panton Bold" panose="00000800000000000000" pitchFamily="2" charset="-52"/>
              </a:defRPr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CE8232C-212D-344F-C183-7A2ED16E3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0124"/>
            <a:ext cx="10515600" cy="4351338"/>
          </a:xfrm>
        </p:spPr>
        <p:txBody>
          <a:bodyPr/>
          <a:lstStyle>
            <a:lvl1pPr>
              <a:defRPr>
                <a:solidFill>
                  <a:srgbClr val="0DADCE"/>
                </a:solidFill>
                <a:latin typeface="Panton" panose="00000500000000000000" pitchFamily="2" charset="-52"/>
              </a:defRPr>
            </a:lvl1pPr>
            <a:lvl2pPr>
              <a:defRPr>
                <a:solidFill>
                  <a:srgbClr val="0DADCE"/>
                </a:solidFill>
                <a:latin typeface="Panton" panose="00000500000000000000" pitchFamily="2" charset="-52"/>
              </a:defRPr>
            </a:lvl2pPr>
            <a:lvl3pPr>
              <a:defRPr>
                <a:solidFill>
                  <a:srgbClr val="0DADCE"/>
                </a:solidFill>
                <a:latin typeface="Panton" panose="00000500000000000000" pitchFamily="2" charset="-52"/>
              </a:defRPr>
            </a:lvl3pPr>
            <a:lvl4pPr>
              <a:defRPr>
                <a:solidFill>
                  <a:srgbClr val="0DADCE"/>
                </a:solidFill>
                <a:latin typeface="Panton" panose="00000500000000000000" pitchFamily="2" charset="-52"/>
              </a:defRPr>
            </a:lvl4pPr>
            <a:lvl5pPr>
              <a:defRPr>
                <a:solidFill>
                  <a:srgbClr val="0DADCE"/>
                </a:solidFill>
                <a:latin typeface="Panton" panose="00000500000000000000" pitchFamily="2" charset="-52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683504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5B1D59E-59A6-190D-EDBA-B205F4EE9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4453E92-4D60-66C4-E536-D519E4E499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A9EB1E-32E1-D677-94C8-237A10408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C164F-FA7E-494A-B9FA-26E978F48E3F}" type="datetime1">
              <a:rPr lang="ru-RU" smtClean="0"/>
              <a:t>28.03.2024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6D19B6D-444A-1393-E517-D48FDFB32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7442F2B-AC9F-0632-302D-5CA739B20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D72B-6434-DC4A-A382-951B0FCB8A9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80099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A15683-D2D8-B583-1F6E-36F1EB570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FEA5ADD-DFE4-92CB-4C49-0D795F4668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7865892-2FF0-BFF0-5E48-D607828895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FDFAF0D-B720-2E83-D112-0E8826098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6152E-BBF1-421B-85C0-AC9CB5AF65E0}" type="datetime1">
              <a:rPr lang="ru-RU" smtClean="0"/>
              <a:t>28.03.2024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8CE516B-DCD4-3A8B-8483-37D90F9AC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23B0999-E53D-EDCC-5BDF-583FDA0E8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D72B-6434-DC4A-A382-951B0FCB8A9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63711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5DE8489-31A3-9440-1C55-02E75A628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CF582E4-F836-E784-FA27-09D177D935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58A5789-148E-9F6E-FC72-43407D482F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2032A60-47B8-0026-2930-2207ED78B8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FDBEDE4-315F-EE3B-1F29-B57CAEC2AF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9761EF8-ADC1-3495-42DF-EC92FD03F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E5B17-A585-4B44-9574-10C44C26EC62}" type="datetime1">
              <a:rPr lang="ru-RU" smtClean="0"/>
              <a:t>28.03.2024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BB68231-9521-6BA0-8A88-FB539AE6F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485EDAFF-E90C-8B38-9DC4-A8AC38D4B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D72B-6434-DC4A-A382-951B0FCB8A9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48291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A504C2C-A7CA-5117-CE55-5317120CF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7DA5EE9-B7C6-D85F-8DD9-68B9F3B1E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25DD8-1A1E-486F-A8B8-59EDC69B189F}" type="datetime1">
              <a:rPr lang="ru-RU" smtClean="0"/>
              <a:t>28.03.2024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06F588E-5A5A-331B-8BD8-18E00BAA2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CDBD13B-73CF-7D82-0519-EFA227B47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D72B-6434-DC4A-A382-951B0FCB8A9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36188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70CC518-079C-627F-8DF9-CBDB4217B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D51D9-F559-41B3-AA21-CCC5DEDEC0FF}" type="datetime1">
              <a:rPr lang="ru-RU" smtClean="0"/>
              <a:t>28.03.2024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24DD6F4-EC50-4250-1309-79C8F15B4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28E8B08-78BF-24E4-DEE9-80E3353BC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D72B-6434-DC4A-A382-951B0FCB8A9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68132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FC1678-2182-3E22-B3E5-EE71E793A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97DD111-85A4-7F36-7CAC-11E446475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6B13F9B-7583-F6C5-4571-5F8DC1302A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7671CA2-F058-C7FA-E2FA-6C187C1A2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2436E-04B1-40D5-995D-5F0A224B8A49}" type="datetime1">
              <a:rPr lang="ru-RU" smtClean="0"/>
              <a:t>28.03.2024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B8FF8E9-7DAD-EB64-6621-12FB8A2CA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8DCB3F1-4E20-E759-2C0C-EF198A52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D72B-6434-DC4A-A382-951B0FCB8A9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83504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1D4D603-C410-747E-88B1-ED622578C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28DC91F-B272-7388-D12C-CD8A8D226A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BBD80DE-757F-5032-DB71-BEC259AB33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9F18109-8B49-30CF-AF84-B9EBA3302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7BD46-D617-45FC-952B-E7F22BD2A0C0}" type="datetime1">
              <a:rPr lang="ru-RU" smtClean="0"/>
              <a:t>28.03.2024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2515932-0799-4ED2-08AD-CF613C711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8957964-A3C7-BC23-479A-65B64DC3C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D72B-6434-DC4A-A382-951B0FCB8A9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92394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EEF2EA8-CAAE-3295-E0DF-8024A11B5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DB562CE-BFEC-D48B-9DF2-76980566E3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A801F99-85A3-B4E0-8F5B-3C1D4EFA71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291A4-3B6D-4067-A3EB-CF12FAFCF248}" type="datetime1">
              <a:rPr lang="ru-RU" smtClean="0"/>
              <a:t>28.03.2024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5A057E-B060-6EE4-0723-D4AFB7FBA6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ABA8FE2-6CAB-4B5F-533B-C998B2C4C1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0D72B-6434-DC4A-A382-951B0FCB8A9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36224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chart" Target="../charts/chart3.xml"/><Relationship Id="rId4" Type="http://schemas.openxmlformats.org/officeDocument/2006/relationships/image" Target="../media/image6.jpeg"/><Relationship Id="rId9" Type="http://schemas.openxmlformats.org/officeDocument/2006/relationships/chart" Target="../charts/char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riangle 8">
            <a:extLst>
              <a:ext uri="{FF2B5EF4-FFF2-40B4-BE49-F238E27FC236}">
                <a16:creationId xmlns="" xmlns:a16="http://schemas.microsoft.com/office/drawing/2014/main" id="{55628F9E-C0AA-9EE9-4B1D-01223002A1E5}"/>
              </a:ext>
            </a:extLst>
          </p:cNvPr>
          <p:cNvSpPr/>
          <p:nvPr/>
        </p:nvSpPr>
        <p:spPr>
          <a:xfrm rot="1533917">
            <a:off x="7784409" y="4565098"/>
            <a:ext cx="5647115" cy="3468144"/>
          </a:xfrm>
          <a:prstGeom prst="triangle">
            <a:avLst>
              <a:gd name="adj" fmla="val 6687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68AA3C-A3F3-0929-C326-739AA7CC85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077" y="2134142"/>
            <a:ext cx="10857671" cy="2142882"/>
          </a:xfrm>
        </p:spPr>
        <p:txBody>
          <a:bodyPr>
            <a:noAutofit/>
          </a:bodyPr>
          <a:lstStyle/>
          <a:p>
            <a:pPr algn="l"/>
            <a:r>
              <a:rPr lang="ru-RU" sz="3600" b="1" dirty="0" smtClean="0">
                <a:solidFill>
                  <a:srgbClr val="243D99"/>
                </a:solidFill>
                <a:latin typeface="Panton SemiBold" pitchFamily="2" charset="77"/>
              </a:rPr>
              <a:t>Итоги развития потребительского </a:t>
            </a:r>
            <a:br>
              <a:rPr lang="ru-RU" sz="3600" b="1" dirty="0" smtClean="0">
                <a:solidFill>
                  <a:srgbClr val="243D99"/>
                </a:solidFill>
                <a:latin typeface="Panton SemiBold" pitchFamily="2" charset="77"/>
              </a:rPr>
            </a:br>
            <a:r>
              <a:rPr lang="ru-RU" sz="3600" b="1" dirty="0" smtClean="0">
                <a:solidFill>
                  <a:srgbClr val="243D99"/>
                </a:solidFill>
                <a:latin typeface="Panton SemiBold" pitchFamily="2" charset="77"/>
              </a:rPr>
              <a:t>рынка Ленинградской области в 202</a:t>
            </a:r>
            <a:r>
              <a:rPr lang="en-US" sz="3600" b="1" dirty="0" smtClean="0">
                <a:solidFill>
                  <a:srgbClr val="243D99"/>
                </a:solidFill>
                <a:latin typeface="Panton SemiBold" pitchFamily="2" charset="77"/>
              </a:rPr>
              <a:t>3</a:t>
            </a:r>
            <a:r>
              <a:rPr lang="ru-RU" sz="3600" b="1" dirty="0" smtClean="0">
                <a:solidFill>
                  <a:srgbClr val="243D99"/>
                </a:solidFill>
                <a:latin typeface="Panton SemiBold" pitchFamily="2" charset="77"/>
              </a:rPr>
              <a:t> году</a:t>
            </a:r>
            <a:br>
              <a:rPr lang="ru-RU" sz="3600" b="1" dirty="0" smtClean="0">
                <a:solidFill>
                  <a:srgbClr val="243D99"/>
                </a:solidFill>
                <a:latin typeface="Panton SemiBold" pitchFamily="2" charset="77"/>
              </a:rPr>
            </a:br>
            <a:r>
              <a:rPr lang="ru-RU" sz="3600" b="1" dirty="0" smtClean="0">
                <a:solidFill>
                  <a:srgbClr val="243D99"/>
                </a:solidFill>
                <a:latin typeface="Panton SemiBold" pitchFamily="2" charset="77"/>
              </a:rPr>
              <a:t>и задачи на 202</a:t>
            </a:r>
            <a:r>
              <a:rPr lang="en-US" sz="3600" b="1" dirty="0" smtClean="0">
                <a:solidFill>
                  <a:srgbClr val="243D99"/>
                </a:solidFill>
                <a:latin typeface="Panton SemiBold" pitchFamily="2" charset="77"/>
              </a:rPr>
              <a:t>4</a:t>
            </a:r>
            <a:r>
              <a:rPr lang="ru-RU" sz="3600" b="1" dirty="0" smtClean="0">
                <a:solidFill>
                  <a:srgbClr val="243D99"/>
                </a:solidFill>
                <a:latin typeface="Panton SemiBold" pitchFamily="2" charset="77"/>
              </a:rPr>
              <a:t> год</a:t>
            </a:r>
            <a:endParaRPr lang="x-none" sz="3600" b="1" dirty="0">
              <a:solidFill>
                <a:srgbClr val="243D99"/>
              </a:solidFill>
              <a:latin typeface="Panton SemiBold" pitchFamily="2" charset="77"/>
            </a:endParaRPr>
          </a:p>
        </p:txBody>
      </p:sp>
      <p:pic>
        <p:nvPicPr>
          <p:cNvPr id="1026" name="Picture 2" descr="Герб Ленинградской области - Геральдический портал (всё о флагах и гербах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77" y="888756"/>
            <a:ext cx="1095003" cy="1232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дзаголовок 2">
            <a:extLst>
              <a:ext uri="{FF2B5EF4-FFF2-40B4-BE49-F238E27FC236}">
                <a16:creationId xmlns="" xmlns:a16="http://schemas.microsoft.com/office/drawing/2014/main" id="{50A908D2-AF89-4F7B-80F4-1FA3B5C750A4}"/>
              </a:ext>
            </a:extLst>
          </p:cNvPr>
          <p:cNvSpPr txBox="1">
            <a:spLocks/>
          </p:cNvSpPr>
          <p:nvPr/>
        </p:nvSpPr>
        <p:spPr>
          <a:xfrm>
            <a:off x="477077" y="5300879"/>
            <a:ext cx="9698769" cy="9192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ru-RU" sz="2800" dirty="0" smtClean="0">
                <a:solidFill>
                  <a:srgbClr val="1081C5"/>
                </a:solidFill>
                <a:latin typeface="Panton" panose="00000500000000000000" pitchFamily="2" charset="-52"/>
              </a:rPr>
              <a:t>Максим Владимирович Федоров</a:t>
            </a:r>
            <a:r>
              <a:rPr lang="en-US" sz="2800" dirty="0" smtClean="0">
                <a:solidFill>
                  <a:srgbClr val="1081C5"/>
                </a:solidFill>
                <a:latin typeface="Panton" panose="00000500000000000000" pitchFamily="2" charset="-52"/>
              </a:rPr>
              <a:t/>
            </a:r>
            <a:br>
              <a:rPr lang="en-US" sz="2800" dirty="0" smtClean="0">
                <a:solidFill>
                  <a:srgbClr val="1081C5"/>
                </a:solidFill>
                <a:latin typeface="Panton" panose="00000500000000000000" pitchFamily="2" charset="-52"/>
              </a:rPr>
            </a:br>
            <a:r>
              <a:rPr lang="ru-RU" sz="2000" dirty="0" smtClean="0">
                <a:solidFill>
                  <a:srgbClr val="1081C5"/>
                </a:solidFill>
                <a:latin typeface="Panton" panose="00000500000000000000" pitchFamily="2" charset="-52"/>
              </a:rPr>
              <a:t>заместитель председателя </a:t>
            </a:r>
            <a:r>
              <a:rPr lang="ru-RU" sz="2000" dirty="0">
                <a:solidFill>
                  <a:srgbClr val="1081C5"/>
                </a:solidFill>
                <a:latin typeface="Panton" panose="00000500000000000000" pitchFamily="2" charset="-52"/>
              </a:rPr>
              <a:t>комитета </a:t>
            </a:r>
            <a:r>
              <a:rPr lang="ru-RU" sz="2000" dirty="0" smtClean="0">
                <a:solidFill>
                  <a:srgbClr val="1081C5"/>
                </a:solidFill>
                <a:latin typeface="Panton" panose="00000500000000000000" pitchFamily="2" charset="-52"/>
              </a:rPr>
              <a:t>по развитию малого, среднего</a:t>
            </a:r>
            <a:r>
              <a:rPr lang="en-US" sz="2000" dirty="0" smtClean="0">
                <a:solidFill>
                  <a:srgbClr val="1081C5"/>
                </a:solidFill>
                <a:latin typeface="Panton" panose="00000500000000000000" pitchFamily="2" charset="-52"/>
              </a:rPr>
              <a:t/>
            </a:r>
            <a:br>
              <a:rPr lang="en-US" sz="2000" dirty="0" smtClean="0">
                <a:solidFill>
                  <a:srgbClr val="1081C5"/>
                </a:solidFill>
                <a:latin typeface="Panton" panose="00000500000000000000" pitchFamily="2" charset="-52"/>
              </a:rPr>
            </a:br>
            <a:r>
              <a:rPr lang="ru-RU" sz="2000" dirty="0" smtClean="0">
                <a:solidFill>
                  <a:srgbClr val="1081C5"/>
                </a:solidFill>
                <a:latin typeface="Panton" panose="00000500000000000000" pitchFamily="2" charset="-52"/>
              </a:rPr>
              <a:t>бизнеса и потребительского рынка Ленинградской </a:t>
            </a:r>
            <a:r>
              <a:rPr lang="ru-RU" sz="2000" dirty="0">
                <a:solidFill>
                  <a:srgbClr val="1081C5"/>
                </a:solidFill>
                <a:latin typeface="Panton" panose="00000500000000000000" pitchFamily="2" charset="-52"/>
              </a:rPr>
              <a:t>области</a:t>
            </a:r>
            <a:r>
              <a:rPr lang="ru-RU" dirty="0">
                <a:solidFill>
                  <a:srgbClr val="1081C5"/>
                </a:solidFill>
                <a:latin typeface="Panton" panose="00000500000000000000" pitchFamily="2" charset="-52"/>
              </a:rPr>
              <a:t>  </a:t>
            </a:r>
          </a:p>
          <a:p>
            <a:pPr algn="l">
              <a:spcBef>
                <a:spcPts val="0"/>
              </a:spcBef>
              <a:spcAft>
                <a:spcPts val="600"/>
              </a:spcAft>
            </a:pPr>
            <a:endParaRPr lang="ru-RU" sz="3600" dirty="0">
              <a:solidFill>
                <a:srgbClr val="1081C5"/>
              </a:solidFill>
              <a:latin typeface="Panton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58101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0234" y="482882"/>
            <a:ext cx="10515600" cy="725443"/>
          </a:xfrm>
        </p:spPr>
        <p:txBody>
          <a:bodyPr/>
          <a:lstStyle/>
          <a:p>
            <a:r>
              <a:rPr lang="ru-RU" dirty="0" smtClean="0">
                <a:latin typeface="Panton SemiBold" panose="020B0604020202020204" charset="-52"/>
              </a:rPr>
              <a:t>Общественное питание</a:t>
            </a:r>
            <a:endParaRPr lang="ru-RU" dirty="0">
              <a:latin typeface="Panton SemiBold" panose="020B0604020202020204" charset="-52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1691299" y="6416691"/>
            <a:ext cx="328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D510D72B-6434-DC4A-A382-951B0FCB8A9C}" type="slidenum">
              <a:rPr lang="x-none">
                <a:solidFill>
                  <a:schemeClr val="bg1"/>
                </a:solidFill>
                <a:latin typeface="Panton SemiBold" panose="020B0604020202020204" charset="-52"/>
              </a:rPr>
              <a:pPr/>
              <a:t>10</a:t>
            </a:fld>
            <a:endParaRPr lang="x-none" dirty="0">
              <a:solidFill>
                <a:schemeClr val="bg1"/>
              </a:solidFill>
              <a:latin typeface="Panton SemiBold" panose="020B0604020202020204" charset="-52"/>
            </a:endParaRPr>
          </a:p>
        </p:txBody>
      </p:sp>
      <p:sp>
        <p:nvSpPr>
          <p:cNvPr id="19" name="Прямоугольник с двумя вырезанными противолежащими углами 18"/>
          <p:cNvSpPr/>
          <p:nvPr/>
        </p:nvSpPr>
        <p:spPr>
          <a:xfrm>
            <a:off x="443754" y="1389927"/>
            <a:ext cx="6705192" cy="1473562"/>
          </a:xfrm>
          <a:prstGeom prst="snip2Diag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175491" y="1401205"/>
            <a:ext cx="69734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Panton SemiBold" panose="020B0604020202020204" charset="-52"/>
                <a:ea typeface="+mj-ea"/>
                <a:cs typeface="+mj-cs"/>
              </a:rPr>
              <a:t>Проведен первый Кубок </a:t>
            </a:r>
            <a:r>
              <a:rPr lang="ru-RU" sz="2000" dirty="0">
                <a:solidFill>
                  <a:srgbClr val="C00000"/>
                </a:solidFill>
                <a:latin typeface="Panton SemiBold" panose="020B0604020202020204" charset="-52"/>
                <a:ea typeface="+mj-ea"/>
                <a:cs typeface="+mj-cs"/>
              </a:rPr>
              <a:t>Губернатора Ленинградской области «Лучший шеф-повар 47 </a:t>
            </a:r>
            <a:r>
              <a:rPr lang="ru-RU" sz="2000" dirty="0" smtClean="0">
                <a:solidFill>
                  <a:srgbClr val="C00000"/>
                </a:solidFill>
                <a:latin typeface="Panton SemiBold" panose="020B0604020202020204" charset="-52"/>
                <a:ea typeface="+mj-ea"/>
                <a:cs typeface="+mj-cs"/>
              </a:rPr>
              <a:t>региона»</a:t>
            </a:r>
          </a:p>
          <a:p>
            <a:pPr algn="ctr"/>
            <a:r>
              <a:rPr lang="ru-RU" sz="2000" dirty="0" smtClean="0">
                <a:solidFill>
                  <a:srgbClr val="C00000"/>
                </a:solidFill>
                <a:latin typeface="Panton SemiBold" panose="020B0604020202020204" charset="-52"/>
                <a:ea typeface="+mj-ea"/>
                <a:cs typeface="+mj-cs"/>
              </a:rPr>
              <a:t>с </a:t>
            </a:r>
            <a:r>
              <a:rPr lang="ru-RU" sz="2000" dirty="0">
                <a:solidFill>
                  <a:srgbClr val="C00000"/>
                </a:solidFill>
                <a:latin typeface="Panton SemiBold" panose="020B0604020202020204" charset="-52"/>
                <a:ea typeface="+mj-ea"/>
                <a:cs typeface="+mj-cs"/>
              </a:rPr>
              <a:t>участием команд от каждого района </a:t>
            </a:r>
            <a:endParaRPr lang="ru-RU" sz="2000" dirty="0" smtClean="0">
              <a:solidFill>
                <a:srgbClr val="C00000"/>
              </a:solidFill>
              <a:latin typeface="Panton SemiBold" panose="020B0604020202020204" charset="-52"/>
              <a:ea typeface="+mj-ea"/>
              <a:cs typeface="+mj-cs"/>
            </a:endParaRPr>
          </a:p>
          <a:p>
            <a:pPr algn="ctr"/>
            <a:r>
              <a:rPr lang="ru-RU" sz="2000" dirty="0" smtClean="0">
                <a:solidFill>
                  <a:srgbClr val="C00000"/>
                </a:solidFill>
                <a:latin typeface="Panton SemiBold" panose="020B0604020202020204" charset="-52"/>
                <a:ea typeface="+mj-ea"/>
                <a:cs typeface="+mj-cs"/>
              </a:rPr>
              <a:t>(</a:t>
            </a:r>
            <a:r>
              <a:rPr lang="ru-RU" sz="2000" dirty="0">
                <a:solidFill>
                  <a:srgbClr val="C00000"/>
                </a:solidFill>
                <a:latin typeface="Panton SemiBold" panose="020B0604020202020204" charset="-52"/>
                <a:ea typeface="+mj-ea"/>
                <a:cs typeface="+mj-cs"/>
              </a:rPr>
              <a:t>городского округа)</a:t>
            </a:r>
          </a:p>
        </p:txBody>
      </p:sp>
      <p:sp>
        <p:nvSpPr>
          <p:cNvPr id="21" name="Прямоугольник с двумя вырезанными противолежащими углами 20"/>
          <p:cNvSpPr/>
          <p:nvPr/>
        </p:nvSpPr>
        <p:spPr>
          <a:xfrm>
            <a:off x="443753" y="3078325"/>
            <a:ext cx="11342081" cy="728921"/>
          </a:xfrm>
          <a:prstGeom prst="snip2Diag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1483146" y="3078325"/>
            <a:ext cx="10094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Panton SemiBold" panose="020B0604020202020204" charset="-52"/>
                <a:ea typeface="+mj-ea"/>
                <a:cs typeface="+mj-cs"/>
              </a:rPr>
              <a:t>Снизилась проблема кадрового дефицита в общественном питании благодаря встречам бизнеса и </a:t>
            </a:r>
            <a:r>
              <a:rPr lang="ru-RU" sz="2000" dirty="0">
                <a:solidFill>
                  <a:srgbClr val="C00000"/>
                </a:solidFill>
                <a:latin typeface="Panton SemiBold" panose="020B0604020202020204" charset="-52"/>
                <a:ea typeface="+mj-ea"/>
                <a:cs typeface="+mj-cs"/>
              </a:rPr>
              <a:t>образовательных </a:t>
            </a:r>
            <a:r>
              <a:rPr lang="ru-RU" sz="2000" dirty="0" smtClean="0">
                <a:solidFill>
                  <a:srgbClr val="C00000"/>
                </a:solidFill>
                <a:latin typeface="Panton SemiBold" panose="020B0604020202020204" charset="-52"/>
                <a:ea typeface="+mj-ea"/>
                <a:cs typeface="+mj-cs"/>
              </a:rPr>
              <a:t>организаций; целевое обучение</a:t>
            </a:r>
            <a:endParaRPr lang="ru-RU" sz="2000" dirty="0">
              <a:solidFill>
                <a:srgbClr val="C00000"/>
              </a:solidFill>
              <a:latin typeface="Panton SemiBold" panose="020B0604020202020204" charset="-52"/>
              <a:ea typeface="+mj-ea"/>
              <a:cs typeface="+mj-cs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164" y="3081731"/>
            <a:ext cx="728921" cy="722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Прямоугольник с двумя вырезанными противолежащими углами 22"/>
          <p:cNvSpPr/>
          <p:nvPr/>
        </p:nvSpPr>
        <p:spPr>
          <a:xfrm>
            <a:off x="2996124" y="4000663"/>
            <a:ext cx="8789708" cy="1162464"/>
          </a:xfrm>
          <a:prstGeom prst="snip2Diag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0" r="7759"/>
          <a:stretch/>
        </p:blipFill>
        <p:spPr bwMode="auto">
          <a:xfrm>
            <a:off x="3297228" y="4160927"/>
            <a:ext cx="729980" cy="781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230255" y="4002952"/>
            <a:ext cx="71178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Panton SemiBold" panose="020B0604020202020204" charset="-52"/>
                <a:ea typeface="+mj-ea"/>
                <a:cs typeface="+mj-cs"/>
              </a:rPr>
              <a:t>Проведена бизнес-акселерация </a:t>
            </a:r>
            <a:r>
              <a:rPr lang="ru-RU" sz="2000" dirty="0" err="1" smtClean="0">
                <a:solidFill>
                  <a:srgbClr val="C00000"/>
                </a:solidFill>
                <a:latin typeface="Panton SemiBold" panose="020B0604020202020204" charset="-52"/>
                <a:ea typeface="+mj-ea"/>
                <a:cs typeface="+mj-cs"/>
              </a:rPr>
              <a:t>HoReCa</a:t>
            </a:r>
            <a:r>
              <a:rPr lang="ru-RU" sz="2000" dirty="0" smtClean="0">
                <a:solidFill>
                  <a:srgbClr val="C00000"/>
                </a:solidFill>
                <a:latin typeface="Panton SemiBold" panose="020B0604020202020204" charset="-52"/>
                <a:ea typeface="+mj-ea"/>
                <a:cs typeface="+mj-cs"/>
              </a:rPr>
              <a:t> для </a:t>
            </a:r>
            <a:r>
              <a:rPr lang="ru-RU" sz="2000" dirty="0">
                <a:solidFill>
                  <a:srgbClr val="C00000"/>
                </a:solidFill>
                <a:latin typeface="Panton SemiBold" panose="020B0604020202020204" charset="-52"/>
                <a:ea typeface="+mj-ea"/>
                <a:cs typeface="+mj-cs"/>
              </a:rPr>
              <a:t>представителей индустрии гостеприимства (ресторанов, отелей, </a:t>
            </a:r>
            <a:r>
              <a:rPr lang="ru-RU" sz="2000" dirty="0" err="1">
                <a:solidFill>
                  <a:srgbClr val="C00000"/>
                </a:solidFill>
                <a:latin typeface="Panton SemiBold" panose="020B0604020202020204" charset="-52"/>
                <a:ea typeface="+mj-ea"/>
                <a:cs typeface="+mj-cs"/>
              </a:rPr>
              <a:t>кейтеринга</a:t>
            </a:r>
            <a:r>
              <a:rPr lang="ru-RU" sz="2000" dirty="0">
                <a:solidFill>
                  <a:srgbClr val="C00000"/>
                </a:solidFill>
                <a:latin typeface="Panton SemiBold" panose="020B0604020202020204" charset="-52"/>
                <a:ea typeface="+mj-ea"/>
                <a:cs typeface="+mj-cs"/>
              </a:rPr>
              <a:t>)</a:t>
            </a:r>
          </a:p>
        </p:txBody>
      </p:sp>
      <p:sp>
        <p:nvSpPr>
          <p:cNvPr id="24" name="Прямоугольник с двумя вырезанными противолежащими углами 23"/>
          <p:cNvSpPr/>
          <p:nvPr/>
        </p:nvSpPr>
        <p:spPr>
          <a:xfrm>
            <a:off x="3044488" y="5441585"/>
            <a:ext cx="8208916" cy="843818"/>
          </a:xfrm>
          <a:prstGeom prst="snip2Diag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2782591" y="5441585"/>
            <a:ext cx="8114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Panton SemiBold" panose="020B0604020202020204" charset="-52"/>
                <a:ea typeface="+mj-ea"/>
                <a:cs typeface="+mj-cs"/>
              </a:rPr>
              <a:t>Успешно реализован Проект «География на вкус» Ники </a:t>
            </a:r>
            <a:r>
              <a:rPr lang="ru-RU" sz="2000" dirty="0" err="1">
                <a:solidFill>
                  <a:srgbClr val="C00000"/>
                </a:solidFill>
                <a:latin typeface="Panton SemiBold" panose="020B0604020202020204" charset="-52"/>
                <a:ea typeface="+mj-ea"/>
                <a:cs typeface="+mj-cs"/>
              </a:rPr>
              <a:t>Ганич</a:t>
            </a:r>
            <a:r>
              <a:rPr lang="ru-RU" sz="2000" dirty="0">
                <a:solidFill>
                  <a:srgbClr val="C00000"/>
                </a:solidFill>
                <a:latin typeface="Panton SemiBold" panose="020B0604020202020204" charset="-52"/>
                <a:ea typeface="+mj-ea"/>
                <a:cs typeface="+mj-cs"/>
              </a:rPr>
              <a:t> </a:t>
            </a:r>
            <a:r>
              <a:rPr lang="ru-RU" sz="2000" dirty="0" smtClean="0">
                <a:solidFill>
                  <a:srgbClr val="C00000"/>
                </a:solidFill>
                <a:latin typeface="Panton SemiBold" panose="020B0604020202020204" charset="-52"/>
                <a:ea typeface="+mj-ea"/>
                <a:cs typeface="+mj-cs"/>
              </a:rPr>
              <a:t>–</a:t>
            </a:r>
          </a:p>
          <a:p>
            <a:pPr algn="ctr"/>
            <a:r>
              <a:rPr lang="ru-RU" sz="2000" dirty="0" smtClean="0">
                <a:solidFill>
                  <a:srgbClr val="C00000"/>
                </a:solidFill>
                <a:latin typeface="Panton SemiBold" panose="020B0604020202020204" charset="-52"/>
                <a:ea typeface="+mj-ea"/>
                <a:cs typeface="+mj-cs"/>
              </a:rPr>
              <a:t>создан путеводитель по </a:t>
            </a:r>
            <a:r>
              <a:rPr lang="ru-RU" sz="2000" dirty="0">
                <a:solidFill>
                  <a:srgbClr val="C00000"/>
                </a:solidFill>
                <a:latin typeface="Panton SemiBold" panose="020B0604020202020204" charset="-52"/>
                <a:ea typeface="+mj-ea"/>
                <a:cs typeface="+mj-cs"/>
              </a:rPr>
              <a:t>Ленинградской области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7209" y="284335"/>
            <a:ext cx="3996003" cy="26640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585" y="4000663"/>
            <a:ext cx="2377289" cy="288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69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872832" cy="1325563"/>
          </a:xfrm>
        </p:spPr>
        <p:txBody>
          <a:bodyPr>
            <a:normAutofit/>
          </a:bodyPr>
          <a:lstStyle/>
          <a:p>
            <a:r>
              <a:rPr lang="ru-RU" sz="3000" dirty="0" smtClean="0">
                <a:solidFill>
                  <a:srgbClr val="C00000"/>
                </a:solidFill>
                <a:latin typeface="Panton SemiBold" panose="020B0604020202020204" charset="-52"/>
              </a:rPr>
              <a:t>ПЛАНЫ РАЗВИТИЯ ПОТРЕБИТЕЛЬСКОГО РЫНКА 2024 </a:t>
            </a:r>
            <a:endParaRPr lang="ru-RU" sz="3000" dirty="0">
              <a:solidFill>
                <a:srgbClr val="C00000"/>
              </a:solidFill>
              <a:latin typeface="Panton SemiBold" panose="020B0604020202020204" charset="-52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0086" y="1325563"/>
            <a:ext cx="10515600" cy="5460460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AutoNum type="arabicPeriod"/>
            </a:pPr>
            <a:r>
              <a:rPr lang="ru-RU" sz="3200" dirty="0" smtClean="0">
                <a:solidFill>
                  <a:srgbClr val="243D99"/>
                </a:solidFill>
                <a:latin typeface="Panton SemiBold" panose="020B0604020202020204" charset="-52"/>
              </a:rPr>
              <a:t>Разработка </a:t>
            </a:r>
            <a:r>
              <a:rPr lang="ru-RU" sz="3200" dirty="0">
                <a:solidFill>
                  <a:srgbClr val="243D99"/>
                </a:solidFill>
                <a:latin typeface="Panton SemiBold" panose="020B0604020202020204" charset="-52"/>
              </a:rPr>
              <a:t>и принятие закона «О порядке и условиях размещения нестационарных торговых объектов на территории Ленинградской области</a:t>
            </a:r>
            <a:r>
              <a:rPr lang="ru-RU" sz="3200" dirty="0" smtClean="0">
                <a:solidFill>
                  <a:srgbClr val="243D99"/>
                </a:solidFill>
                <a:latin typeface="Panton SemiBold" panose="020B0604020202020204" charset="-52"/>
              </a:rPr>
              <a:t>»</a:t>
            </a:r>
          </a:p>
          <a:p>
            <a:pPr marL="514350" indent="-514350">
              <a:buAutoNum type="arabicPeriod"/>
            </a:pPr>
            <a:r>
              <a:rPr lang="ru-RU" sz="3200" dirty="0" smtClean="0">
                <a:solidFill>
                  <a:srgbClr val="FF6A47"/>
                </a:solidFill>
                <a:latin typeface="Panton SemiBold" panose="020B0604020202020204" charset="-52"/>
              </a:rPr>
              <a:t>Обеспечение </a:t>
            </a:r>
            <a:r>
              <a:rPr lang="ru-RU" sz="3200" dirty="0">
                <a:solidFill>
                  <a:srgbClr val="FF6A47"/>
                </a:solidFill>
                <a:latin typeface="Panton SemiBold" panose="020B0604020202020204" charset="-52"/>
              </a:rPr>
              <a:t>реализации региональной  программы поддержки и продвижения местных брендов Ленинградской области </a:t>
            </a:r>
            <a:endParaRPr lang="ru-RU" sz="3200" dirty="0" smtClean="0">
              <a:solidFill>
                <a:srgbClr val="FF6A47"/>
              </a:solidFill>
              <a:latin typeface="Panton SemiBold" panose="020B0604020202020204" charset="-52"/>
            </a:endParaRPr>
          </a:p>
          <a:p>
            <a:pPr marL="514350" indent="-514350">
              <a:buAutoNum type="arabicPeriod"/>
            </a:pPr>
            <a:r>
              <a:rPr lang="ru-RU" sz="3200" dirty="0" err="1" smtClean="0">
                <a:latin typeface="Panton SemiBold" panose="020B0604020202020204" charset="-52"/>
              </a:rPr>
              <a:t>Цифровизация</a:t>
            </a:r>
            <a:r>
              <a:rPr lang="ru-RU" sz="3200" dirty="0" smtClean="0">
                <a:latin typeface="Panton SemiBold" panose="020B0604020202020204" charset="-52"/>
              </a:rPr>
              <a:t> </a:t>
            </a:r>
            <a:r>
              <a:rPr lang="ru-RU" sz="3200" dirty="0">
                <a:latin typeface="Panton SemiBold" panose="020B0604020202020204" charset="-52"/>
              </a:rPr>
              <a:t>всех </a:t>
            </a:r>
            <a:r>
              <a:rPr lang="ru-RU" sz="3200" dirty="0" smtClean="0">
                <a:latin typeface="Panton SemiBold" panose="020B0604020202020204" charset="-52"/>
              </a:rPr>
              <a:t>процессов в сфере</a:t>
            </a:r>
            <a:br>
              <a:rPr lang="ru-RU" sz="3200" dirty="0" smtClean="0">
                <a:latin typeface="Panton SemiBold" panose="020B0604020202020204" charset="-52"/>
              </a:rPr>
            </a:br>
            <a:r>
              <a:rPr lang="ru-RU" sz="3200" dirty="0" smtClean="0">
                <a:latin typeface="Panton SemiBold" panose="020B0604020202020204" charset="-52"/>
              </a:rPr>
              <a:t>размещения НТО и проведения ярмарок</a:t>
            </a:r>
            <a:endParaRPr lang="ru-RU" sz="3200" dirty="0">
              <a:latin typeface="Panton SemiBold" panose="020B0604020202020204" charset="-52"/>
            </a:endParaRPr>
          </a:p>
          <a:p>
            <a:pPr marL="514350" indent="-514350">
              <a:buAutoNum type="arabicPeriod"/>
            </a:pPr>
            <a:r>
              <a:rPr lang="ru-RU" sz="3200" dirty="0" smtClean="0">
                <a:solidFill>
                  <a:srgbClr val="F04247"/>
                </a:solidFill>
                <a:latin typeface="Panton SemiBold" panose="020B0604020202020204" charset="-52"/>
              </a:rPr>
              <a:t>Повышение показателей региона в рейтинге Креативных (творческих) индустрий</a:t>
            </a:r>
          </a:p>
          <a:p>
            <a:pPr marL="514350" indent="-514350">
              <a:buAutoNum type="arabicPeriod"/>
            </a:pPr>
            <a:r>
              <a:rPr lang="ru-RU" sz="3200" dirty="0" smtClean="0">
                <a:solidFill>
                  <a:srgbClr val="4793FF"/>
                </a:solidFill>
                <a:latin typeface="Panton SemiBold" panose="020B0604020202020204" charset="-52"/>
              </a:rPr>
              <a:t>Проведение </a:t>
            </a:r>
            <a:r>
              <a:rPr lang="ru-RU" sz="3200" dirty="0">
                <a:solidFill>
                  <a:srgbClr val="4793FF"/>
                </a:solidFill>
                <a:latin typeface="Panton SemiBold" panose="020B0604020202020204" charset="-52"/>
              </a:rPr>
              <a:t>впервые Фестиваля креативных индустрий (дата уточняется, предположительно в декабре</a:t>
            </a:r>
            <a:r>
              <a:rPr lang="ru-RU" sz="3200" dirty="0" smtClean="0">
                <a:solidFill>
                  <a:srgbClr val="4793FF"/>
                </a:solidFill>
                <a:latin typeface="Panton SemiBold" panose="020B0604020202020204" charset="-52"/>
              </a:rPr>
              <a:t>)</a:t>
            </a:r>
          </a:p>
          <a:p>
            <a:pPr marL="514350" indent="-514350">
              <a:buAutoNum type="arabicPeriod"/>
            </a:pPr>
            <a:r>
              <a:rPr lang="ru-RU" sz="3200" dirty="0">
                <a:solidFill>
                  <a:srgbClr val="7030A0"/>
                </a:solidFill>
                <a:latin typeface="Panton SemiBold" panose="020B0604020202020204" charset="-52"/>
              </a:rPr>
              <a:t>Реализация проекта «Общественное питание</a:t>
            </a:r>
            <a:r>
              <a:rPr lang="ru-RU" sz="3200" dirty="0" smtClean="0">
                <a:solidFill>
                  <a:srgbClr val="7030A0"/>
                </a:solidFill>
                <a:latin typeface="Panton SemiBold" panose="020B0604020202020204" charset="-52"/>
              </a:rPr>
              <a:t>» в целях обеспечения </a:t>
            </a:r>
            <a:r>
              <a:rPr lang="ru-RU" sz="3200" dirty="0">
                <a:solidFill>
                  <a:srgbClr val="7030A0"/>
                </a:solidFill>
                <a:latin typeface="Panton SemiBold" panose="020B0604020202020204" charset="-52"/>
              </a:rPr>
              <a:t>повсеместного применения контрольно-кассовой техники и выдачи кассовых </a:t>
            </a:r>
            <a:r>
              <a:rPr lang="ru-RU" sz="3200" dirty="0" smtClean="0">
                <a:solidFill>
                  <a:srgbClr val="7030A0"/>
                </a:solidFill>
                <a:latin typeface="Panton SemiBold" panose="020B0604020202020204" charset="-52"/>
              </a:rPr>
              <a:t>чеков</a:t>
            </a:r>
            <a:endParaRPr lang="ru-RU" dirty="0" smtClean="0"/>
          </a:p>
          <a:p>
            <a:pPr marL="514350" indent="-514350">
              <a:buAutoNum type="arabicPeriod"/>
            </a:pPr>
            <a:endParaRPr lang="ru-RU" dirty="0"/>
          </a:p>
        </p:txBody>
      </p:sp>
      <p:pic>
        <p:nvPicPr>
          <p:cNvPr id="4" name="Picture 3" descr="C:\Users\Администратор\Desktop\логого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2"/>
          <a:stretch/>
        </p:blipFill>
        <p:spPr bwMode="auto">
          <a:xfrm>
            <a:off x="2315361" y="380679"/>
            <a:ext cx="9650337" cy="620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691299" y="6416691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D510D72B-6434-DC4A-A382-951B0FCB8A9C}" type="slidenum">
              <a:rPr lang="x-none">
                <a:solidFill>
                  <a:schemeClr val="bg1"/>
                </a:solidFill>
                <a:latin typeface="Panton SemiBold" panose="020B0604020202020204" charset="-52"/>
              </a:rPr>
              <a:pPr/>
              <a:t>11</a:t>
            </a:fld>
            <a:endParaRPr lang="x-none" dirty="0">
              <a:solidFill>
                <a:schemeClr val="bg1"/>
              </a:solidFill>
              <a:latin typeface="Panton SemiBold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2136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riangle 8">
            <a:extLst>
              <a:ext uri="{FF2B5EF4-FFF2-40B4-BE49-F238E27FC236}">
                <a16:creationId xmlns="" xmlns:a16="http://schemas.microsoft.com/office/drawing/2014/main" id="{55628F9E-C0AA-9EE9-4B1D-01223002A1E5}"/>
              </a:ext>
            </a:extLst>
          </p:cNvPr>
          <p:cNvSpPr/>
          <p:nvPr/>
        </p:nvSpPr>
        <p:spPr>
          <a:xfrm rot="1533917">
            <a:off x="7822327" y="4348506"/>
            <a:ext cx="5647115" cy="3468144"/>
          </a:xfrm>
          <a:prstGeom prst="triangle">
            <a:avLst>
              <a:gd name="adj" fmla="val 6687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68AA3C-A3F3-0929-C326-739AA7CC85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079" y="2491657"/>
            <a:ext cx="10857671" cy="1577423"/>
          </a:xfrm>
        </p:spPr>
        <p:txBody>
          <a:bodyPr>
            <a:noAutofit/>
          </a:bodyPr>
          <a:lstStyle/>
          <a:p>
            <a:pPr algn="l"/>
            <a:r>
              <a:rPr lang="ru-RU" sz="4800" b="1" dirty="0">
                <a:solidFill>
                  <a:srgbClr val="243D99"/>
                </a:solidFill>
                <a:latin typeface="Panton SemiBold" pitchFamily="2" charset="77"/>
              </a:rPr>
              <a:t>Спасибо за внимание!</a:t>
            </a:r>
            <a:endParaRPr lang="x-none" sz="5400" b="1" dirty="0">
              <a:solidFill>
                <a:srgbClr val="243D99"/>
              </a:solidFill>
              <a:latin typeface="Panton SemiBold" pitchFamily="2" charset="77"/>
            </a:endParaRPr>
          </a:p>
        </p:txBody>
      </p:sp>
      <p:pic>
        <p:nvPicPr>
          <p:cNvPr id="1026" name="Picture 2" descr="Герб Ленинградской области - Геральдический портал (всё о флагах и гербах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77" y="888756"/>
            <a:ext cx="1095003" cy="1232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дзаголовок 2">
            <a:extLst>
              <a:ext uri="{FF2B5EF4-FFF2-40B4-BE49-F238E27FC236}">
                <a16:creationId xmlns="" xmlns:a16="http://schemas.microsoft.com/office/drawing/2014/main" id="{50A908D2-AF89-4F7B-80F4-1FA3B5C750A4}"/>
              </a:ext>
            </a:extLst>
          </p:cNvPr>
          <p:cNvSpPr txBox="1">
            <a:spLocks/>
          </p:cNvSpPr>
          <p:nvPr/>
        </p:nvSpPr>
        <p:spPr>
          <a:xfrm>
            <a:off x="571861" y="4956199"/>
            <a:ext cx="6010101" cy="12705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rgbClr val="1081C5"/>
                </a:solidFill>
                <a:latin typeface="Panton SemiBold" panose="020B0604020202020204" charset="-52"/>
              </a:rPr>
              <a:t>(812) </a:t>
            </a:r>
            <a:r>
              <a:rPr lang="en-US" sz="2000" dirty="0" smtClean="0">
                <a:solidFill>
                  <a:srgbClr val="1081C5"/>
                </a:solidFill>
                <a:latin typeface="Panton SemiBold" panose="020B0604020202020204" charset="-52"/>
              </a:rPr>
              <a:t>539-41-57</a:t>
            </a:r>
            <a:r>
              <a:rPr lang="en-US" sz="2000" dirty="0">
                <a:solidFill>
                  <a:srgbClr val="1081C5"/>
                </a:solidFill>
                <a:latin typeface="Panton SemiBold" panose="020B0604020202020204" charset="-52"/>
              </a:rPr>
              <a:t/>
            </a:r>
            <a:br>
              <a:rPr lang="en-US" sz="2000" dirty="0">
                <a:solidFill>
                  <a:srgbClr val="1081C5"/>
                </a:solidFill>
                <a:latin typeface="Panton SemiBold" panose="020B0604020202020204" charset="-52"/>
              </a:rPr>
            </a:br>
            <a:r>
              <a:rPr lang="en-US" sz="2000" dirty="0">
                <a:solidFill>
                  <a:srgbClr val="1081C5"/>
                </a:solidFill>
                <a:latin typeface="Panton SemiBold" panose="020B0604020202020204" charset="-52"/>
              </a:rPr>
              <a:t>small.lenobl@lenreg.ru</a:t>
            </a:r>
            <a:r>
              <a:rPr lang="ru-RU" sz="2000" dirty="0">
                <a:solidFill>
                  <a:srgbClr val="1081C5"/>
                </a:solidFill>
                <a:latin typeface="Panton SemiBold" panose="020B0604020202020204" charset="-52"/>
              </a:rPr>
              <a:t/>
            </a:r>
            <a:br>
              <a:rPr lang="ru-RU" sz="2000" dirty="0">
                <a:solidFill>
                  <a:srgbClr val="1081C5"/>
                </a:solidFill>
                <a:latin typeface="Panton SemiBold" panose="020B0604020202020204" charset="-52"/>
              </a:rPr>
            </a:br>
            <a:r>
              <a:rPr lang="en-US" sz="2000" dirty="0" smtClean="0">
                <a:solidFill>
                  <a:srgbClr val="1081C5"/>
                </a:solidFill>
                <a:latin typeface="Panton SemiBold" panose="020B0604020202020204" charset="-52"/>
              </a:rPr>
              <a:t>small.lenobl.ru</a:t>
            </a:r>
            <a:endParaRPr lang="ru-RU" sz="3600" dirty="0">
              <a:solidFill>
                <a:srgbClr val="1081C5"/>
              </a:solidFill>
              <a:latin typeface="Panton SemiBold" panose="020B0604020202020204" charset="-52"/>
            </a:endParaRPr>
          </a:p>
        </p:txBody>
      </p:sp>
      <p:sp>
        <p:nvSpPr>
          <p:cNvPr id="10" name="Подзаголовок 2">
            <a:extLst>
              <a:ext uri="{FF2B5EF4-FFF2-40B4-BE49-F238E27FC236}">
                <a16:creationId xmlns="" xmlns:a16="http://schemas.microsoft.com/office/drawing/2014/main" id="{50A908D2-AF89-4F7B-80F4-1FA3B5C750A4}"/>
              </a:ext>
            </a:extLst>
          </p:cNvPr>
          <p:cNvSpPr txBox="1">
            <a:spLocks/>
          </p:cNvSpPr>
          <p:nvPr/>
        </p:nvSpPr>
        <p:spPr>
          <a:xfrm>
            <a:off x="1546682" y="914991"/>
            <a:ext cx="3427361" cy="12514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ru-RU" sz="2000" dirty="0">
                <a:solidFill>
                  <a:srgbClr val="1081C5"/>
                </a:solidFill>
                <a:latin typeface="Panton SemiBold" panose="020B0604020202020204" charset="-52"/>
              </a:rPr>
              <a:t>Комитет </a:t>
            </a:r>
            <a:r>
              <a:rPr lang="ru-RU" sz="2000" dirty="0" smtClean="0">
                <a:solidFill>
                  <a:srgbClr val="1081C5"/>
                </a:solidFill>
                <a:latin typeface="Panton SemiBold" panose="020B0604020202020204" charset="-52"/>
              </a:rPr>
              <a:t>по развитию малого, среднего бизнеса  и потребительского рынка Ленинградской области</a:t>
            </a:r>
            <a:endParaRPr lang="ru-RU" sz="2000" dirty="0">
              <a:solidFill>
                <a:srgbClr val="1081C5"/>
              </a:solidFill>
              <a:latin typeface="Panton SemiBold" panose="020B0604020202020204" charset="-52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691299" y="6416691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D510D72B-6434-DC4A-A382-951B0FCB8A9C}" type="slidenum">
              <a:rPr lang="x-none">
                <a:solidFill>
                  <a:schemeClr val="bg1"/>
                </a:solidFill>
                <a:latin typeface="Panton SemiBold" panose="020B0604020202020204" charset="-52"/>
              </a:rPr>
              <a:pPr/>
              <a:t>12</a:t>
            </a:fld>
            <a:endParaRPr lang="x-none" dirty="0">
              <a:solidFill>
                <a:schemeClr val="bg1"/>
              </a:solidFill>
              <a:latin typeface="Panton SemiBold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51963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15901" t="31723" r="50272" b="18753"/>
          <a:stretch/>
        </p:blipFill>
        <p:spPr>
          <a:xfrm>
            <a:off x="736164" y="3284969"/>
            <a:ext cx="4279850" cy="3524581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C64F49DA-6773-4B47-97BC-81E3C34FA14C}"/>
              </a:ext>
            </a:extLst>
          </p:cNvPr>
          <p:cNvSpPr/>
          <p:nvPr/>
        </p:nvSpPr>
        <p:spPr>
          <a:xfrm>
            <a:off x="5526742" y="-12584"/>
            <a:ext cx="6669100" cy="6675120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2560" y="2700611"/>
            <a:ext cx="743984" cy="743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Администратор\Desktop\фон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03"/>
          <a:stretch/>
        </p:blipFill>
        <p:spPr bwMode="auto">
          <a:xfrm>
            <a:off x="0" y="6199464"/>
            <a:ext cx="12195841" cy="65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дминистратор\Desktop\логого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75" y="303739"/>
            <a:ext cx="11514809" cy="620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701098" y="6379401"/>
            <a:ext cx="277193" cy="351475"/>
          </a:xfrm>
          <a:prstGeom prst="rect">
            <a:avLst/>
          </a:prstGeom>
          <a:noFill/>
        </p:spPr>
        <p:txBody>
          <a:bodyPr wrap="none" lIns="73756" tIns="36878" rIns="73756" bIns="36878" rtlCol="0">
            <a:spAutoFit/>
          </a:bodyPr>
          <a:lstStyle/>
          <a:p>
            <a:pPr algn="r"/>
            <a:r>
              <a:rPr lang="ru-RU" dirty="0" smtClean="0">
                <a:solidFill>
                  <a:schemeClr val="bg1"/>
                </a:solidFill>
                <a:latin typeface="PP Pangram Sans Narrow" pitchFamily="50" charset="-52"/>
              </a:rPr>
              <a:t>2</a:t>
            </a:r>
            <a:endParaRPr lang="ru-RU" dirty="0">
              <a:solidFill>
                <a:schemeClr val="bg1"/>
              </a:solidFill>
              <a:latin typeface="PP Pangram Sans Narrow" pitchFamily="50" charset="-5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34058" y="303739"/>
            <a:ext cx="5738624" cy="674641"/>
          </a:xfrm>
          <a:prstGeom prst="rect">
            <a:avLst/>
          </a:prstGeom>
          <a:noFill/>
        </p:spPr>
        <p:txBody>
          <a:bodyPr wrap="none" lIns="73756" tIns="36878" rIns="73756" bIns="36878" rtlCol="0" anchor="t">
            <a:spAutoFit/>
          </a:bodyPr>
          <a:lstStyle/>
          <a:p>
            <a:r>
              <a:rPr lang="ru-RU" sz="3900" b="1" dirty="0">
                <a:solidFill>
                  <a:srgbClr val="C00000"/>
                </a:solidFill>
                <a:latin typeface="Panton SemiBold" panose="020B0604020202020204" charset="-52"/>
              </a:rPr>
              <a:t>Потребительский рынок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352665" y="2080367"/>
            <a:ext cx="5299345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  <a:tabLst>
                <a:tab pos="540385" algn="l"/>
                <a:tab pos="630555" algn="l"/>
              </a:tabLst>
            </a:pPr>
            <a:r>
              <a:rPr lang="ru-RU" sz="2000" dirty="0">
                <a:solidFill>
                  <a:srgbClr val="1081C5"/>
                </a:solidFill>
                <a:latin typeface="Panton" panose="00000500000000000000" pitchFamily="2" charset="-52"/>
              </a:rPr>
              <a:t>Бытовое обслуживание </a:t>
            </a:r>
            <a:r>
              <a:rPr lang="en-US" sz="2000" dirty="0" smtClean="0">
                <a:solidFill>
                  <a:srgbClr val="1081C5"/>
                </a:solidFill>
                <a:latin typeface="Panton" panose="00000500000000000000" pitchFamily="2" charset="-52"/>
              </a:rPr>
              <a:t>  </a:t>
            </a:r>
            <a:r>
              <a:rPr lang="ru-RU" sz="2400" b="1" dirty="0" smtClean="0">
                <a:solidFill>
                  <a:srgbClr val="C00000"/>
                </a:solidFill>
                <a:latin typeface="Panton SemiBold" panose="020B0604020202020204" charset="-52"/>
              </a:rPr>
              <a:t>4 225</a:t>
            </a:r>
            <a:endParaRPr lang="ru-RU" sz="2400" b="1" dirty="0">
              <a:solidFill>
                <a:srgbClr val="243D99"/>
              </a:solidFill>
              <a:latin typeface="Panton SemiBold" panose="020B0604020202020204" charset="-52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49218" y="2860237"/>
            <a:ext cx="5299344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  <a:tabLst>
                <a:tab pos="540385" algn="l"/>
                <a:tab pos="630555" algn="l"/>
              </a:tabLst>
            </a:pPr>
            <a:r>
              <a:rPr lang="ru-RU" sz="2000" dirty="0">
                <a:solidFill>
                  <a:srgbClr val="1081C5"/>
                </a:solidFill>
                <a:latin typeface="Panton" panose="00000500000000000000" pitchFamily="2" charset="-52"/>
              </a:rPr>
              <a:t>Общественное питание </a:t>
            </a:r>
            <a:r>
              <a:rPr lang="en-US" sz="2000" dirty="0" smtClean="0">
                <a:solidFill>
                  <a:srgbClr val="1081C5"/>
                </a:solidFill>
                <a:latin typeface="Panton" panose="00000500000000000000" pitchFamily="2" charset="-52"/>
              </a:rPr>
              <a:t>   </a:t>
            </a:r>
            <a:r>
              <a:rPr lang="ru-RU" sz="2400" b="1" dirty="0" smtClean="0">
                <a:solidFill>
                  <a:srgbClr val="C00000"/>
                </a:solidFill>
                <a:latin typeface="Panton SemiBold" panose="020B0604020202020204" charset="-52"/>
              </a:rPr>
              <a:t>2 065</a:t>
            </a:r>
            <a:endParaRPr lang="ru-RU" sz="2400" b="1" dirty="0">
              <a:solidFill>
                <a:srgbClr val="243D99"/>
              </a:solidFill>
              <a:latin typeface="Panton SemiBold" panose="020B0604020202020204" charset="-5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366659" y="1359850"/>
            <a:ext cx="5234731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  <a:tabLst>
                <a:tab pos="540385" algn="l"/>
                <a:tab pos="630555" algn="l"/>
              </a:tabLst>
            </a:pPr>
            <a:r>
              <a:rPr lang="ru-RU" sz="2000" dirty="0">
                <a:solidFill>
                  <a:srgbClr val="1081C5"/>
                </a:solidFill>
                <a:latin typeface="Panton" panose="00000500000000000000" pitchFamily="2" charset="-52"/>
              </a:rPr>
              <a:t>Розничная </a:t>
            </a:r>
            <a:r>
              <a:rPr lang="ru-RU" sz="2000" dirty="0" smtClean="0">
                <a:solidFill>
                  <a:srgbClr val="1081C5"/>
                </a:solidFill>
                <a:latin typeface="Panton" panose="00000500000000000000" pitchFamily="2" charset="-52"/>
              </a:rPr>
              <a:t>торговля</a:t>
            </a:r>
            <a:r>
              <a:rPr lang="en-US" sz="2000" dirty="0" smtClean="0">
                <a:solidFill>
                  <a:srgbClr val="1081C5"/>
                </a:solidFill>
                <a:latin typeface="Panton" panose="00000500000000000000" pitchFamily="2" charset="-52"/>
              </a:rPr>
              <a:t>        </a:t>
            </a:r>
            <a:r>
              <a:rPr lang="ru-RU" sz="2400" b="1" dirty="0" smtClean="0">
                <a:solidFill>
                  <a:srgbClr val="C00000"/>
                </a:solidFill>
                <a:latin typeface="Panton SemiBold" panose="020B0604020202020204" charset="-52"/>
              </a:rPr>
              <a:t>16 311</a:t>
            </a:r>
            <a:endParaRPr lang="ru-RU" sz="2400" b="1" dirty="0">
              <a:solidFill>
                <a:srgbClr val="243D99"/>
              </a:solidFill>
              <a:latin typeface="Panton SemiBold" panose="020B0604020202020204" charset="-52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75" y="1884855"/>
            <a:ext cx="815756" cy="815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75" y="1085877"/>
            <a:ext cx="798978" cy="798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81916201"/>
              </p:ext>
            </p:extLst>
          </p:nvPr>
        </p:nvGraphicFramePr>
        <p:xfrm>
          <a:off x="5352175" y="1914432"/>
          <a:ext cx="6723283" cy="37535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3055291119"/>
              </p:ext>
            </p:extLst>
          </p:nvPr>
        </p:nvGraphicFramePr>
        <p:xfrm>
          <a:off x="9604963" y="875799"/>
          <a:ext cx="2606483" cy="3649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3934586347"/>
              </p:ext>
            </p:extLst>
          </p:nvPr>
        </p:nvGraphicFramePr>
        <p:xfrm>
          <a:off x="7792163" y="1254066"/>
          <a:ext cx="3625599" cy="36271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4302553" y="4217382"/>
            <a:ext cx="1041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>
                <a:latin typeface="Panton SemiBold" panose="020B0604020202020204" charset="-52"/>
              </a:rPr>
              <a:t>я</a:t>
            </a:r>
            <a:r>
              <a:rPr lang="ru-RU" sz="900" b="1" dirty="0" smtClean="0">
                <a:latin typeface="Panton SemiBold" panose="020B0604020202020204" charset="-52"/>
              </a:rPr>
              <a:t>нварь 2024               к январю 2023</a:t>
            </a:r>
            <a:endParaRPr lang="ru-RU" sz="900" b="1" dirty="0">
              <a:latin typeface="Panton SemiBold" panose="020B0604020202020204" charset="-5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1781" y="4216371"/>
            <a:ext cx="1041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900" b="1" dirty="0">
                <a:latin typeface="Panton SemiBold" panose="020B0604020202020204" charset="-52"/>
              </a:rPr>
              <a:t>я</a:t>
            </a:r>
            <a:r>
              <a:rPr lang="ru-RU" sz="900" b="1" dirty="0" smtClean="0">
                <a:latin typeface="Panton SemiBold" panose="020B0604020202020204" charset="-52"/>
              </a:rPr>
              <a:t>нварь 2023              к январю 2022</a:t>
            </a:r>
            <a:endParaRPr lang="ru-RU" sz="900" b="1" dirty="0">
              <a:latin typeface="Panton SemiBold" panose="020B0604020202020204" charset="-5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84587" y="5709486"/>
            <a:ext cx="2648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Panton SemiBold" panose="020B0604020202020204" charset="-52"/>
              </a:rPr>
              <a:t>Оборот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Panton SemiBold" panose="020B0604020202020204" charset="-52"/>
              </a:rPr>
              <a:t>,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Panton SemiBold" panose="020B0604020202020204" charset="-52"/>
              </a:rPr>
              <a:t> млрд рублей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Panton SemiBold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45748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27506" y="672516"/>
            <a:ext cx="5115154" cy="757130"/>
          </a:xfrm>
          <a:prstGeom prst="rect">
            <a:avLst/>
          </a:prstGeom>
          <a:solidFill>
            <a:srgbClr val="243D99"/>
          </a:solidFill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0"/>
              </a:spcAft>
              <a:tabLst>
                <a:tab pos="540385" algn="l"/>
                <a:tab pos="630555" algn="l"/>
              </a:tabLst>
            </a:pPr>
            <a:r>
              <a:rPr lang="ru-RU" sz="2400" b="1" dirty="0" smtClean="0">
                <a:solidFill>
                  <a:srgbClr val="F04247"/>
                </a:solidFill>
                <a:latin typeface="Panton SemiBold" panose="020B0604020202020204" charset="-52"/>
                <a:ea typeface="+mj-ea"/>
                <a:cs typeface="+mj-cs"/>
              </a:rPr>
              <a:t>Доля оборота розничной торговли по типам предприятий</a:t>
            </a:r>
            <a:endParaRPr lang="ru-RU" sz="2400" b="1" dirty="0">
              <a:solidFill>
                <a:srgbClr val="F04247"/>
              </a:solidFill>
              <a:latin typeface="Panton SemiBold" panose="020B0604020202020204" charset="-52"/>
              <a:ea typeface="+mj-ea"/>
              <a:cs typeface="+mj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526528" y="1483391"/>
            <a:ext cx="506002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latin typeface="Panton SemiBold" panose="020B0604020202020204" charset="-52"/>
              </a:rPr>
              <a:t>Ленинградская область</a:t>
            </a:r>
            <a:endParaRPr lang="ru-RU" sz="2400" b="1" dirty="0">
              <a:latin typeface="Panton SemiBold" panose="020B0604020202020204" charset="-52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200" b="1" dirty="0" smtClean="0">
                <a:solidFill>
                  <a:srgbClr val="243D99"/>
                </a:solidFill>
                <a:latin typeface="Panton SemiBold" panose="020B0604020202020204" charset="-52"/>
              </a:rPr>
              <a:t>86 828 руб</a:t>
            </a:r>
            <a:r>
              <a:rPr lang="ru-RU" sz="2200" b="1" dirty="0">
                <a:solidFill>
                  <a:srgbClr val="243D99"/>
                </a:solidFill>
                <a:latin typeface="Panton SemiBold" panose="020B0604020202020204" charset="-52"/>
              </a:rPr>
              <a:t>.</a:t>
            </a:r>
            <a:r>
              <a:rPr lang="ru-RU" sz="2200" b="1" dirty="0" smtClean="0">
                <a:solidFill>
                  <a:srgbClr val="243D99"/>
                </a:solidFill>
                <a:latin typeface="Panton SemiBold" panose="020B0604020202020204" charset="-52"/>
              </a:rPr>
              <a:t>          14,8%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ru-RU" sz="1200" b="1" dirty="0">
              <a:solidFill>
                <a:srgbClr val="243D99"/>
              </a:solidFill>
              <a:latin typeface="Panton SemiBold" panose="020B0604020202020204" charset="-52"/>
            </a:endParaRPr>
          </a:p>
          <a:p>
            <a:pPr lvl="0"/>
            <a:r>
              <a:rPr lang="ru-RU" sz="2400" b="1" dirty="0" smtClean="0">
                <a:latin typeface="Panton SemiBold" panose="020B0604020202020204" charset="-52"/>
              </a:rPr>
              <a:t>Торговля</a:t>
            </a:r>
            <a:endParaRPr lang="ru-RU" sz="2400" b="1" dirty="0">
              <a:latin typeface="Panton SemiBold" panose="020B0604020202020204" charset="-52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200" b="1" dirty="0" smtClean="0">
                <a:solidFill>
                  <a:srgbClr val="243D99"/>
                </a:solidFill>
                <a:latin typeface="Panton SemiBold" panose="020B0604020202020204" charset="-52"/>
              </a:rPr>
              <a:t>43,5 тыс. чел.        6,8%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200" b="1" dirty="0" smtClean="0">
                <a:solidFill>
                  <a:srgbClr val="243D99"/>
                </a:solidFill>
                <a:latin typeface="Panton SemiBold" panose="020B0604020202020204" charset="-52"/>
              </a:rPr>
              <a:t>63 951 руб.             13%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ru-RU" sz="1200" b="1" dirty="0" smtClean="0">
              <a:solidFill>
                <a:srgbClr val="243D99"/>
              </a:solidFill>
              <a:latin typeface="Panton SemiBold" panose="020B0604020202020204" charset="-52"/>
            </a:endParaRPr>
          </a:p>
          <a:p>
            <a:pPr lvl="0"/>
            <a:r>
              <a:rPr lang="ru-RU" sz="2400" b="1" dirty="0" smtClean="0">
                <a:latin typeface="Panton SemiBold" panose="020B0604020202020204" charset="-52"/>
              </a:rPr>
              <a:t>Общественное питание</a:t>
            </a:r>
            <a:endParaRPr lang="ru-RU" sz="2400" dirty="0" smtClean="0">
              <a:latin typeface="Panton SemiBold" panose="020B0604020202020204" charset="-52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200" b="1" dirty="0" smtClean="0">
                <a:solidFill>
                  <a:srgbClr val="C00000"/>
                </a:solidFill>
                <a:latin typeface="Panton SemiBold" panose="020B0604020202020204" charset="-52"/>
              </a:rPr>
              <a:t>4,2 тыс. чел.          10,4%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200" b="1" dirty="0" smtClean="0">
                <a:solidFill>
                  <a:srgbClr val="C00000"/>
                </a:solidFill>
                <a:latin typeface="Panton SemiBold" panose="020B0604020202020204" charset="-52"/>
              </a:rPr>
              <a:t>34 389 руб.           11,5%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ru-RU" sz="1200" b="1" dirty="0">
              <a:solidFill>
                <a:srgbClr val="C00000"/>
              </a:solidFill>
              <a:latin typeface="Panton SemiBold" panose="020B0604020202020204" charset="-52"/>
            </a:endParaRPr>
          </a:p>
          <a:p>
            <a:pPr lvl="0"/>
            <a:r>
              <a:rPr lang="ru-RU" sz="2400" b="1" dirty="0" smtClean="0">
                <a:latin typeface="Panton SemiBold" panose="020B0604020202020204" charset="-52"/>
              </a:rPr>
              <a:t>Бытовое обслуживание</a:t>
            </a:r>
            <a:endParaRPr lang="ru-RU" sz="2400" dirty="0">
              <a:latin typeface="Panton SemiBold" panose="020B0604020202020204" charset="-52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Panton SemiBold" panose="020B0604020202020204" charset="-52"/>
              </a:rPr>
              <a:t>1,4 тыс. чел</a:t>
            </a:r>
            <a:r>
              <a:rPr lang="ru-RU" sz="2200" b="1" smtClean="0">
                <a:solidFill>
                  <a:schemeClr val="accent5">
                    <a:lumMod val="75000"/>
                  </a:schemeClr>
                </a:solidFill>
                <a:latin typeface="Panton SemiBold" panose="020B0604020202020204" charset="-52"/>
              </a:rPr>
              <a:t>.            7,8</a:t>
            </a:r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Panton SemiBold" panose="020B0604020202020204" charset="-52"/>
              </a:rPr>
              <a:t>%</a:t>
            </a:r>
            <a:endParaRPr lang="ru-RU" sz="2200" b="1" dirty="0">
              <a:solidFill>
                <a:schemeClr val="accent5">
                  <a:lumMod val="75000"/>
                </a:schemeClr>
              </a:solidFill>
              <a:latin typeface="Panton SemiBold" panose="020B0604020202020204" charset="-52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Panton SemiBold" panose="020B0604020202020204" charset="-52"/>
              </a:rPr>
              <a:t>66 397 руб.             33%</a:t>
            </a:r>
            <a:endParaRPr lang="ru-RU" sz="2200" b="1" dirty="0">
              <a:solidFill>
                <a:schemeClr val="accent5">
                  <a:lumMod val="75000"/>
                </a:schemeClr>
              </a:solidFill>
              <a:latin typeface="Panton SemiBold" panose="020B0604020202020204" charset="-52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ru-RU" sz="2200" b="1" dirty="0">
              <a:solidFill>
                <a:srgbClr val="C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689877" y="6379401"/>
            <a:ext cx="288414" cy="351475"/>
          </a:xfrm>
          <a:prstGeom prst="rect">
            <a:avLst/>
          </a:prstGeom>
          <a:noFill/>
        </p:spPr>
        <p:txBody>
          <a:bodyPr wrap="none" lIns="73756" tIns="36878" rIns="73756" bIns="36878" rtlCol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  <a:latin typeface="Panton SemiBold" panose="020B0604020202020204" charset="-52"/>
              </a:rPr>
              <a:t>3</a:t>
            </a:r>
          </a:p>
        </p:txBody>
      </p:sp>
      <p:sp>
        <p:nvSpPr>
          <p:cNvPr id="27" name="Стрелка вниз 26"/>
          <p:cNvSpPr/>
          <p:nvPr/>
        </p:nvSpPr>
        <p:spPr>
          <a:xfrm>
            <a:off x="10914924" y="4053230"/>
            <a:ext cx="255954" cy="268888"/>
          </a:xfrm>
          <a:prstGeom prst="downArrow">
            <a:avLst/>
          </a:prstGeom>
          <a:solidFill>
            <a:srgbClr val="89D6F2"/>
          </a:solidFill>
          <a:ln>
            <a:solidFill>
              <a:srgbClr val="89D6F2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трелка вниз 38"/>
          <p:cNvSpPr/>
          <p:nvPr/>
        </p:nvSpPr>
        <p:spPr>
          <a:xfrm rot="10800000">
            <a:off x="10914924" y="2827616"/>
            <a:ext cx="229445" cy="231418"/>
          </a:xfrm>
          <a:prstGeom prst="downArrow">
            <a:avLst/>
          </a:prstGeom>
          <a:solidFill>
            <a:srgbClr val="FF9CA1"/>
          </a:solidFill>
          <a:ln>
            <a:solidFill>
              <a:srgbClr val="FF9CA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Стрелка вниз 44"/>
          <p:cNvSpPr/>
          <p:nvPr/>
        </p:nvSpPr>
        <p:spPr>
          <a:xfrm rot="10800000">
            <a:off x="10914924" y="3146888"/>
            <a:ext cx="229445" cy="231418"/>
          </a:xfrm>
          <a:prstGeom prst="downArrow">
            <a:avLst/>
          </a:prstGeom>
          <a:solidFill>
            <a:srgbClr val="FF9CA1"/>
          </a:solidFill>
          <a:ln>
            <a:solidFill>
              <a:srgbClr val="FF9CA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Стрелка вниз 45"/>
          <p:cNvSpPr/>
          <p:nvPr/>
        </p:nvSpPr>
        <p:spPr>
          <a:xfrm rot="10800000">
            <a:off x="10901669" y="4406037"/>
            <a:ext cx="255954" cy="268888"/>
          </a:xfrm>
          <a:prstGeom prst="downArrow">
            <a:avLst/>
          </a:prstGeom>
          <a:solidFill>
            <a:srgbClr val="89D6F2"/>
          </a:solidFill>
          <a:ln>
            <a:solidFill>
              <a:srgbClr val="89D6F2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Стрелка вниз 46"/>
          <p:cNvSpPr/>
          <p:nvPr/>
        </p:nvSpPr>
        <p:spPr>
          <a:xfrm rot="10800000">
            <a:off x="10941433" y="5602770"/>
            <a:ext cx="229445" cy="231418"/>
          </a:xfrm>
          <a:prstGeom prst="downArrow">
            <a:avLst/>
          </a:prstGeom>
          <a:solidFill>
            <a:srgbClr val="FF6A47"/>
          </a:solidFill>
          <a:ln>
            <a:solidFill>
              <a:srgbClr val="FF6A47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 rot="10800000">
            <a:off x="10914924" y="1922682"/>
            <a:ext cx="229445" cy="231418"/>
          </a:xfrm>
          <a:prstGeom prst="downArrow">
            <a:avLst/>
          </a:prstGeom>
          <a:solidFill>
            <a:srgbClr val="FF6A47"/>
          </a:solidFill>
          <a:ln>
            <a:solidFill>
              <a:srgbClr val="FF6A47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404763517"/>
              </p:ext>
            </p:extLst>
          </p:nvPr>
        </p:nvGraphicFramePr>
        <p:xfrm>
          <a:off x="539102" y="102757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Стрелка вниз 20"/>
          <p:cNvSpPr/>
          <p:nvPr/>
        </p:nvSpPr>
        <p:spPr>
          <a:xfrm rot="10800000">
            <a:off x="10941432" y="5277436"/>
            <a:ext cx="229445" cy="231418"/>
          </a:xfrm>
          <a:prstGeom prst="downArrow">
            <a:avLst/>
          </a:prstGeom>
          <a:solidFill>
            <a:srgbClr val="FF6A47"/>
          </a:solidFill>
          <a:ln>
            <a:solidFill>
              <a:srgbClr val="FF6A47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861987" y="340117"/>
            <a:ext cx="5115154" cy="1089529"/>
          </a:xfrm>
          <a:prstGeom prst="rect">
            <a:avLst/>
          </a:prstGeom>
          <a:solidFill>
            <a:srgbClr val="243D99"/>
          </a:solidFill>
        </p:spPr>
        <p:txBody>
          <a:bodyPr wrap="square" anchor="ctr">
            <a:spAutoFit/>
          </a:bodyPr>
          <a:lstStyle/>
          <a:p>
            <a:pPr algn="ctr">
              <a:lnSpc>
                <a:spcPct val="90000"/>
              </a:lnSpc>
              <a:tabLst>
                <a:tab pos="540385" algn="l"/>
                <a:tab pos="630555" algn="l"/>
              </a:tabLst>
            </a:pPr>
            <a:r>
              <a:rPr lang="ru-RU" sz="2400" b="1" dirty="0">
                <a:solidFill>
                  <a:srgbClr val="F04247"/>
                </a:solidFill>
                <a:latin typeface="Panton SemiBold" panose="020B0604020202020204" charset="-52"/>
                <a:ea typeface="+mj-ea"/>
                <a:cs typeface="+mj-cs"/>
              </a:rPr>
              <a:t>Средняя заработная </a:t>
            </a:r>
            <a:r>
              <a:rPr lang="ru-RU" sz="2400" b="1" dirty="0" smtClean="0">
                <a:solidFill>
                  <a:srgbClr val="F04247"/>
                </a:solidFill>
                <a:latin typeface="Panton SemiBold" panose="020B0604020202020204" charset="-52"/>
                <a:ea typeface="+mj-ea"/>
                <a:cs typeface="+mj-cs"/>
              </a:rPr>
              <a:t>плата</a:t>
            </a:r>
            <a:br>
              <a:rPr lang="ru-RU" sz="2400" b="1" dirty="0" smtClean="0">
                <a:solidFill>
                  <a:srgbClr val="F04247"/>
                </a:solidFill>
                <a:latin typeface="Panton SemiBold" panose="020B0604020202020204" charset="-52"/>
                <a:ea typeface="+mj-ea"/>
                <a:cs typeface="+mj-cs"/>
              </a:rPr>
            </a:br>
            <a:r>
              <a:rPr lang="ru-RU" sz="2400" b="1" dirty="0" smtClean="0">
                <a:solidFill>
                  <a:srgbClr val="F04247"/>
                </a:solidFill>
                <a:latin typeface="Panton SemiBold" panose="020B0604020202020204" charset="-52"/>
                <a:ea typeface="+mj-ea"/>
                <a:cs typeface="+mj-cs"/>
              </a:rPr>
              <a:t>и численность работников по состоянию на декабрь 2023 года</a:t>
            </a:r>
            <a:endParaRPr lang="ru-RU" dirty="0">
              <a:solidFill>
                <a:schemeClr val="bg1"/>
              </a:solidFill>
              <a:latin typeface="Panton SemiBold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85513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64"/>
            <a:ext cx="12192000" cy="6855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052A309-F560-4227-A757-A2813D72B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755" y="3430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  <a:latin typeface="Panton SemiBold" panose="020B0604020202020204" charset="-52"/>
                <a:cs typeface="Arial" panose="020B0604020202020204" pitchFamily="34" charset="0"/>
              </a:rPr>
              <a:t>Динамика </a:t>
            </a:r>
            <a:r>
              <a:rPr lang="ru-RU" sz="3600" dirty="0" smtClean="0">
                <a:solidFill>
                  <a:srgbClr val="C00000"/>
                </a:solidFill>
                <a:latin typeface="Panton SemiBold" panose="020B0604020202020204" charset="-52"/>
                <a:cs typeface="Arial" panose="020B0604020202020204" pitchFamily="34" charset="0"/>
              </a:rPr>
              <a:t>развития </a:t>
            </a:r>
            <a:br>
              <a:rPr lang="ru-RU" sz="3600" dirty="0" smtClean="0">
                <a:solidFill>
                  <a:srgbClr val="C00000"/>
                </a:solidFill>
                <a:latin typeface="Panton SemiBold" panose="020B0604020202020204" charset="-52"/>
                <a:cs typeface="Arial" panose="020B0604020202020204" pitchFamily="34" charset="0"/>
              </a:rPr>
            </a:br>
            <a:r>
              <a:rPr lang="ru-RU" sz="3600" dirty="0" smtClean="0">
                <a:solidFill>
                  <a:srgbClr val="C00000"/>
                </a:solidFill>
                <a:latin typeface="Panton SemiBold" panose="020B0604020202020204" charset="-52"/>
                <a:cs typeface="Arial" panose="020B0604020202020204" pitchFamily="34" charset="0"/>
              </a:rPr>
              <a:t>малоформатной торговли </a:t>
            </a:r>
            <a:endParaRPr lang="ru-RU" sz="3600" dirty="0">
              <a:solidFill>
                <a:srgbClr val="C00000"/>
              </a:solidFill>
              <a:latin typeface="Panton SemiBold" panose="020B0604020202020204" charset="-52"/>
              <a:cs typeface="Arial" panose="020B0604020202020204" pitchFamily="34" charset="0"/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xmlns="" id="{4CEE5E1C-A1A6-4BA1-A52F-546E54C5CA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5706277"/>
              </p:ext>
            </p:extLst>
          </p:nvPr>
        </p:nvGraphicFramePr>
        <p:xfrm>
          <a:off x="948113" y="1253329"/>
          <a:ext cx="3329539" cy="4351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Объект 5">
            <a:extLst>
              <a:ext uri="{FF2B5EF4-FFF2-40B4-BE49-F238E27FC236}">
                <a16:creationId xmlns:a16="http://schemas.microsoft.com/office/drawing/2014/main" xmlns="" id="{FA663018-BD26-48D2-FD95-FBB7FB230D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557264"/>
              </p:ext>
            </p:extLst>
          </p:nvPr>
        </p:nvGraphicFramePr>
        <p:xfrm>
          <a:off x="4543525" y="1253331"/>
          <a:ext cx="3329539" cy="4351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Объект 5">
            <a:extLst>
              <a:ext uri="{FF2B5EF4-FFF2-40B4-BE49-F238E27FC236}">
                <a16:creationId xmlns:a16="http://schemas.microsoft.com/office/drawing/2014/main" xmlns="" id="{8B943AE1-7E2C-58F1-EA45-A4BA40740C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8600762"/>
              </p:ext>
            </p:extLst>
          </p:nvPr>
        </p:nvGraphicFramePr>
        <p:xfrm>
          <a:off x="8193091" y="1253329"/>
          <a:ext cx="3329539" cy="4351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Объект 5">
            <a:extLst>
              <a:ext uri="{FF2B5EF4-FFF2-40B4-BE49-F238E27FC236}">
                <a16:creationId xmlns:a16="http://schemas.microsoft.com/office/drawing/2014/main" xmlns="" id="{1517DE82-872E-9F6F-4EB4-AF80CCF5BD0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0611842"/>
              </p:ext>
            </p:extLst>
          </p:nvPr>
        </p:nvGraphicFramePr>
        <p:xfrm>
          <a:off x="1813972" y="5678906"/>
          <a:ext cx="8527983" cy="6833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0" name="Picture 3" descr="C:\Users\Администратор\Desktop\логого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89" y="380679"/>
            <a:ext cx="11514809" cy="620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1686671" y="6379401"/>
            <a:ext cx="291620" cy="351475"/>
          </a:xfrm>
          <a:prstGeom prst="rect">
            <a:avLst/>
          </a:prstGeom>
          <a:noFill/>
        </p:spPr>
        <p:txBody>
          <a:bodyPr wrap="none" lIns="73756" tIns="36878" rIns="73756" bIns="36878" rtlCol="0">
            <a:spAutoFit/>
          </a:bodyPr>
          <a:lstStyle/>
          <a:p>
            <a:pPr algn="r"/>
            <a:r>
              <a:rPr lang="ru-RU" dirty="0" smtClean="0">
                <a:solidFill>
                  <a:schemeClr val="bg1"/>
                </a:solidFill>
                <a:latin typeface="Panton SemiBold" panose="020B0604020202020204" charset="-52"/>
              </a:rPr>
              <a:t>4</a:t>
            </a:r>
            <a:endParaRPr lang="ru-RU" dirty="0">
              <a:solidFill>
                <a:schemeClr val="bg1"/>
              </a:solidFill>
              <a:latin typeface="Panton SemiBold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3497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29777" y="2802520"/>
            <a:ext cx="6114447" cy="15181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9360478" y="6393363"/>
            <a:ext cx="2743200" cy="365125"/>
          </a:xfrm>
        </p:spPr>
        <p:txBody>
          <a:bodyPr/>
          <a:lstStyle/>
          <a:p>
            <a:fld id="{D510D72B-6434-DC4A-A382-951B0FCB8A9C}" type="slidenum">
              <a:rPr lang="x-none" sz="2000" smtClean="0">
                <a:solidFill>
                  <a:schemeClr val="bg1"/>
                </a:solidFill>
                <a:latin typeface="Panton SemiBold" panose="020B0604020202020204" charset="-52"/>
              </a:rPr>
              <a:pPr/>
              <a:t>5</a:t>
            </a:fld>
            <a:endParaRPr lang="x-none" sz="2000" dirty="0">
              <a:solidFill>
                <a:schemeClr val="bg1"/>
              </a:solidFill>
              <a:latin typeface="Panton SemiBold" panose="020B0604020202020204" charset="-52"/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="" xmlns:a16="http://schemas.microsoft.com/office/drawing/2014/main" id="{3DEB7719-18FF-4ACF-B060-64BB0FB3EC3D}"/>
              </a:ext>
            </a:extLst>
          </p:cNvPr>
          <p:cNvSpPr txBox="1">
            <a:spLocks/>
          </p:cNvSpPr>
          <p:nvPr/>
        </p:nvSpPr>
        <p:spPr>
          <a:xfrm>
            <a:off x="1853627" y="328949"/>
            <a:ext cx="8794459" cy="957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70C0"/>
                </a:solidFill>
                <a:latin typeface="Panton Bold" panose="00000800000000000000" pitchFamily="2" charset="-52"/>
                <a:ea typeface="+mj-ea"/>
                <a:cs typeface="+mj-cs"/>
              </a:defRPr>
            </a:lvl1pPr>
          </a:lstStyle>
          <a:p>
            <a:pPr algn="ctr">
              <a:tabLst>
                <a:tab pos="540385" algn="l"/>
                <a:tab pos="630555" algn="l"/>
              </a:tabLst>
            </a:pP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Panton SemiBold" panose="020B0604020202020204" charset="-52"/>
              </a:rPr>
              <a:t>Разработанные и принятые документы</a:t>
            </a:r>
            <a:endParaRPr lang="ru-RU" sz="3600" b="1" dirty="0">
              <a:solidFill>
                <a:schemeClr val="accent1">
                  <a:lumMod val="75000"/>
                </a:schemeClr>
              </a:solidFill>
              <a:latin typeface="Panton SemiBold" panose="020B0604020202020204" charset="-52"/>
            </a:endParaRPr>
          </a:p>
        </p:txBody>
      </p:sp>
      <p:sp>
        <p:nvSpPr>
          <p:cNvPr id="23" name="Прямоугольный треугольник 22">
            <a:extLst>
              <a:ext uri="{FF2B5EF4-FFF2-40B4-BE49-F238E27FC236}">
                <a16:creationId xmlns="" xmlns:a16="http://schemas.microsoft.com/office/drawing/2014/main" id="{DCDF66AD-D53B-4D41-BBEC-8B908591BF22}"/>
              </a:ext>
            </a:extLst>
          </p:cNvPr>
          <p:cNvSpPr/>
          <p:nvPr/>
        </p:nvSpPr>
        <p:spPr>
          <a:xfrm flipH="1">
            <a:off x="3656320" y="5584422"/>
            <a:ext cx="504000" cy="504000"/>
          </a:xfrm>
          <a:prstGeom prst="rtTriangle">
            <a:avLst/>
          </a:prstGeom>
          <a:solidFill>
            <a:srgbClr val="243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ый треугольник 36">
            <a:extLst>
              <a:ext uri="{FF2B5EF4-FFF2-40B4-BE49-F238E27FC236}">
                <a16:creationId xmlns="" xmlns:a16="http://schemas.microsoft.com/office/drawing/2014/main" id="{5915E732-44E6-42D1-8DC6-53E33AC4DB24}"/>
              </a:ext>
            </a:extLst>
          </p:cNvPr>
          <p:cNvSpPr/>
          <p:nvPr/>
        </p:nvSpPr>
        <p:spPr>
          <a:xfrm flipH="1">
            <a:off x="3656320" y="1420376"/>
            <a:ext cx="504000" cy="504000"/>
          </a:xfrm>
          <a:prstGeom prst="rtTriangle">
            <a:avLst/>
          </a:prstGeom>
          <a:solidFill>
            <a:srgbClr val="F042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ый треугольник 40">
            <a:extLst>
              <a:ext uri="{FF2B5EF4-FFF2-40B4-BE49-F238E27FC236}">
                <a16:creationId xmlns="" xmlns:a16="http://schemas.microsoft.com/office/drawing/2014/main" id="{5915E732-44E6-42D1-8DC6-53E33AC4DB24}"/>
              </a:ext>
            </a:extLst>
          </p:cNvPr>
          <p:cNvSpPr/>
          <p:nvPr/>
        </p:nvSpPr>
        <p:spPr>
          <a:xfrm flipH="1">
            <a:off x="3656320" y="3336080"/>
            <a:ext cx="504000" cy="504000"/>
          </a:xfrm>
          <a:prstGeom prst="rtTriangle">
            <a:avLst/>
          </a:prstGeom>
          <a:solidFill>
            <a:srgbClr val="30CE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4773643"/>
              </p:ext>
            </p:extLst>
          </p:nvPr>
        </p:nvGraphicFramePr>
        <p:xfrm>
          <a:off x="4261104" y="1363528"/>
          <a:ext cx="7842574" cy="539496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7842574"/>
              </a:tblGrid>
              <a:tr h="6451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rgbClr val="243D99"/>
                          </a:solidFill>
                          <a:latin typeface="Panton SemiBold" panose="020B0604020202020204" charset="-52"/>
                          <a:ea typeface="+mj-ea"/>
                          <a:cs typeface="+mj-cs"/>
                        </a:rPr>
                        <a:t>Областной закон от 28.11.2023 года № 139-оз  «О наделении органов местного самоуправления Ленинградской области отдельным государственным полномочием Ленинградской области по проведению информационно-аналитического обеспечения»</a:t>
                      </a:r>
                      <a:endParaRPr lang="ru-RU" sz="2400" b="1" dirty="0">
                        <a:latin typeface="Panton SemiBold" panose="020B0604020202020204" charset="-5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017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Panton SemiBold" panose="020B0604020202020204" charset="-52"/>
                        </a:rPr>
                        <a:t>Приказ комитета по развитию малого, среднего бизнеса и потребительского рынка Ленинградской области от 31.07.2023 № «Об установлении нормативов минимальной обеспеченности населения площадью торговых объектов в Ленинградской области»    </a:t>
                      </a:r>
                      <a:endParaRPr lang="ru-RU" sz="2400" b="1" dirty="0">
                        <a:latin typeface="Panton SemiBold" panose="020B0604020202020204" charset="-5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8876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rgbClr val="243D99"/>
                          </a:solidFill>
                          <a:latin typeface="Panton SemiBold" panose="020B0604020202020204" charset="-52"/>
                        </a:rPr>
                        <a:t>Региональная программа поддержки и продвижения местных брендов Ленинградской области на 2024 – 2026 годы</a:t>
                      </a:r>
                      <a:endParaRPr lang="ru-RU" sz="2400" b="1" dirty="0">
                        <a:latin typeface="Panton SemiBold" panose="020B0604020202020204" charset="-5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14830" r="12928"/>
          <a:stretch/>
        </p:blipFill>
        <p:spPr>
          <a:xfrm>
            <a:off x="0" y="1363528"/>
            <a:ext cx="3476759" cy="453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87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3" t="20510" r="17656" b="16217"/>
          <a:stretch/>
        </p:blipFill>
        <p:spPr bwMode="auto">
          <a:xfrm>
            <a:off x="677815" y="739588"/>
            <a:ext cx="1064855" cy="1075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677815" y="739588"/>
            <a:ext cx="10873209" cy="1075765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1">
            <a:extLst>
              <a:ext uri="{FF2B5EF4-FFF2-40B4-BE49-F238E27FC236}">
                <a16:creationId xmlns="" xmlns:a16="http://schemas.microsoft.com/office/drawing/2014/main" id="{3DEB7719-18FF-4ACF-B060-64BB0FB3EC3D}"/>
              </a:ext>
            </a:extLst>
          </p:cNvPr>
          <p:cNvSpPr txBox="1">
            <a:spLocks/>
          </p:cNvSpPr>
          <p:nvPr/>
        </p:nvSpPr>
        <p:spPr>
          <a:xfrm>
            <a:off x="535038" y="133190"/>
            <a:ext cx="11122307" cy="725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70C0"/>
                </a:solidFill>
                <a:latin typeface="Panton Bold" panose="00000800000000000000" pitchFamily="2" charset="-52"/>
                <a:ea typeface="+mj-ea"/>
                <a:cs typeface="+mj-cs"/>
              </a:defRPr>
            </a:lvl1pPr>
          </a:lstStyle>
          <a:p>
            <a:pPr algn="ctr">
              <a:tabLst>
                <a:tab pos="540385" algn="l"/>
                <a:tab pos="630555" algn="l"/>
              </a:tabLst>
            </a:pPr>
            <a:r>
              <a:rPr lang="ru-RU" sz="3600" b="1" dirty="0" smtClean="0">
                <a:solidFill>
                  <a:srgbClr val="F04247"/>
                </a:solidFill>
                <a:latin typeface="Panton SemiBold" panose="020B0604020202020204" charset="-52"/>
              </a:rPr>
              <a:t>Показатели Рейтинга качества жизни</a:t>
            </a:r>
            <a:endParaRPr lang="ru-RU" sz="3600" b="1" dirty="0">
              <a:solidFill>
                <a:srgbClr val="F04247"/>
              </a:solidFill>
              <a:latin typeface="Panton SemiBold" panose="020B0604020202020204" charset="-52"/>
            </a:endParaRPr>
          </a:p>
        </p:txBody>
      </p:sp>
      <p:sp>
        <p:nvSpPr>
          <p:cNvPr id="22" name="Прямоугольный треугольник 21">
            <a:extLst>
              <a:ext uri="{FF2B5EF4-FFF2-40B4-BE49-F238E27FC236}">
                <a16:creationId xmlns="" xmlns:a16="http://schemas.microsoft.com/office/drawing/2014/main" id="{5915E732-44E6-42D1-8DC6-53E33AC4DB24}"/>
              </a:ext>
            </a:extLst>
          </p:cNvPr>
          <p:cNvSpPr/>
          <p:nvPr/>
        </p:nvSpPr>
        <p:spPr>
          <a:xfrm flipH="1">
            <a:off x="1073966" y="3117505"/>
            <a:ext cx="504000" cy="504000"/>
          </a:xfrm>
          <a:prstGeom prst="rtTriangle">
            <a:avLst/>
          </a:prstGeom>
          <a:solidFill>
            <a:srgbClr val="30CE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/>
          </p:nvPr>
        </p:nvGraphicFramePr>
        <p:xfrm>
          <a:off x="1590035" y="2001082"/>
          <a:ext cx="9958498" cy="3648456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5240533"/>
                <a:gridCol w="1143000"/>
                <a:gridCol w="1042416"/>
                <a:gridCol w="1039638"/>
                <a:gridCol w="1492911"/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Panton SemiBold" panose="020B0604020202020204" charset="-52"/>
                          <a:ea typeface="+mj-ea"/>
                          <a:cs typeface="+mj-cs"/>
                        </a:rPr>
                        <a:t>Наименование показателя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Panton SemiBold" panose="020B0604020202020204" charset="-52"/>
                          <a:ea typeface="+mj-ea"/>
                          <a:cs typeface="+mj-cs"/>
                        </a:rPr>
                        <a:t>2021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Panton SemiBold" panose="020B0604020202020204" charset="-52"/>
                          <a:ea typeface="+mj-ea"/>
                          <a:cs typeface="+mj-cs"/>
                        </a:rPr>
                        <a:t>2022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bg1"/>
                          </a:solidFill>
                          <a:latin typeface="Panton SemiBold" panose="020B0604020202020204" charset="-52"/>
                          <a:ea typeface="+mj-ea"/>
                          <a:cs typeface="+mj-cs"/>
                        </a:rPr>
                        <a:t>2023</a:t>
                      </a:r>
                      <a:endParaRPr lang="ru-RU" sz="2000" b="1" kern="1200" dirty="0">
                        <a:solidFill>
                          <a:schemeClr val="bg1"/>
                        </a:solidFill>
                        <a:latin typeface="Panton SemiBold" panose="020B0604020202020204" charset="-52"/>
                        <a:ea typeface="+mj-ea"/>
                        <a:cs typeface="+mj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latin typeface="Panton SemiBold" panose="020B0604020202020204" charset="-52"/>
                          <a:ea typeface="+mj-ea"/>
                          <a:cs typeface="+mj-cs"/>
                        </a:rPr>
                        <a:t>Место</a:t>
                      </a:r>
                      <a:br>
                        <a:rPr lang="ru-RU" sz="1800" b="1" kern="1200" dirty="0" smtClean="0">
                          <a:solidFill>
                            <a:schemeClr val="bg1"/>
                          </a:solidFill>
                          <a:latin typeface="Panton SemiBold" panose="020B0604020202020204" charset="-52"/>
                          <a:ea typeface="+mj-ea"/>
                          <a:cs typeface="+mj-cs"/>
                        </a:rPr>
                      </a:br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latin typeface="Panton SemiBold" panose="020B0604020202020204" charset="-52"/>
                          <a:ea typeface="+mj-ea"/>
                          <a:cs typeface="+mj-cs"/>
                        </a:rPr>
                        <a:t>в рейтинге</a:t>
                      </a:r>
                      <a:endParaRPr lang="ru-RU" sz="1800" b="1" kern="1200" dirty="0">
                        <a:solidFill>
                          <a:schemeClr val="bg1"/>
                        </a:solidFill>
                        <a:latin typeface="Panton SemiBold" panose="020B0604020202020204" charset="-52"/>
                        <a:ea typeface="+mj-ea"/>
                        <a:cs typeface="+mj-cs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Panton SemiBold" panose="020B0604020202020204" charset="-52"/>
                          <a:ea typeface="+mj-ea"/>
                          <a:cs typeface="+mj-cs"/>
                        </a:rPr>
                        <a:t>Количество объектов общественного питания</a:t>
                      </a:r>
                      <a:br>
                        <a:rPr lang="ru-RU" sz="20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Panton SemiBold" panose="020B0604020202020204" charset="-52"/>
                          <a:ea typeface="+mj-ea"/>
                          <a:cs typeface="+mj-cs"/>
                        </a:rPr>
                      </a:br>
                      <a:r>
                        <a:rPr lang="ru-RU" sz="20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Panton SemiBold" panose="020B0604020202020204" charset="-52"/>
                          <a:ea typeface="+mj-ea"/>
                          <a:cs typeface="+mj-cs"/>
                        </a:rPr>
                        <a:t>на 100 тыс. человек населения</a:t>
                      </a:r>
                    </a:p>
                  </a:txBody>
                  <a:tcPr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B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Panton SemiBold" panose="020B0604020202020204" charset="-52"/>
                          <a:ea typeface="+mj-ea"/>
                          <a:cs typeface="+mj-cs"/>
                        </a:rPr>
                        <a:t>105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B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Panton SemiBold" panose="020B0604020202020204" charset="-52"/>
                          <a:ea typeface="+mj-ea"/>
                          <a:cs typeface="+mj-cs"/>
                        </a:rPr>
                        <a:t>108.4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B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Panton SemiBold" panose="020B0604020202020204" charset="-52"/>
                          <a:ea typeface="+mj-ea"/>
                          <a:cs typeface="+mj-cs"/>
                        </a:rPr>
                        <a:t>107</a:t>
                      </a:r>
                      <a:endParaRPr lang="ru-RU" sz="200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Panton SemiBold" panose="020B0604020202020204" charset="-52"/>
                        <a:ea typeface="+mj-ea"/>
                        <a:cs typeface="+mj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BF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Panton SemiBold" panose="020B0604020202020204" charset="-52"/>
                          <a:ea typeface="+mj-ea"/>
                          <a:cs typeface="+mj-cs"/>
                        </a:rPr>
                        <a:t>от 11 до 30</a:t>
                      </a:r>
                      <a:endParaRPr lang="ru-RU" sz="200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Panton SemiBold" panose="020B0604020202020204" charset="-52"/>
                        <a:ea typeface="+mj-ea"/>
                        <a:cs typeface="+mj-cs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BFD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Panton SemiBold" panose="020B0604020202020204" charset="-52"/>
                          <a:ea typeface="+mj-ea"/>
                          <a:cs typeface="+mj-cs"/>
                        </a:rPr>
                        <a:t>Доля населения, проживающего в пределах </a:t>
                      </a:r>
                    </a:p>
                    <a:p>
                      <a:r>
                        <a:rPr lang="ru-RU" sz="20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Panton SemiBold" panose="020B0604020202020204" charset="-52"/>
                          <a:ea typeface="+mj-ea"/>
                          <a:cs typeface="+mj-cs"/>
                        </a:rPr>
                        <a:t>15-минутной пешей доступности</a:t>
                      </a:r>
                      <a:br>
                        <a:rPr lang="ru-RU" sz="20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Panton SemiBold" panose="020B0604020202020204" charset="-52"/>
                          <a:ea typeface="+mj-ea"/>
                          <a:cs typeface="+mj-cs"/>
                        </a:rPr>
                      </a:br>
                      <a:r>
                        <a:rPr lang="ru-RU" sz="20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Panton SemiBold" panose="020B0604020202020204" charset="-52"/>
                          <a:ea typeface="+mj-ea"/>
                          <a:cs typeface="+mj-cs"/>
                        </a:rPr>
                        <a:t>от хотя бы одного продуктового магазина</a:t>
                      </a:r>
                    </a:p>
                  </a:txBody>
                  <a:tcPr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B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Panton SemiBold" panose="020B0604020202020204" charset="-52"/>
                          <a:ea typeface="+mj-ea"/>
                          <a:cs typeface="+mj-cs"/>
                        </a:rPr>
                        <a:t>37,5%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B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Panton SemiBold" panose="020B0604020202020204" charset="-52"/>
                          <a:ea typeface="+mj-ea"/>
                          <a:cs typeface="+mj-cs"/>
                        </a:rPr>
                        <a:t>83,9%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B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Panton SemiBold" panose="020B0604020202020204" charset="-52"/>
                          <a:ea typeface="+mj-ea"/>
                          <a:cs typeface="+mj-cs"/>
                        </a:rPr>
                        <a:t>88,6%</a:t>
                      </a:r>
                      <a:endParaRPr lang="ru-RU" sz="200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Panton SemiBold" panose="020B0604020202020204" charset="-52"/>
                        <a:ea typeface="+mj-ea"/>
                        <a:cs typeface="+mj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BF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Panton SemiBold" panose="020B0604020202020204" charset="-52"/>
                          <a:ea typeface="+mn-ea"/>
                          <a:cs typeface="+mn-cs"/>
                        </a:rPr>
                        <a:t>от 11 до 30</a:t>
                      </a:r>
                      <a:endParaRPr lang="ru-RU" sz="200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Panton SemiBold" panose="020B0604020202020204" charset="-52"/>
                        <a:ea typeface="+mn-ea"/>
                        <a:cs typeface="+mn-cs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BFD"/>
                    </a:solidFill>
                  </a:tcPr>
                </a:tc>
              </a:tr>
              <a:tr h="1676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Panton SemiBold" panose="020B0604020202020204" charset="-52"/>
                          <a:ea typeface="+mj-ea"/>
                          <a:cs typeface="+mj-cs"/>
                        </a:rPr>
                        <a:t>Обеспеченность населения торговой </a:t>
                      </a:r>
                      <a:r>
                        <a:rPr lang="ru-RU" sz="20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Panton SemiBold" panose="020B0604020202020204" charset="-52"/>
                          <a:ea typeface="+mj-ea"/>
                          <a:cs typeface="+mj-cs"/>
                        </a:rPr>
                        <a:t>площадью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B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Panton SemiBold" panose="020B0604020202020204" charset="-52"/>
                          <a:ea typeface="+mj-ea"/>
                          <a:cs typeface="+mj-cs"/>
                        </a:rPr>
                        <a:t>186 325</a:t>
                      </a:r>
                      <a:endParaRPr lang="ru-RU" sz="200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Panton SemiBold" panose="020B0604020202020204" charset="-52"/>
                        <a:ea typeface="+mj-ea"/>
                        <a:cs typeface="+mj-cs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B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Panton SemiBold" panose="020B0604020202020204" charset="-52"/>
                          <a:ea typeface="+mj-ea"/>
                          <a:cs typeface="+mj-cs"/>
                        </a:rPr>
                        <a:t>98 917</a:t>
                      </a:r>
                      <a:endParaRPr lang="ru-RU" sz="200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Panton SemiBold" panose="020B0604020202020204" charset="-52"/>
                        <a:ea typeface="+mj-ea"/>
                        <a:cs typeface="+mj-cs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B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Panton SemiBold" panose="020B0604020202020204" charset="-52"/>
                          <a:ea typeface="+mj-ea"/>
                          <a:cs typeface="+mj-cs"/>
                        </a:rPr>
                        <a:t>95 125</a:t>
                      </a:r>
                      <a:endParaRPr lang="ru-RU" sz="200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Panton SemiBold" panose="020B0604020202020204" charset="-52"/>
                        <a:ea typeface="+mj-ea"/>
                        <a:cs typeface="+mj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BF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Panton SemiBold" panose="020B0604020202020204" charset="-52"/>
                          <a:ea typeface="+mj-ea"/>
                          <a:cs typeface="+mj-cs"/>
                        </a:rPr>
                        <a:t>от 31 до 55</a:t>
                      </a:r>
                      <a:endParaRPr lang="ru-RU" sz="200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Panton SemiBold" panose="020B0604020202020204" charset="-52"/>
                        <a:ea typeface="+mj-ea"/>
                        <a:cs typeface="+mj-cs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BFD"/>
                    </a:solidFill>
                  </a:tcPr>
                </a:tc>
              </a:tr>
            </a:tbl>
          </a:graphicData>
        </a:graphic>
      </p:graphicFrame>
      <p:sp>
        <p:nvSpPr>
          <p:cNvPr id="23" name="Прямоугольный треугольник 22">
            <a:extLst>
              <a:ext uri="{FF2B5EF4-FFF2-40B4-BE49-F238E27FC236}">
                <a16:creationId xmlns="" xmlns:a16="http://schemas.microsoft.com/office/drawing/2014/main" id="{5915E732-44E6-42D1-8DC6-53E33AC4DB24}"/>
              </a:ext>
            </a:extLst>
          </p:cNvPr>
          <p:cNvSpPr/>
          <p:nvPr/>
        </p:nvSpPr>
        <p:spPr>
          <a:xfrm flipH="1">
            <a:off x="1073966" y="4432588"/>
            <a:ext cx="504000" cy="504000"/>
          </a:xfrm>
          <a:prstGeom prst="rtTriangle">
            <a:avLst/>
          </a:prstGeom>
          <a:solidFill>
            <a:srgbClr val="F042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ый треугольник 23">
            <a:extLst>
              <a:ext uri="{FF2B5EF4-FFF2-40B4-BE49-F238E27FC236}">
                <a16:creationId xmlns="" xmlns:a16="http://schemas.microsoft.com/office/drawing/2014/main" id="{DCDF66AD-D53B-4D41-BBEC-8B908591BF22}"/>
              </a:ext>
            </a:extLst>
          </p:cNvPr>
          <p:cNvSpPr/>
          <p:nvPr/>
        </p:nvSpPr>
        <p:spPr>
          <a:xfrm flipH="1">
            <a:off x="1073966" y="5108750"/>
            <a:ext cx="504000" cy="504000"/>
          </a:xfrm>
          <a:prstGeom prst="rtTriangle">
            <a:avLst/>
          </a:prstGeom>
          <a:solidFill>
            <a:srgbClr val="243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1897562" y="1065104"/>
            <a:ext cx="10275427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  <a:tabLst>
                <a:tab pos="540385" algn="l"/>
                <a:tab pos="630555" algn="l"/>
              </a:tabLst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Panton SemiBold" panose="020B0604020202020204" charset="-52"/>
                <a:ea typeface="+mj-ea"/>
                <a:cs typeface="+mj-cs"/>
              </a:rPr>
              <a:t>Показатели рейтинга, полученные по данным статистики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Panton SemiBold" panose="020B0604020202020204" charset="-52"/>
              <a:ea typeface="+mj-ea"/>
              <a:cs typeface="+mj-cs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1691299" y="6416691"/>
            <a:ext cx="328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D510D72B-6434-DC4A-A382-951B0FCB8A9C}" type="slidenum">
              <a:rPr lang="x-none">
                <a:solidFill>
                  <a:schemeClr val="bg1"/>
                </a:solidFill>
                <a:latin typeface="Panton SemiBold" panose="020B0604020202020204" charset="-52"/>
              </a:rPr>
              <a:pPr/>
              <a:t>6</a:t>
            </a:fld>
            <a:endParaRPr lang="x-none" dirty="0">
              <a:solidFill>
                <a:schemeClr val="bg1"/>
              </a:solidFill>
              <a:latin typeface="Panton SemiBold" panose="020B0604020202020204" charset="-52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05" y="5493931"/>
            <a:ext cx="3113730" cy="129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274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3" t="20510" r="17656" b="16217"/>
          <a:stretch/>
        </p:blipFill>
        <p:spPr bwMode="auto">
          <a:xfrm>
            <a:off x="677815" y="739588"/>
            <a:ext cx="1064855" cy="1075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677815" y="739588"/>
            <a:ext cx="10873209" cy="1075765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1">
            <a:extLst>
              <a:ext uri="{FF2B5EF4-FFF2-40B4-BE49-F238E27FC236}">
                <a16:creationId xmlns="" xmlns:a16="http://schemas.microsoft.com/office/drawing/2014/main" id="{3DEB7719-18FF-4ACF-B060-64BB0FB3EC3D}"/>
              </a:ext>
            </a:extLst>
          </p:cNvPr>
          <p:cNvSpPr txBox="1">
            <a:spLocks/>
          </p:cNvSpPr>
          <p:nvPr/>
        </p:nvSpPr>
        <p:spPr>
          <a:xfrm>
            <a:off x="535038" y="133190"/>
            <a:ext cx="11122307" cy="725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70C0"/>
                </a:solidFill>
                <a:latin typeface="Panton Bold" panose="00000800000000000000" pitchFamily="2" charset="-52"/>
                <a:ea typeface="+mj-ea"/>
                <a:cs typeface="+mj-cs"/>
              </a:defRPr>
            </a:lvl1pPr>
          </a:lstStyle>
          <a:p>
            <a:pPr algn="ctr">
              <a:tabLst>
                <a:tab pos="540385" algn="l"/>
                <a:tab pos="630555" algn="l"/>
              </a:tabLst>
            </a:pPr>
            <a:r>
              <a:rPr lang="ru-RU" sz="3600" b="1" dirty="0" smtClean="0">
                <a:solidFill>
                  <a:srgbClr val="F04247"/>
                </a:solidFill>
                <a:latin typeface="Panton SemiBold" panose="020B0604020202020204" charset="-52"/>
              </a:rPr>
              <a:t>Показатели Рейтинга качества жизни</a:t>
            </a:r>
            <a:endParaRPr lang="ru-RU" sz="3600" b="1" dirty="0">
              <a:solidFill>
                <a:srgbClr val="F04247"/>
              </a:solidFill>
              <a:latin typeface="Panton SemiBold" panose="020B0604020202020204" charset="-52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/>
          </p:nvPr>
        </p:nvGraphicFramePr>
        <p:xfrm>
          <a:off x="1319425" y="2026713"/>
          <a:ext cx="10231599" cy="3995928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5866090"/>
                <a:gridCol w="1018662"/>
                <a:gridCol w="1018662"/>
                <a:gridCol w="957191"/>
                <a:gridCol w="1370994"/>
              </a:tblGrid>
              <a:tr h="36121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C00000"/>
                          </a:solidFill>
                          <a:latin typeface="Panton SemiBold" panose="020B0604020202020204" charset="-52"/>
                          <a:ea typeface="+mj-ea"/>
                          <a:cs typeface="+mj-cs"/>
                        </a:rPr>
                        <a:t>Наименование показателя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C00000"/>
                          </a:solidFill>
                          <a:latin typeface="Panton SemiBold" panose="020B0604020202020204" charset="-52"/>
                          <a:ea typeface="+mj-ea"/>
                          <a:cs typeface="+mj-cs"/>
                        </a:rPr>
                        <a:t>2021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C00000"/>
                          </a:solidFill>
                          <a:latin typeface="Panton SemiBold" panose="020B0604020202020204" charset="-52"/>
                          <a:ea typeface="+mj-ea"/>
                          <a:cs typeface="+mj-cs"/>
                        </a:rPr>
                        <a:t>2022</a:t>
                      </a:r>
                    </a:p>
                  </a:txBody>
                  <a:tcPr marL="68580" marR="68580" marT="0" marB="0">
                    <a:lnR w="12700" cap="flat" cmpd="sng" algn="ctr">
                      <a:solidFill>
                        <a:srgbClr val="FF6A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C00000"/>
                          </a:solidFill>
                          <a:latin typeface="Panton SemiBold" panose="020B0604020202020204" charset="-52"/>
                          <a:ea typeface="+mj-ea"/>
                          <a:cs typeface="+mj-cs"/>
                        </a:rPr>
                        <a:t>2023</a:t>
                      </a:r>
                      <a:endParaRPr lang="ru-RU" sz="1800" b="1" kern="1200" dirty="0">
                        <a:solidFill>
                          <a:srgbClr val="C00000"/>
                        </a:solidFill>
                        <a:latin typeface="Panton SemiBold" panose="020B0604020202020204" charset="-52"/>
                        <a:ea typeface="+mj-ea"/>
                        <a:cs typeface="+mj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6A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kern="1200" dirty="0" smtClean="0">
                          <a:solidFill>
                            <a:srgbClr val="C00000"/>
                          </a:solidFill>
                          <a:latin typeface="Panton SemiBold" panose="020B0604020202020204" charset="-52"/>
                          <a:ea typeface="+mj-ea"/>
                          <a:cs typeface="+mj-cs"/>
                        </a:rPr>
                        <a:t>Место</a:t>
                      </a:r>
                      <a:br>
                        <a:rPr lang="ru-RU" sz="1500" b="1" kern="1200" dirty="0" smtClean="0">
                          <a:solidFill>
                            <a:srgbClr val="C00000"/>
                          </a:solidFill>
                          <a:latin typeface="Panton SemiBold" panose="020B0604020202020204" charset="-52"/>
                          <a:ea typeface="+mj-ea"/>
                          <a:cs typeface="+mj-cs"/>
                        </a:rPr>
                      </a:br>
                      <a:r>
                        <a:rPr lang="ru-RU" sz="1500" b="1" kern="1200" dirty="0" smtClean="0">
                          <a:solidFill>
                            <a:srgbClr val="C00000"/>
                          </a:solidFill>
                          <a:latin typeface="Panton SemiBold" panose="020B0604020202020204" charset="-52"/>
                          <a:ea typeface="+mj-ea"/>
                          <a:cs typeface="+mj-cs"/>
                        </a:rPr>
                        <a:t>в рейтинге</a:t>
                      </a:r>
                      <a:endParaRPr lang="ru-RU" sz="1500" b="1" kern="1200" dirty="0">
                        <a:solidFill>
                          <a:srgbClr val="C00000"/>
                        </a:solidFill>
                        <a:latin typeface="Panton SemiBold" panose="020B0604020202020204" charset="-52"/>
                        <a:ea typeface="+mj-ea"/>
                        <a:cs typeface="+mj-cs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ysClr val="windowText" lastClr="000000"/>
                          </a:solidFill>
                          <a:latin typeface="Panton SemiBold" panose="020B0604020202020204" charset="-52"/>
                          <a:ea typeface="+mj-ea"/>
                          <a:cs typeface="+mj-cs"/>
                        </a:rPr>
                        <a:t>[Село] Доступность товаров первой необходимости</a:t>
                      </a: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ysClr val="windowText" lastClr="000000"/>
                          </a:solidFill>
                          <a:latin typeface="Panton SemiBold" panose="020B0604020202020204" charset="-52"/>
                          <a:ea typeface="+mj-ea"/>
                          <a:cs typeface="+mj-cs"/>
                        </a:rPr>
                        <a:t>2,68</a:t>
                      </a: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ysClr val="windowText" lastClr="000000"/>
                          </a:solidFill>
                          <a:latin typeface="Panton SemiBold" panose="020B0604020202020204" charset="-52"/>
                          <a:ea typeface="+mj-ea"/>
                          <a:cs typeface="+mj-cs"/>
                        </a:rPr>
                        <a:t>1,93</a:t>
                      </a:r>
                    </a:p>
                  </a:txBody>
                  <a:tcPr marL="68580" marR="68580" marT="0" marB="0">
                    <a:lnR w="12700" cap="flat" cmpd="sng" algn="ctr">
                      <a:solidFill>
                        <a:srgbClr val="FF6A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ysClr val="windowText" lastClr="000000"/>
                          </a:solidFill>
                          <a:latin typeface="Panton SemiBold" panose="020B0604020202020204" charset="-52"/>
                          <a:ea typeface="+mj-ea"/>
                          <a:cs typeface="+mj-cs"/>
                        </a:rPr>
                        <a:t>2,33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6A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ysClr val="windowText" lastClr="000000"/>
                          </a:solidFill>
                          <a:latin typeface="Panton SemiBold" panose="020B0604020202020204" charset="-52"/>
                          <a:ea typeface="+mj-ea"/>
                          <a:cs typeface="+mj-cs"/>
                        </a:rPr>
                        <a:t>от 31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ysClr val="windowText" lastClr="000000"/>
                          </a:solidFill>
                          <a:latin typeface="Panton SemiBold" panose="020B0604020202020204" charset="-52"/>
                          <a:ea typeface="+mj-ea"/>
                          <a:cs typeface="+mj-cs"/>
                        </a:rPr>
                        <a:t>до 55 </a:t>
                      </a: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Panton SemiBold" panose="020B0604020202020204" charset="-52"/>
                          <a:ea typeface="+mj-ea"/>
                          <a:cs typeface="+mj-cs"/>
                        </a:rPr>
                        <a:t>Удовлетворенность опытом покупки товаров повседневного спроса (в </a:t>
                      </a:r>
                      <a:r>
                        <a:rPr lang="ru-RU" sz="1800" b="0" kern="1200" dirty="0" err="1">
                          <a:solidFill>
                            <a:schemeClr val="tx1"/>
                          </a:solidFill>
                          <a:latin typeface="Panton SemiBold" panose="020B0604020202020204" charset="-52"/>
                          <a:ea typeface="+mj-ea"/>
                          <a:cs typeface="+mj-cs"/>
                        </a:rPr>
                        <a:t>т.ч</a:t>
                      </a:r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Panton SemiBold" panose="020B0604020202020204" charset="-52"/>
                          <a:ea typeface="+mj-ea"/>
                          <a:cs typeface="+mj-cs"/>
                        </a:rPr>
                        <a:t>. продуктов питания) и получения повседневных </a:t>
                      </a: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Panton SemiBold" panose="020B0604020202020204" charset="-52"/>
                          <a:ea typeface="+mj-ea"/>
                          <a:cs typeface="+mj-cs"/>
                        </a:rPr>
                        <a:t>услуг</a:t>
                      </a:r>
                      <a:endParaRPr lang="ru-RU" sz="1800" b="0" kern="1200" dirty="0">
                        <a:solidFill>
                          <a:schemeClr val="tx1"/>
                        </a:solidFill>
                        <a:latin typeface="Panton SemiBold" panose="020B0604020202020204" charset="-52"/>
                        <a:ea typeface="+mj-ea"/>
                        <a:cs typeface="+mj-cs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Panton SemiBold" panose="020B0604020202020204" charset="-52"/>
                          <a:ea typeface="+mj-ea"/>
                          <a:cs typeface="+mj-cs"/>
                        </a:rPr>
                        <a:t>2,82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Panton SemiBold" panose="020B0604020202020204" charset="-52"/>
                          <a:ea typeface="+mj-ea"/>
                          <a:cs typeface="+mj-cs"/>
                        </a:rPr>
                        <a:t>2,33</a:t>
                      </a:r>
                    </a:p>
                  </a:txBody>
                  <a:tcPr marL="68580" marR="68580" marT="0" marB="0">
                    <a:lnR w="12700" cap="flat" cmpd="sng" algn="ctr">
                      <a:solidFill>
                        <a:srgbClr val="FF6A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Panton SemiBold" panose="020B0604020202020204" charset="-52"/>
                          <a:ea typeface="+mj-ea"/>
                          <a:cs typeface="+mj-cs"/>
                        </a:rPr>
                        <a:t>2,56</a:t>
                      </a:r>
                      <a:endParaRPr lang="ru-RU" sz="1800" b="0" kern="1200" dirty="0">
                        <a:solidFill>
                          <a:schemeClr val="tx1"/>
                        </a:solidFill>
                        <a:latin typeface="Panton SemiBold" panose="020B0604020202020204" charset="-52"/>
                        <a:ea typeface="+mj-ea"/>
                        <a:cs typeface="+mj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6A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Panton SemiBold" panose="020B0604020202020204" charset="-52"/>
                          <a:ea typeface="+mj-ea"/>
                          <a:cs typeface="+mj-cs"/>
                        </a:rPr>
                        <a:t>от 11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Panton SemiBold" panose="020B0604020202020204" charset="-52"/>
                          <a:ea typeface="+mj-ea"/>
                          <a:cs typeface="+mj-cs"/>
                        </a:rPr>
                        <a:t>до 30</a:t>
                      </a:r>
                      <a:endParaRPr lang="ru-RU" sz="1800" b="0" kern="1200" dirty="0">
                        <a:solidFill>
                          <a:schemeClr val="tx1"/>
                        </a:solidFill>
                        <a:latin typeface="Panton SemiBold" panose="020B0604020202020204" charset="-52"/>
                        <a:ea typeface="+mj-ea"/>
                        <a:cs typeface="+mj-cs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Panton SemiBold" panose="020B0604020202020204" charset="-52"/>
                          <a:ea typeface="+mj-ea"/>
                          <a:cs typeface="+mj-cs"/>
                        </a:rPr>
                        <a:t>Оценка удовлетворенности качеством и выбором объектов общественного </a:t>
                      </a: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Panton SemiBold" panose="020B0604020202020204" charset="-52"/>
                          <a:ea typeface="+mj-ea"/>
                          <a:cs typeface="+mj-cs"/>
                        </a:rPr>
                        <a:t>питания</a:t>
                      </a:r>
                      <a:endParaRPr lang="ru-RU" sz="1800" b="0" kern="1200" dirty="0">
                        <a:solidFill>
                          <a:schemeClr val="tx1"/>
                        </a:solidFill>
                        <a:latin typeface="Panton SemiBold" panose="020B0604020202020204" charset="-52"/>
                        <a:ea typeface="+mj-ea"/>
                        <a:cs typeface="+mj-cs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Panton SemiBold" panose="020B0604020202020204" charset="-52"/>
                          <a:ea typeface="+mj-ea"/>
                          <a:cs typeface="+mj-cs"/>
                        </a:rPr>
                        <a:t>2,25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Panton SemiBold" panose="020B0604020202020204" charset="-52"/>
                          <a:ea typeface="+mj-ea"/>
                          <a:cs typeface="+mj-cs"/>
                        </a:rPr>
                        <a:t>2</a:t>
                      </a:r>
                    </a:p>
                  </a:txBody>
                  <a:tcPr marL="68580" marR="68580" marT="0" marB="0">
                    <a:lnR w="12700" cap="flat" cmpd="sng" algn="ctr">
                      <a:solidFill>
                        <a:srgbClr val="FF6A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Panton SemiBold" panose="020B0604020202020204" charset="-52"/>
                          <a:ea typeface="+mj-ea"/>
                          <a:cs typeface="+mj-cs"/>
                        </a:rPr>
                        <a:t>2,11</a:t>
                      </a:r>
                      <a:endParaRPr lang="ru-RU" sz="1800" b="0" kern="1200" dirty="0">
                        <a:solidFill>
                          <a:schemeClr val="tx1"/>
                        </a:solidFill>
                        <a:latin typeface="Panton SemiBold" panose="020B0604020202020204" charset="-52"/>
                        <a:ea typeface="+mj-ea"/>
                        <a:cs typeface="+mj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6A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Panton SemiBold" panose="020B0604020202020204" charset="-52"/>
                          <a:ea typeface="+mj-ea"/>
                          <a:cs typeface="+mj-cs"/>
                        </a:rPr>
                        <a:t>от 31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Panton SemiBold" panose="020B0604020202020204" charset="-52"/>
                          <a:ea typeface="+mj-ea"/>
                          <a:cs typeface="+mj-cs"/>
                        </a:rPr>
                        <a:t>до 55</a:t>
                      </a:r>
                      <a:endParaRPr lang="ru-RU" sz="1800" b="0" kern="1200" dirty="0">
                        <a:solidFill>
                          <a:schemeClr val="tx1"/>
                        </a:solidFill>
                        <a:latin typeface="Panton SemiBold" panose="020B0604020202020204" charset="-52"/>
                        <a:ea typeface="+mj-ea"/>
                        <a:cs typeface="+mj-cs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472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Panton SemiBold" panose="020B0604020202020204" charset="-52"/>
                          <a:ea typeface="+mn-ea"/>
                          <a:cs typeface="+mn-cs"/>
                        </a:rPr>
                        <a:t>Удовлетворенность опытом покупки товаров длительного пользования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Panton SemiBold" panose="020B0604020202020204" charset="-52"/>
                          <a:ea typeface="+mn-ea"/>
                          <a:cs typeface="+mn-cs"/>
                        </a:rPr>
                        <a:t>2,18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kern="1200" dirty="0">
                        <a:solidFill>
                          <a:schemeClr val="tx1"/>
                        </a:solidFill>
                        <a:latin typeface="Panton SemiBold" panose="020B0604020202020204" charset="-52"/>
                        <a:ea typeface="+mj-ea"/>
                        <a:cs typeface="+mj-cs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Panton SemiBold" panose="020B0604020202020204" charset="-52"/>
                          <a:ea typeface="+mn-ea"/>
                          <a:cs typeface="+mn-cs"/>
                        </a:rPr>
                        <a:t>1,85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kern="1200" dirty="0">
                        <a:solidFill>
                          <a:schemeClr val="tx1"/>
                        </a:solidFill>
                        <a:latin typeface="Panton SemiBold" panose="020B0604020202020204" charset="-52"/>
                        <a:ea typeface="+mj-ea"/>
                        <a:cs typeface="+mj-cs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FF6A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Panton SemiBold" panose="020B0604020202020204" charset="-52"/>
                          <a:ea typeface="+mj-ea"/>
                          <a:cs typeface="+mj-cs"/>
                        </a:rPr>
                        <a:t>2,13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Panton SemiBold" panose="020B0604020202020204" charset="-52"/>
                        <a:ea typeface="+mj-ea"/>
                        <a:cs typeface="+mj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6A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Panton SemiBold" panose="020B0604020202020204" charset="-52"/>
                          <a:ea typeface="+mn-ea"/>
                          <a:cs typeface="+mn-cs"/>
                        </a:rPr>
                        <a:t>от 31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Panton SemiBold" panose="020B0604020202020204" charset="-52"/>
                          <a:ea typeface="+mn-ea"/>
                          <a:cs typeface="+mn-cs"/>
                        </a:rPr>
                        <a:t>до 55</a:t>
                      </a:r>
                      <a:endParaRPr lang="ru-RU" sz="1800" b="0" kern="1200" dirty="0">
                        <a:solidFill>
                          <a:schemeClr val="tx1"/>
                        </a:solidFill>
                        <a:latin typeface="Panton SemiBold" panose="020B0604020202020204" charset="-52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676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Panton SemiBold" panose="020B0604020202020204" charset="-52"/>
                          <a:ea typeface="+mn-ea"/>
                          <a:cs typeface="+mn-cs"/>
                        </a:rPr>
                        <a:t>Оценка доступности товаров длительного потребления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Panton SemiBold" panose="020B0604020202020204" charset="-52"/>
                          <a:ea typeface="+mj-ea"/>
                          <a:cs typeface="+mj-cs"/>
                        </a:rPr>
                        <a:t>1,9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kern="1200" dirty="0">
                        <a:solidFill>
                          <a:schemeClr val="tx1"/>
                        </a:solidFill>
                        <a:latin typeface="Panton SemiBold" panose="020B0604020202020204" charset="-52"/>
                        <a:ea typeface="+mj-ea"/>
                        <a:cs typeface="+mj-cs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Panton SemiBold" panose="020B0604020202020204" charset="-52"/>
                          <a:ea typeface="+mn-ea"/>
                          <a:cs typeface="+mn-cs"/>
                        </a:rPr>
                        <a:t>1,46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kern="1200" dirty="0">
                        <a:solidFill>
                          <a:schemeClr val="tx1"/>
                        </a:solidFill>
                        <a:latin typeface="Panton SemiBold" panose="020B0604020202020204" charset="-52"/>
                        <a:ea typeface="+mj-ea"/>
                        <a:cs typeface="+mj-cs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FF6A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Panton SemiBold" panose="020B0604020202020204" charset="-52"/>
                          <a:ea typeface="+mj-ea"/>
                          <a:cs typeface="+mj-cs"/>
                        </a:rPr>
                        <a:t>1,89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Panton SemiBold" panose="020B0604020202020204" charset="-52"/>
                        <a:ea typeface="+mj-ea"/>
                        <a:cs typeface="+mj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6A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Panton SemiBold" panose="020B0604020202020204" charset="-52"/>
                          <a:ea typeface="+mn-ea"/>
                          <a:cs typeface="+mn-cs"/>
                        </a:rPr>
                        <a:t>от 31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Panton SemiBold" panose="020B0604020202020204" charset="-52"/>
                          <a:ea typeface="+mn-ea"/>
                          <a:cs typeface="+mn-cs"/>
                        </a:rPr>
                        <a:t>до 55</a:t>
                      </a:r>
                      <a:endParaRPr lang="ru-RU" sz="1800" b="0" kern="1200" dirty="0">
                        <a:solidFill>
                          <a:schemeClr val="tx1"/>
                        </a:solidFill>
                        <a:latin typeface="Panton SemiBold" panose="020B0604020202020204" charset="-52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8" name="Прямоугольник 27"/>
          <p:cNvSpPr/>
          <p:nvPr/>
        </p:nvSpPr>
        <p:spPr>
          <a:xfrm>
            <a:off x="2078731" y="1071080"/>
            <a:ext cx="7889054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  <a:tabLst>
                <a:tab pos="540385" algn="l"/>
                <a:tab pos="630555" algn="l"/>
              </a:tabLst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Panton SemiBold" panose="020B0604020202020204" charset="-52"/>
                <a:ea typeface="+mj-ea"/>
                <a:cs typeface="+mj-cs"/>
              </a:rPr>
              <a:t>Показатели рейтинга, полученные опросным методом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Panton SemiBold" panose="020B0604020202020204" charset="-52"/>
              <a:ea typeface="+mj-ea"/>
              <a:cs typeface="+mj-cs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2902033" y="648866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D510D72B-6434-DC4A-A382-951B0FCB8A9C}" type="slidenum">
              <a:rPr lang="x-none">
                <a:solidFill>
                  <a:schemeClr val="bg1"/>
                </a:solidFill>
              </a:rPr>
              <a:pPr/>
              <a:t>7</a:t>
            </a:fld>
            <a:endParaRPr lang="x-non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32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9954" y="685005"/>
            <a:ext cx="5007920" cy="3085688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2202024" y="1728368"/>
            <a:ext cx="9989975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  <a:tabLst>
                <a:tab pos="540385" algn="l"/>
                <a:tab pos="630555" algn="l"/>
              </a:tabLs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Panton SemiBold" panose="020B0604020202020204" charset="-52"/>
                <a:ea typeface="+mj-ea"/>
                <a:cs typeface="+mj-cs"/>
              </a:rPr>
              <a:t>Организована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Panton SemiBold" panose="020B0604020202020204" charset="-52"/>
                <a:ea typeface="+mj-ea"/>
                <a:cs typeface="+mj-cs"/>
              </a:rPr>
              <a:t>продажа товаров произведенных в Ленинградской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Panton SemiBold" panose="020B0604020202020204" charset="-52"/>
                <a:ea typeface="+mj-ea"/>
                <a:cs typeface="+mj-cs"/>
              </a:rPr>
              <a:t>области.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Panton SemiBold" panose="020B0604020202020204" charset="-52"/>
                <a:ea typeface="+mj-ea"/>
                <a:cs typeface="+mj-cs"/>
              </a:rPr>
              <a:t>Фактически приняло участие </a:t>
            </a:r>
            <a:r>
              <a:rPr lang="ru-RU" sz="2400" b="1" dirty="0">
                <a:solidFill>
                  <a:srgbClr val="FF0000"/>
                </a:solidFill>
                <a:latin typeface="Panton SemiBold" panose="020B0604020202020204" charset="-52"/>
                <a:ea typeface="+mj-ea"/>
                <a:cs typeface="+mj-cs"/>
              </a:rPr>
              <a:t>27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Panton SemiBold" panose="020B0604020202020204" charset="-52"/>
                <a:ea typeface="+mj-ea"/>
                <a:cs typeface="+mj-cs"/>
              </a:rPr>
              <a:t> субъектов предпринимательства региона – максимальное количество участников среди всех субъектов Российской Федерации, за что </a:t>
            </a:r>
            <a:r>
              <a:rPr lang="ru-RU" sz="2000" b="1" dirty="0">
                <a:solidFill>
                  <a:srgbClr val="FF0000"/>
                </a:solidFill>
                <a:latin typeface="Panton SemiBold" panose="020B0604020202020204" charset="-52"/>
                <a:ea typeface="+mj-ea"/>
                <a:cs typeface="+mj-cs"/>
              </a:rPr>
              <a:t>Ленинградская область  была награждена за лучшую поддержку производителей </a:t>
            </a:r>
            <a:r>
              <a:rPr lang="ru-RU" sz="2000" b="1" dirty="0" smtClean="0">
                <a:solidFill>
                  <a:srgbClr val="FF0000"/>
                </a:solidFill>
                <a:latin typeface="Panton SemiBold" panose="020B0604020202020204" charset="-52"/>
                <a:ea typeface="+mj-ea"/>
                <a:cs typeface="+mj-cs"/>
              </a:rPr>
              <a:t>региона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11691299" y="6416691"/>
            <a:ext cx="328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D510D72B-6434-DC4A-A382-951B0FCB8A9C}" type="slidenum">
              <a:rPr lang="x-none">
                <a:solidFill>
                  <a:schemeClr val="bg1"/>
                </a:solidFill>
                <a:latin typeface="Panton SemiBold" panose="020B0604020202020204" charset="-52"/>
              </a:rPr>
              <a:pPr/>
              <a:t>8</a:t>
            </a:fld>
            <a:endParaRPr lang="x-none" dirty="0">
              <a:solidFill>
                <a:schemeClr val="bg1"/>
              </a:solidFill>
              <a:latin typeface="Panton SemiBold" panose="020B0604020202020204" charset="-52"/>
            </a:endParaRPr>
          </a:p>
        </p:txBody>
      </p:sp>
      <p:pic>
        <p:nvPicPr>
          <p:cNvPr id="1026" name="Picture 2" descr="Форум: Международная выставка-форум «Россия»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82" b="29674"/>
          <a:stretch/>
        </p:blipFill>
        <p:spPr bwMode="auto">
          <a:xfrm>
            <a:off x="3037730" y="276388"/>
            <a:ext cx="5654959" cy="145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915954" y="3770693"/>
            <a:ext cx="4607769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  <a:tabLst>
                <a:tab pos="540385" algn="l"/>
                <a:tab pos="630555" algn="l"/>
              </a:tabLst>
            </a:pPr>
            <a:endParaRPr lang="ru-RU" sz="2400" b="1" dirty="0">
              <a:solidFill>
                <a:schemeClr val="accent1">
                  <a:lumMod val="50000"/>
                </a:schemeClr>
              </a:solidFill>
              <a:latin typeface="Panton SemiBold" panose="020B0604020202020204" charset="-52"/>
              <a:ea typeface="+mj-ea"/>
              <a:cs typeface="+mj-cs"/>
            </a:endParaRPr>
          </a:p>
          <a:p>
            <a:pPr>
              <a:lnSpc>
                <a:spcPct val="90000"/>
              </a:lnSpc>
              <a:spcAft>
                <a:spcPts val="0"/>
              </a:spcAft>
              <a:tabLst>
                <a:tab pos="540385" algn="l"/>
                <a:tab pos="630555" algn="l"/>
              </a:tabLs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Panton SemiBold" panose="020B0604020202020204" charset="-52"/>
                <a:ea typeface="+mj-ea"/>
                <a:cs typeface="+mj-cs"/>
              </a:rPr>
              <a:t>Организовано участие в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Panton SemiBold" panose="020B0604020202020204" charset="-52"/>
                <a:ea typeface="+mj-ea"/>
                <a:cs typeface="+mj-cs"/>
              </a:rPr>
              <a:t>павильоне Дома российской кухни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Panton SemiBold" panose="020B0604020202020204" charset="-52"/>
                <a:ea typeface="+mj-ea"/>
                <a:cs typeface="+mj-cs"/>
              </a:rPr>
              <a:t>23.12.2023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Panton SemiBold" panose="020B0604020202020204" charset="-52"/>
                <a:ea typeface="+mj-ea"/>
                <a:cs typeface="+mj-cs"/>
              </a:rPr>
              <a:t>в день региона путем обеспечения  участия лучшего шеф-повара в мастер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Panton SemiBold" panose="020B0604020202020204" charset="-52"/>
                <a:ea typeface="+mj-ea"/>
                <a:cs typeface="+mj-cs"/>
              </a:rPr>
              <a:t>классе,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Panton SemiBold" panose="020B0604020202020204" charset="-52"/>
                <a:ea typeface="+mj-ea"/>
                <a:cs typeface="+mj-cs"/>
              </a:rPr>
              <a:t>дегустации продукции Ленинградской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Panton SemiBold" panose="020B0604020202020204" charset="-52"/>
                <a:ea typeface="+mj-ea"/>
                <a:cs typeface="+mj-cs"/>
              </a:rPr>
              <a:t>области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Panton SemiBold" panose="020B0604020202020204" charset="-52"/>
              <a:ea typeface="+mj-ea"/>
              <a:cs typeface="+mj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8327" y="3333720"/>
            <a:ext cx="5288486" cy="352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64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0234" y="482882"/>
            <a:ext cx="10515600" cy="725443"/>
          </a:xfrm>
        </p:spPr>
        <p:txBody>
          <a:bodyPr/>
          <a:lstStyle/>
          <a:p>
            <a:r>
              <a:rPr lang="ru-RU" dirty="0" smtClean="0">
                <a:latin typeface="Panton SemiBold" panose="020B0604020202020204" charset="-52"/>
              </a:rPr>
              <a:t>Проект ФНС </a:t>
            </a:r>
            <a:r>
              <a:rPr lang="ru-RU" dirty="0">
                <a:latin typeface="Panton SemiBold" panose="020B0604020202020204" charset="-52"/>
              </a:rPr>
              <a:t>«Общественное питание»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1691299" y="6416691"/>
            <a:ext cx="328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D510D72B-6434-DC4A-A382-951B0FCB8A9C}" type="slidenum">
              <a:rPr lang="x-none">
                <a:solidFill>
                  <a:schemeClr val="bg1"/>
                </a:solidFill>
                <a:latin typeface="Panton SemiBold" panose="020B0604020202020204" charset="-52"/>
              </a:rPr>
              <a:pPr/>
              <a:t>9</a:t>
            </a:fld>
            <a:endParaRPr lang="x-none" dirty="0">
              <a:solidFill>
                <a:schemeClr val="bg1"/>
              </a:solidFill>
              <a:latin typeface="Panton SemiBold" panose="020B0604020202020204" charset="-52"/>
            </a:endParaRPr>
          </a:p>
        </p:txBody>
      </p:sp>
      <p:sp>
        <p:nvSpPr>
          <p:cNvPr id="19" name="Прямоугольник с двумя вырезанными противолежащими углами 18"/>
          <p:cNvSpPr/>
          <p:nvPr/>
        </p:nvSpPr>
        <p:spPr>
          <a:xfrm>
            <a:off x="443754" y="1389927"/>
            <a:ext cx="6705192" cy="1473562"/>
          </a:xfrm>
          <a:prstGeom prst="snip2DiagRect">
            <a:avLst/>
          </a:prstGeom>
          <a:solidFill>
            <a:srgbClr val="243D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30352" y="1401205"/>
            <a:ext cx="66185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Panton SemiBold" panose="020B0604020202020204" charset="-52"/>
                <a:ea typeface="+mj-ea"/>
                <a:cs typeface="+mj-cs"/>
              </a:rPr>
              <a:t>Цель проекта - </a:t>
            </a:r>
            <a:r>
              <a:rPr lang="ru-RU" sz="2000" dirty="0" smtClean="0">
                <a:solidFill>
                  <a:schemeClr val="bg1"/>
                </a:solidFill>
                <a:latin typeface="Panton SemiBold" panose="020B0604020202020204" charset="-52"/>
                <a:ea typeface="+mj-ea"/>
                <a:cs typeface="+mj-cs"/>
              </a:rPr>
              <a:t>обеспечение </a:t>
            </a:r>
            <a:r>
              <a:rPr lang="ru-RU" sz="2000" dirty="0">
                <a:solidFill>
                  <a:schemeClr val="bg1"/>
                </a:solidFill>
                <a:latin typeface="Panton SemiBold" panose="020B0604020202020204" charset="-52"/>
                <a:ea typeface="+mj-ea"/>
                <a:cs typeface="+mj-cs"/>
              </a:rPr>
              <a:t>повсеместного применения контрольно-кассовой техники и выдачи кассовых чеков налогоплательщиками 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Panton SemiBold" panose="020B0604020202020204" charset="-52"/>
                <a:ea typeface="+mj-ea"/>
                <a:cs typeface="+mj-cs"/>
              </a:rPr>
              <a:t>покупателям (клиентам)</a:t>
            </a:r>
          </a:p>
          <a:p>
            <a:pPr algn="ctr"/>
            <a:endParaRPr lang="ru-RU" sz="2000" dirty="0">
              <a:solidFill>
                <a:schemeClr val="bg1"/>
              </a:solidFill>
              <a:latin typeface="Panton SemiBold" panose="020B0604020202020204" charset="-52"/>
              <a:ea typeface="+mj-ea"/>
              <a:cs typeface="+mj-cs"/>
            </a:endParaRPr>
          </a:p>
        </p:txBody>
      </p:sp>
      <p:sp>
        <p:nvSpPr>
          <p:cNvPr id="21" name="Прямоугольник с двумя вырезанными противолежащими углами 20"/>
          <p:cNvSpPr/>
          <p:nvPr/>
        </p:nvSpPr>
        <p:spPr>
          <a:xfrm>
            <a:off x="4873752" y="3078325"/>
            <a:ext cx="6912082" cy="1576322"/>
          </a:xfrm>
          <a:prstGeom prst="snip2Diag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5074920" y="3078325"/>
            <a:ext cx="650299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Panton SemiBold" panose="020B0604020202020204" charset="-52"/>
                <a:ea typeface="+mj-ea"/>
                <a:cs typeface="+mj-cs"/>
              </a:rPr>
              <a:t>Оценка </a:t>
            </a:r>
            <a:r>
              <a:rPr lang="ru-RU" sz="2000" dirty="0" smtClean="0">
                <a:latin typeface="Panton SemiBold" panose="020B0604020202020204" charset="-52"/>
                <a:ea typeface="+mj-ea"/>
                <a:cs typeface="+mj-cs"/>
              </a:rPr>
              <a:t>объектов, включенных </a:t>
            </a:r>
            <a:r>
              <a:rPr lang="ru-RU" sz="2000" dirty="0">
                <a:latin typeface="Panton SemiBold" panose="020B0604020202020204" charset="-52"/>
                <a:ea typeface="+mj-ea"/>
                <a:cs typeface="+mj-cs"/>
              </a:rPr>
              <a:t>в проект «Общепит», осуществляется по рискам</a:t>
            </a:r>
            <a:r>
              <a:rPr lang="ru-RU" sz="2000" dirty="0" smtClean="0">
                <a:latin typeface="Panton SemiBold" panose="020B0604020202020204" charset="-52"/>
                <a:ea typeface="+mj-ea"/>
                <a:cs typeface="+mj-cs"/>
              </a:rPr>
              <a:t>:</a:t>
            </a:r>
          </a:p>
          <a:p>
            <a:r>
              <a:rPr lang="ru-RU" sz="2000" dirty="0">
                <a:latin typeface="Panton SemiBold" panose="020B0604020202020204" charset="-52"/>
                <a:ea typeface="+mj-ea"/>
                <a:cs typeface="+mj-cs"/>
              </a:rPr>
              <a:t>А).  Р1 «Средняя зарплата» </a:t>
            </a:r>
          </a:p>
          <a:p>
            <a:r>
              <a:rPr lang="ru-RU" sz="2000" dirty="0" smtClean="0">
                <a:latin typeface="Panton SemiBold" panose="020B0604020202020204" charset="-52"/>
                <a:ea typeface="+mj-ea"/>
                <a:cs typeface="+mj-cs"/>
              </a:rPr>
              <a:t>Б</a:t>
            </a:r>
            <a:r>
              <a:rPr lang="ru-RU" sz="2000" dirty="0">
                <a:latin typeface="Panton SemiBold" panose="020B0604020202020204" charset="-52"/>
                <a:ea typeface="+mj-ea"/>
                <a:cs typeface="+mj-cs"/>
              </a:rPr>
              <a:t>).  Р2 «Выручка ККТ на 1-го сотрудника»</a:t>
            </a:r>
          </a:p>
          <a:p>
            <a:r>
              <a:rPr lang="ru-RU" sz="2000" dirty="0" smtClean="0">
                <a:latin typeface="Panton SemiBold" panose="020B0604020202020204" charset="-52"/>
                <a:ea typeface="+mj-ea"/>
                <a:cs typeface="+mj-cs"/>
              </a:rPr>
              <a:t>В</a:t>
            </a:r>
            <a:r>
              <a:rPr lang="ru-RU" sz="2000" dirty="0">
                <a:latin typeface="Panton SemiBold" panose="020B0604020202020204" charset="-52"/>
                <a:ea typeface="+mj-ea"/>
                <a:cs typeface="+mj-cs"/>
              </a:rPr>
              <a:t>).  Р3 «Доля наличной выручки в общей выручке</a:t>
            </a:r>
            <a:r>
              <a:rPr lang="ru-RU" sz="2000" dirty="0" smtClean="0">
                <a:latin typeface="Panton SemiBold" panose="020B0604020202020204" charset="-52"/>
                <a:ea typeface="+mj-ea"/>
                <a:cs typeface="+mj-cs"/>
              </a:rPr>
              <a:t>»</a:t>
            </a:r>
            <a:endParaRPr lang="ru-RU" sz="2000" dirty="0">
              <a:latin typeface="Panton SemiBold" panose="020B0604020202020204" charset="-52"/>
              <a:ea typeface="+mj-ea"/>
              <a:cs typeface="+mj-cs"/>
            </a:endParaRPr>
          </a:p>
        </p:txBody>
      </p:sp>
      <p:sp>
        <p:nvSpPr>
          <p:cNvPr id="24" name="Прямоугольник с двумя вырезанными противолежащими углами 23"/>
          <p:cNvSpPr/>
          <p:nvPr/>
        </p:nvSpPr>
        <p:spPr>
          <a:xfrm>
            <a:off x="6165293" y="4816959"/>
            <a:ext cx="4322252" cy="1472190"/>
          </a:xfrm>
          <a:prstGeom prst="snip2Diag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5898155" y="4816959"/>
            <a:ext cx="48345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C00000"/>
                </a:solidFill>
                <a:latin typeface="Panton SemiBold" panose="020B0604020202020204" charset="-52"/>
                <a:ea typeface="+mj-ea"/>
                <a:cs typeface="+mj-cs"/>
              </a:rPr>
              <a:t>Количество объектов </a:t>
            </a:r>
            <a:endParaRPr lang="ru-RU" sz="2000" dirty="0" smtClean="0">
              <a:solidFill>
                <a:srgbClr val="C00000"/>
              </a:solidFill>
              <a:latin typeface="Panton SemiBold" panose="020B0604020202020204" charset="-52"/>
              <a:ea typeface="+mj-ea"/>
              <a:cs typeface="+mj-cs"/>
            </a:endParaRPr>
          </a:p>
          <a:p>
            <a:pPr algn="ctr"/>
            <a:r>
              <a:rPr lang="ru-RU" sz="2000" dirty="0" smtClean="0">
                <a:solidFill>
                  <a:srgbClr val="C00000"/>
                </a:solidFill>
                <a:latin typeface="Panton SemiBold" panose="020B0604020202020204" charset="-52"/>
                <a:ea typeface="+mj-ea"/>
                <a:cs typeface="+mj-cs"/>
              </a:rPr>
              <a:t>общественного </a:t>
            </a:r>
            <a:r>
              <a:rPr lang="ru-RU" sz="2000" dirty="0">
                <a:solidFill>
                  <a:srgbClr val="C00000"/>
                </a:solidFill>
                <a:latin typeface="Panton SemiBold" panose="020B0604020202020204" charset="-52"/>
                <a:ea typeface="+mj-ea"/>
                <a:cs typeface="+mj-cs"/>
              </a:rPr>
              <a:t>питания, </a:t>
            </a:r>
            <a:br>
              <a:rPr lang="ru-RU" sz="2000" dirty="0">
                <a:solidFill>
                  <a:srgbClr val="C00000"/>
                </a:solidFill>
                <a:latin typeface="Panton SemiBold" panose="020B0604020202020204" charset="-52"/>
                <a:ea typeface="+mj-ea"/>
                <a:cs typeface="+mj-cs"/>
              </a:rPr>
            </a:br>
            <a:r>
              <a:rPr lang="ru-RU" sz="2000" dirty="0">
                <a:solidFill>
                  <a:srgbClr val="C00000"/>
                </a:solidFill>
                <a:latin typeface="Panton SemiBold" panose="020B0604020202020204" charset="-52"/>
                <a:ea typeface="+mj-ea"/>
                <a:cs typeface="+mj-cs"/>
              </a:rPr>
              <a:t>включенных в проект «Общепит» </a:t>
            </a:r>
            <a:endParaRPr lang="ru-RU" sz="2000" dirty="0" smtClean="0">
              <a:solidFill>
                <a:srgbClr val="C00000"/>
              </a:solidFill>
              <a:latin typeface="Panton SemiBold" panose="020B0604020202020204" charset="-52"/>
              <a:ea typeface="+mj-ea"/>
              <a:cs typeface="+mj-cs"/>
            </a:endParaRPr>
          </a:p>
          <a:p>
            <a:pPr algn="ctr"/>
            <a:r>
              <a:rPr lang="ru-RU" sz="2000" dirty="0" smtClean="0">
                <a:solidFill>
                  <a:srgbClr val="C00000"/>
                </a:solidFill>
                <a:latin typeface="Panton SemiBold" panose="020B0604020202020204" charset="-52"/>
                <a:ea typeface="+mj-ea"/>
                <a:cs typeface="+mj-cs"/>
              </a:rPr>
              <a:t>по Ленинградской области</a:t>
            </a:r>
            <a:r>
              <a:rPr lang="ru-RU" sz="2000" dirty="0">
                <a:solidFill>
                  <a:srgbClr val="C00000"/>
                </a:solidFill>
                <a:latin typeface="Panton SemiBold" panose="020B0604020202020204" charset="-52"/>
                <a:ea typeface="+mj-ea"/>
                <a:cs typeface="+mj-cs"/>
              </a:rPr>
              <a:t/>
            </a:r>
            <a:br>
              <a:rPr lang="ru-RU" sz="2000" dirty="0">
                <a:solidFill>
                  <a:srgbClr val="C00000"/>
                </a:solidFill>
                <a:latin typeface="Panton SemiBold" panose="020B0604020202020204" charset="-52"/>
                <a:ea typeface="+mj-ea"/>
                <a:cs typeface="+mj-cs"/>
              </a:rPr>
            </a:br>
            <a:endParaRPr lang="ru-RU" sz="2000" dirty="0">
              <a:solidFill>
                <a:srgbClr val="C00000"/>
              </a:solidFill>
              <a:latin typeface="Panton SemiBold" panose="020B0604020202020204" charset="-52"/>
              <a:ea typeface="+mj-ea"/>
              <a:cs typeface="+mj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9782" y="537521"/>
            <a:ext cx="2313622" cy="2433386"/>
          </a:xfrm>
          <a:prstGeom prst="rect">
            <a:avLst/>
          </a:prstGeom>
        </p:spPr>
      </p:pic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919843946"/>
              </p:ext>
            </p:extLst>
          </p:nvPr>
        </p:nvGraphicFramePr>
        <p:xfrm>
          <a:off x="111245" y="3032420"/>
          <a:ext cx="4963675" cy="38255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Стрелка вправо 9"/>
          <p:cNvSpPr/>
          <p:nvPr/>
        </p:nvSpPr>
        <p:spPr>
          <a:xfrm rot="10800000">
            <a:off x="4702404" y="5337003"/>
            <a:ext cx="1062182" cy="29556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04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7361</TotalTime>
  <Words>609</Words>
  <Application>Microsoft Office PowerPoint</Application>
  <PresentationFormat>Произвольный</PresentationFormat>
  <Paragraphs>141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0" baseType="lpstr">
      <vt:lpstr>Arial</vt:lpstr>
      <vt:lpstr>Calibri Light</vt:lpstr>
      <vt:lpstr>Panton SemiBold</vt:lpstr>
      <vt:lpstr>Panton</vt:lpstr>
      <vt:lpstr>Calibri</vt:lpstr>
      <vt:lpstr>Panton Bold</vt:lpstr>
      <vt:lpstr>PP Pangram Sans Narrow</vt:lpstr>
      <vt:lpstr>Office Theme</vt:lpstr>
      <vt:lpstr>Итоги развития потребительского  рынка Ленинградской области в 2023 году и задачи на 2024 год</vt:lpstr>
      <vt:lpstr>Презентация PowerPoint</vt:lpstr>
      <vt:lpstr>Презентация PowerPoint</vt:lpstr>
      <vt:lpstr>Динамика развития  малоформатной торговли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Проект ФНС «Общественное питание» </vt:lpstr>
      <vt:lpstr>Общественное питание</vt:lpstr>
      <vt:lpstr>ПЛАНЫ РАЗВИТИЯ ПОТРЕБИТЕЛЬСКОГО РЫНКА 2024 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  «О ходе подготовки образовательных организаций  к новому 2022-2023 учебному году»</dc:title>
  <dc:creator>Иванова Вероника Вадимовна</dc:creator>
  <cp:lastModifiedBy>Елена Владимировна Решетникова</cp:lastModifiedBy>
  <cp:revision>281</cp:revision>
  <cp:lastPrinted>2023-03-29T14:29:03Z</cp:lastPrinted>
  <dcterms:created xsi:type="dcterms:W3CDTF">2022-07-23T09:53:44Z</dcterms:created>
  <dcterms:modified xsi:type="dcterms:W3CDTF">2024-03-28T11:01:50Z</dcterms:modified>
</cp:coreProperties>
</file>