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  <p:sldMasterId id="2147483798" r:id="rId5"/>
  </p:sldMasterIdLst>
  <p:notesMasterIdLst>
    <p:notesMasterId r:id="rId16"/>
  </p:notesMasterIdLst>
  <p:handoutMasterIdLst>
    <p:handoutMasterId r:id="rId17"/>
  </p:handoutMasterIdLst>
  <p:sldIdLst>
    <p:sldId id="519" r:id="rId6"/>
    <p:sldId id="582" r:id="rId7"/>
    <p:sldId id="579" r:id="rId8"/>
    <p:sldId id="581" r:id="rId9"/>
    <p:sldId id="580" r:id="rId10"/>
    <p:sldId id="587" r:id="rId11"/>
    <p:sldId id="583" r:id="rId12"/>
    <p:sldId id="589" r:id="rId13"/>
    <p:sldId id="588" r:id="rId14"/>
    <p:sldId id="559" r:id="rId15"/>
  </p:sldIdLst>
  <p:sldSz cx="13681075" cy="7705725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8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96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92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4065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2888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8370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38512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CDE317-F8AD-412E-978B-99AE5E274AE6}">
          <p14:sldIdLst>
            <p14:sldId id="519"/>
            <p14:sldId id="582"/>
            <p14:sldId id="579"/>
            <p14:sldId id="581"/>
            <p14:sldId id="580"/>
            <p14:sldId id="587"/>
            <p14:sldId id="583"/>
            <p14:sldId id="589"/>
            <p14:sldId id="588"/>
            <p14:sldId id="5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5FA"/>
    <a:srgbClr val="BBC2E5"/>
    <a:srgbClr val="86B4F8"/>
    <a:srgbClr val="31EFEF"/>
    <a:srgbClr val="D8EFF4"/>
    <a:srgbClr val="E04E39"/>
    <a:srgbClr val="F5F1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46" autoAdjust="0"/>
    <p:restoredTop sz="92449" autoAdjust="0"/>
  </p:normalViewPr>
  <p:slideViewPr>
    <p:cSldViewPr>
      <p:cViewPr>
        <p:scale>
          <a:sx n="66" d="100"/>
          <a:sy n="66" d="100"/>
        </p:scale>
        <p:origin x="-1638" y="-834"/>
      </p:cViewPr>
      <p:guideLst>
        <p:guide orient="horz" pos="2427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9" y="0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9" y="9428585"/>
            <a:ext cx="2971800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5" y="5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3825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4" y="4715716"/>
            <a:ext cx="5487041" cy="446651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6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5" y="9428246"/>
            <a:ext cx="2972547" cy="49680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814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33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44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257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065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88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70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851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5D6AF5CD-8D77-4147-B015-DEA9F27E14DC}" type="slidenum">
              <a:rPr lang="ru-RU" altLang="ru-RU" sz="1300" smtClean="0"/>
              <a:pPr>
                <a:spcBef>
                  <a:spcPts val="13"/>
                </a:spcBef>
                <a:spcAft>
                  <a:spcPts val="13"/>
                </a:spcAft>
              </a:pPr>
              <a:t>1</a:t>
            </a:fld>
            <a:endParaRPr lang="ru-RU" altLang="ru-RU" sz="130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" y="754063"/>
            <a:ext cx="661035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1" y="4714878"/>
            <a:ext cx="5487041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413" y="746125"/>
            <a:ext cx="66071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413" y="746125"/>
            <a:ext cx="66071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940900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xfrm>
            <a:off x="4532111" y="7141331"/>
            <a:ext cx="4615422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9661794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fld id="{9AA520F5-1EBA-4E04-8267-EABF67796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22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9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1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6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01" y="410290"/>
            <a:ext cx="11799929" cy="1489417"/>
          </a:xfrm>
          <a:prstGeom prst="rect">
            <a:avLst/>
          </a:prstGeom>
        </p:spPr>
        <p:txBody>
          <a:bodyPr lIns="101851" tIns="50932" rIns="101851" bIns="509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601" y="2051307"/>
            <a:ext cx="11799929" cy="4889212"/>
          </a:xfrm>
          <a:prstGeom prst="rect">
            <a:avLst/>
          </a:prstGeom>
        </p:spPr>
        <p:txBody>
          <a:bodyPr lIns="101851" tIns="50932" rIns="101851" bIns="509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39834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F7438-DCE0-4AF7-B3BD-107ACA530C80}" type="datetimeFigureOut">
              <a:rPr lang="ru-RU"/>
              <a:pPr>
                <a:defRPr/>
              </a:pPr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32317" y="7142190"/>
            <a:ext cx="4616452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61558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B0ADED-770D-4005-9FF6-4ADA30DB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63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3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3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8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5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596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0" y="1661580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597977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79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87" y="282342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2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8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081" y="2393770"/>
            <a:ext cx="11628914" cy="1651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2161" y="4366577"/>
            <a:ext cx="9576753" cy="19692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4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711" y="4951642"/>
            <a:ext cx="11628914" cy="153044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711" y="3266015"/>
            <a:ext cx="11628914" cy="168562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10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4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5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62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7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0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054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4546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4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24870"/>
            <a:ext cx="6044851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054" y="2443714"/>
            <a:ext cx="6044851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49797" y="1724870"/>
            <a:ext cx="6047225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49797" y="2443714"/>
            <a:ext cx="6047225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9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6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5" y="306802"/>
            <a:ext cx="4500979" cy="13056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920" y="306802"/>
            <a:ext cx="7648101" cy="657662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055" y="1612495"/>
            <a:ext cx="4500979" cy="5270931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2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586" y="5394008"/>
            <a:ext cx="8208645" cy="63679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81586" y="688521"/>
            <a:ext cx="8208645" cy="4623435"/>
          </a:xfrm>
        </p:spPr>
        <p:txBody>
          <a:bodyPr/>
          <a:lstStyle>
            <a:lvl1pPr marL="0" indent="0">
              <a:buNone/>
              <a:defRPr sz="4300"/>
            </a:lvl1pPr>
            <a:lvl2pPr marL="611048" indent="0">
              <a:buNone/>
              <a:defRPr sz="3700"/>
            </a:lvl2pPr>
            <a:lvl3pPr marL="1222096" indent="0">
              <a:buNone/>
              <a:defRPr sz="3200"/>
            </a:lvl3pPr>
            <a:lvl4pPr marL="1833143" indent="0">
              <a:buNone/>
              <a:defRPr sz="2700"/>
            </a:lvl4pPr>
            <a:lvl5pPr marL="2444191" indent="0">
              <a:buNone/>
              <a:defRPr sz="2700"/>
            </a:lvl5pPr>
            <a:lvl6pPr marL="3055239" indent="0">
              <a:buNone/>
              <a:defRPr sz="2700"/>
            </a:lvl6pPr>
            <a:lvl7pPr marL="3666287" indent="0">
              <a:buNone/>
              <a:defRPr sz="2700"/>
            </a:lvl7pPr>
            <a:lvl8pPr marL="4277335" indent="0">
              <a:buNone/>
              <a:defRPr sz="2700"/>
            </a:lvl8pPr>
            <a:lvl9pPr marL="4888382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1586" y="6030801"/>
            <a:ext cx="8208645" cy="904352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3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38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18779" y="308587"/>
            <a:ext cx="3078242" cy="6574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054" y="308587"/>
            <a:ext cx="9006708" cy="6574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11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10" r:id="rId2"/>
    <p:sldLayoutId id="214748381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481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09633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64442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19257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1108" indent="-34110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39072" indent="-28425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37037" indent="-2274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1857" indent="-2274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46663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0147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5628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110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65920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8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9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9"/>
            <a:ext cx="2121357" cy="410259"/>
          </a:xfrm>
          <a:prstGeom prst="rect">
            <a:avLst/>
          </a:prstGeom>
        </p:spPr>
        <p:txBody>
          <a:bodyPr vert="horz" lIns="120158" tIns="60078" rIns="120158" bIns="6007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5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12" tIns="66751" rIns="133512" bIns="667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0779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779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779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13" indent="-250313" algn="l" defTabSz="600779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779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779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290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077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845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638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79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36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23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0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674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4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241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4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8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7"/>
            <a:ext cx="2121357" cy="410259"/>
          </a:xfrm>
          <a:prstGeom prst="rect">
            <a:avLst/>
          </a:prstGeom>
        </p:spPr>
        <p:txBody>
          <a:bodyPr vert="horz" lIns="120177" tIns="60088" rIns="120177" bIns="6008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28" tIns="66762" rIns="133528" bIns="667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087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87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87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53" indent="-250353" algn="l" defTabSz="60087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87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87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801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67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547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42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7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4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61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9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69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23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611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98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1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4" y="6903023"/>
            <a:ext cx="2121357" cy="410259"/>
          </a:xfrm>
          <a:prstGeom prst="rect">
            <a:avLst/>
          </a:prstGeom>
        </p:spPr>
        <p:txBody>
          <a:bodyPr vert="horz" lIns="120229" tIns="60112" rIns="120229" bIns="60112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2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783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4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87" tIns="66790" rIns="133587" bIns="667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1130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1130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1130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463" indent="-250463" algn="l" defTabSz="601130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1130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1130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6220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7358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8482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9615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113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26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39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452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0565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06787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0791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52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4" y="308586"/>
            <a:ext cx="12312968" cy="1284288"/>
          </a:xfrm>
          <a:prstGeom prst="rect">
            <a:avLst/>
          </a:prstGeom>
        </p:spPr>
        <p:txBody>
          <a:bodyPr vert="horz" lIns="122210" tIns="61105" rIns="122210" bIns="611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98003"/>
            <a:ext cx="12312968" cy="5085422"/>
          </a:xfrm>
          <a:prstGeom prst="rect">
            <a:avLst/>
          </a:prstGeom>
        </p:spPr>
        <p:txBody>
          <a:bodyPr vert="horz" lIns="122210" tIns="61105" rIns="122210" bIns="611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054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13.09.2024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4368" y="7142066"/>
            <a:ext cx="4332340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04770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99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122209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86" indent="-458286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953" indent="-381905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620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667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715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763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811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859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906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048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096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43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91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239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287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335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382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openxmlformats.org/officeDocument/2006/relationships/image" Target="../media/image32.svg"/><Relationship Id="rId4" Type="http://schemas.openxmlformats.org/officeDocument/2006/relationships/image" Target="../media/image9.jpeg"/><Relationship Id="rId1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42"/>
            <a:ext cx="7815910" cy="359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389288" y="6157118"/>
            <a:ext cx="7315345" cy="134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0" tIns="41399" rIns="82800" bIns="41399">
            <a:spAutoFit/>
          </a:bodyPr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500" b="1" dirty="0" smtClean="0">
                <a:solidFill>
                  <a:srgbClr val="F93913"/>
                </a:solidFill>
              </a:rPr>
              <a:t>БУЛЬИНА ДАРЬЯ ЛЕОНИДОВНА </a:t>
            </a:r>
            <a:endParaRPr lang="ru-RU" altLang="ru-RU" sz="2500" b="1" dirty="0">
              <a:solidFill>
                <a:srgbClr val="F93913"/>
              </a:solidFill>
            </a:endParaRP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100" dirty="0" smtClean="0">
                <a:solidFill>
                  <a:srgbClr val="003EBA"/>
                </a:solidFill>
              </a:rPr>
              <a:t>Начальник отдела развития малого и среднего бизнеса комитета по развитию малого, среднего бизнеса и потребительского рынка Ленинградской области</a:t>
            </a:r>
            <a:endParaRPr lang="ru-RU" altLang="ru-RU" sz="2100" dirty="0">
              <a:solidFill>
                <a:srgbClr val="003EBA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028" y="3204790"/>
            <a:ext cx="9996703" cy="14070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>
            <a:lvl1pPr>
              <a:lnSpc>
                <a:spcPct val="75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3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75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 smtClean="0">
                <a:solidFill>
                  <a:srgbClr val="0070C0"/>
                </a:solidFill>
                <a:latin typeface="Arial" pitchFamily="34" charset="0"/>
              </a:rPr>
              <a:t>О мерах поддержки субъектов МСП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 smtClean="0">
                <a:solidFill>
                  <a:srgbClr val="0070C0"/>
                </a:solidFill>
                <a:latin typeface="Arial" pitchFamily="34" charset="0"/>
              </a:rPr>
              <a:t>Ленинградской области</a:t>
            </a:r>
            <a:endParaRPr lang="ru-RU" altLang="ru-RU" sz="43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12945" y="2788084"/>
            <a:ext cx="2873786" cy="287378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/>
          <a:srcRect l="20204" t="34117" r="17895" b="38042"/>
          <a:stretch>
            <a:fillRect/>
          </a:stretch>
        </p:blipFill>
        <p:spPr>
          <a:xfrm>
            <a:off x="7416601" y="2821877"/>
            <a:ext cx="3005644" cy="2927843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9817" y="2855670"/>
            <a:ext cx="2806200" cy="28062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88209" y="2821877"/>
            <a:ext cx="2873786" cy="287378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3533" y="2106454"/>
            <a:ext cx="671369" cy="671369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980718" y="2116893"/>
            <a:ext cx="671369" cy="671369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60617" y="2116715"/>
            <a:ext cx="671369" cy="67136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05876" y="2052662"/>
            <a:ext cx="725160" cy="725160"/>
          </a:xfrm>
          <a:prstGeom prst="rect">
            <a:avLst/>
          </a:prstGeom>
        </p:spPr>
      </p:pic>
      <p:sp>
        <p:nvSpPr>
          <p:cNvPr id="12" name="TextBox 13"/>
          <p:cNvSpPr txBox="1"/>
          <p:nvPr/>
        </p:nvSpPr>
        <p:spPr>
          <a:xfrm>
            <a:off x="1135877" y="2178170"/>
            <a:ext cx="210426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Сайт 813.ru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4879752" y="2208390"/>
            <a:ext cx="3061807" cy="41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600" dirty="0">
                <a:solidFill>
                  <a:srgbClr val="191919"/>
                </a:solidFill>
                <a:latin typeface="Ubuntu"/>
              </a:rPr>
              <a:t>Навигатор</a:t>
            </a:r>
            <a:endParaRPr lang="en-US" sz="26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412961" y="2179883"/>
            <a:ext cx="1975813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Телеграм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1713751" y="2135442"/>
            <a:ext cx="2111562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ВКонтакте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173509" y="324470"/>
            <a:ext cx="1185971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Ubuntu"/>
              </a:rPr>
              <a:t>Оперативная </a:t>
            </a:r>
            <a:r>
              <a:rPr lang="ru-RU" sz="3200" b="1" dirty="0" smtClean="0">
                <a:solidFill>
                  <a:srgbClr val="FF0000"/>
                </a:solidFill>
                <a:latin typeface="Ubuntu"/>
              </a:rPr>
              <a:t>информация о поддержке </a:t>
            </a:r>
            <a:endParaRPr lang="en-US" sz="3200" b="1" dirty="0">
              <a:solidFill>
                <a:srgbClr val="FF0000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591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iaranail.ru/images/vod_map_reg2.png">
            <a:extLst>
              <a:ext uri="{FF2B5EF4-FFF2-40B4-BE49-F238E27FC236}">
                <a16:creationId xmlns="" xmlns:a16="http://schemas.microsoft.com/office/drawing/2014/main" id="{0AF5FCD2-39D1-4859-8122-AAE9FE26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" y="2126641"/>
            <a:ext cx="6770325" cy="40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36B5920-BF23-4123-BAC9-34FBF3A82913}"/>
              </a:ext>
            </a:extLst>
          </p:cNvPr>
          <p:cNvSpPr/>
          <p:nvPr/>
        </p:nvSpPr>
        <p:spPr>
          <a:xfrm>
            <a:off x="6984553" y="2484710"/>
            <a:ext cx="6236911" cy="3370618"/>
          </a:xfrm>
          <a:prstGeom prst="rect">
            <a:avLst/>
          </a:prstGeom>
        </p:spPr>
        <p:txBody>
          <a:bodyPr wrap="square" lIns="107140" tIns="53570" rIns="107140" bIns="5357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562212"/>
                </a:solidFill>
              </a:rPr>
              <a:t>В </a:t>
            </a:r>
            <a:r>
              <a:rPr lang="ru-RU" sz="3200" b="1" dirty="0">
                <a:solidFill>
                  <a:srgbClr val="562212"/>
                </a:solidFill>
              </a:rPr>
              <a:t>Ленинградской области </a:t>
            </a:r>
          </a:p>
          <a:p>
            <a:pPr algn="ctr"/>
            <a:r>
              <a:rPr lang="ru-RU" sz="3200" b="1" dirty="0">
                <a:solidFill>
                  <a:srgbClr val="562212"/>
                </a:solidFill>
              </a:rPr>
              <a:t>на </a:t>
            </a:r>
            <a:r>
              <a:rPr lang="ru-RU" sz="3200" b="1" dirty="0" smtClean="0">
                <a:solidFill>
                  <a:srgbClr val="562212"/>
                </a:solidFill>
              </a:rPr>
              <a:t>10.08.2024 </a:t>
            </a:r>
            <a:r>
              <a:rPr lang="ru-RU" sz="3200" b="1" dirty="0" smtClean="0">
                <a:solidFill>
                  <a:srgbClr val="562212"/>
                </a:solidFill>
              </a:rPr>
              <a:t>зарегистрировано 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80 318 субъектов МСП</a:t>
            </a:r>
          </a:p>
          <a:p>
            <a:pPr algn="ctr"/>
            <a:r>
              <a:rPr lang="ru-RU" sz="2400" b="1" dirty="0" smtClean="0">
                <a:solidFill>
                  <a:srgbClr val="562212"/>
                </a:solidFill>
              </a:rPr>
              <a:t>( + 4,6% по сравнению с аналогичным периодом 2023 года)</a:t>
            </a:r>
            <a:endParaRPr lang="ru-RU" sz="2300" b="1" dirty="0"/>
          </a:p>
          <a:p>
            <a:endParaRPr lang="ru-RU" b="1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-3789" y="1"/>
            <a:ext cx="13681074" cy="11165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Ленинградская область</a:t>
            </a:r>
            <a:endParaRPr lang="ru-RU" sz="5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3" y="1"/>
            <a:ext cx="1055189" cy="11795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Виды поддержки </a:t>
            </a: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малого и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среднего </a:t>
            </a: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бизнеса</a:t>
            </a:r>
          </a:p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в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Ленинградской области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8663" y="74612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5" y="436563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95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949" y="6373420"/>
            <a:ext cx="219400" cy="247214"/>
          </a:xfrm>
          <a:prstGeom prst="rect">
            <a:avLst/>
          </a:prstGeom>
        </p:spPr>
        <p:txBody>
          <a:bodyPr wrap="square" lIns="0" tIns="0" rIns="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" sz="2200" b="1" spc="-100" dirty="0">
              <a:solidFill>
                <a:srgbClr val="EA4F3A"/>
              </a:solidFill>
              <a:latin typeface="Calibri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8783638" y="6453808"/>
            <a:ext cx="3979578" cy="3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/>
          <a:lstStyle/>
          <a:p>
            <a:pPr algn="ctr">
              <a:lnSpc>
                <a:spcPts val="1225"/>
              </a:lnSpc>
              <a:spcBef>
                <a:spcPts val="10500"/>
              </a:spcBef>
            </a:pPr>
            <a:endParaRPr lang="ru-RU" sz="2200" b="1">
              <a:solidFill>
                <a:srgbClr val="CE9A6C"/>
              </a:solidFill>
              <a:latin typeface="Calibri"/>
            </a:endParaRPr>
          </a:p>
        </p:txBody>
      </p:sp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135004" y="1206723"/>
            <a:ext cx="13249276" cy="6053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           ФИНАНСОВАЯ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ПОДДЕРЖКА	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КОНСУЛЬТАЦИОННАЯ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ПОДДЕРЖКА</a:t>
            </a:r>
          </a:p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1600" b="1" dirty="0" smtClean="0">
              <a:solidFill>
                <a:srgbClr val="C00000"/>
              </a:solidFill>
              <a:latin typeface="+mn-lt"/>
            </a:endParaRPr>
          </a:p>
          <a:p>
            <a:pPr marL="261938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         ИМУЩЕСТВЕННАЯ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ПОДДЕРЖКА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61938" algn="ctr"/>
            <a:endParaRPr lang="ru-RU" sz="4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287809" y="2268686"/>
            <a:ext cx="6988759" cy="3024336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lumOff val="5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marL="174625"/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– Налоговые льготы</a:t>
            </a:r>
            <a:br>
              <a:rPr lang="ru-RU" sz="2200" b="1" dirty="0" smtClean="0">
                <a:solidFill>
                  <a:prstClr val="black"/>
                </a:solidFill>
                <a:latin typeface="Calibri"/>
              </a:rPr>
            </a:b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(78-ОЗ от 12.10.2009 - УСН; 80-ОЗ от 07.11.2012 - ПСН)</a:t>
            </a:r>
          </a:p>
          <a:p>
            <a:pPr marL="174625"/>
            <a:endParaRPr lang="ru-RU" sz="15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Субсидии предпринимателям, организациям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инфраструктуры поддержки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, муниципальным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образованиям</a:t>
            </a:r>
          </a:p>
          <a:p>
            <a:pPr marL="174625"/>
            <a:endParaRPr lang="ru-RU" sz="15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– Микрозаймы,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поручительства</a:t>
            </a:r>
          </a:p>
          <a:p>
            <a:pPr marL="174625"/>
            <a:endParaRPr lang="ru-RU" sz="15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Льготные займы фонда развития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промышленности</a:t>
            </a:r>
            <a:endParaRPr lang="ru-RU" sz="2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3744193" y="5891307"/>
            <a:ext cx="6480720" cy="841875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300000"/>
                  <a:lumMod val="50000"/>
                  <a:lumOff val="5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marL="261938"/>
            <a:r>
              <a:rPr lang="ru-RU" sz="2200" b="1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Передача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в аренду и в собственность государственного и муниципального имущества 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7560617" y="2268686"/>
            <a:ext cx="5891206" cy="3024336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300000"/>
                  <a:lumMod val="50000"/>
                  <a:lumOff val="5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Консультации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в организациях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поддержки</a:t>
            </a:r>
          </a:p>
          <a:p>
            <a:pPr marL="174625"/>
            <a:endParaRPr lang="ru-RU" sz="22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 – Консультации профильных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экспертов</a:t>
            </a:r>
          </a:p>
          <a:p>
            <a:pPr marL="174625"/>
            <a:endParaRPr lang="ru-RU" sz="22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– Обучение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предпринимателей</a:t>
            </a:r>
            <a:endParaRPr lang="ru-RU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Организации инфраструктуры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поддержки </a:t>
            </a: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малого и</a:t>
            </a:r>
          </a:p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среднего бизнеса в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Ленинградской области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8663" y="74612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5" y="436563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95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949" y="6373420"/>
            <a:ext cx="219400" cy="247214"/>
          </a:xfrm>
          <a:prstGeom prst="rect">
            <a:avLst/>
          </a:prstGeom>
        </p:spPr>
        <p:txBody>
          <a:bodyPr wrap="square" lIns="0" tIns="0" rIns="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" sz="2200" b="1" spc="-100" dirty="0">
              <a:solidFill>
                <a:srgbClr val="EA4F3A"/>
              </a:solidFill>
              <a:latin typeface="Calibri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8783638" y="6453808"/>
            <a:ext cx="3979578" cy="3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/>
          <a:lstStyle/>
          <a:p>
            <a:pPr algn="ctr">
              <a:lnSpc>
                <a:spcPts val="1225"/>
              </a:lnSpc>
              <a:spcBef>
                <a:spcPts val="10500"/>
              </a:spcBef>
            </a:pPr>
            <a:endParaRPr lang="ru-RU" sz="2200" b="1">
              <a:solidFill>
                <a:srgbClr val="CE9A6C"/>
              </a:solidFill>
              <a:latin typeface="Calibri"/>
            </a:endParaRPr>
          </a:p>
        </p:txBody>
      </p:sp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149525" y="1476598"/>
            <a:ext cx="13249276" cy="6053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1600" b="1" dirty="0" smtClean="0">
              <a:solidFill>
                <a:srgbClr val="C00000"/>
              </a:solidFill>
              <a:latin typeface="+mn-lt"/>
            </a:endParaRPr>
          </a:p>
          <a:p>
            <a:pPr marL="261938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         </a:t>
            </a:r>
            <a:endParaRPr lang="ru-RU" sz="4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9032" y="1480765"/>
            <a:ext cx="133214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Фонд «Фонд поддержки предпринимательства и промышленности Ленинградской области» 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813.ru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34434" indent="-334434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Микрокредитная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компания Ленинградской области»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mkk.813.r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Агенство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экономического развития Ленинградской области»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https://lenoblinvest.ru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ЛО «Ленинградский областной центр поддержки предпринимательства»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https://msp.lenobl.ru/ru/o-komitete/podvedomstvennye-organizatsii/cpp/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развития промышленности Ленинградской области» (Центр поддержки экспорта)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https://crplo.ru/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ЛО «Агентство по обеспечению деятельности агропромышленного и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рыбохозяйственного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 Ленинградской области» (Центр компетенций в сфере сельскохозяйственной кооперации и поддержки фермеров)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https://agroconsult.lenreg.ru/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организации инфраструктуры поддержки – 20 единиц</a:t>
            </a:r>
          </a:p>
        </p:txBody>
      </p:sp>
    </p:spTree>
    <p:extLst>
      <p:ext uri="{BB962C8B-B14F-4D97-AF65-F5344CB8AC3E}">
        <p14:creationId xmlns:p14="http://schemas.microsoft.com/office/powerpoint/2010/main" val="7646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324470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финансовой поддержки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865" y="2135698"/>
            <a:ext cx="122336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субсидий </a:t>
            </a: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прошлого и текущего годов до 95%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от вида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Молодежные гранты и гранты социальным предпринимателям – до 500 тысяч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 – 8 продуктов от 50 тыс. руб. до 5 млн руб., льготная ставка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3,75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до 3 лет</a:t>
            </a:r>
          </a:p>
          <a:p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324470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к соискателям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05" y="1250327"/>
            <a:ext cx="134295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Осуществляют деятельность на территории Ленинградской области и состоят на налоговом учете в территориальных органах Ленинградской 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Отсутствует </a:t>
            </a:r>
            <a:r>
              <a:rPr lang="ru-RU" sz="2000" b="1" dirty="0">
                <a:solidFill>
                  <a:srgbClr val="002060"/>
                </a:solidFill>
              </a:rPr>
              <a:t>неисполненная обязанность по уплате налогов, сборов, страховых взносов, пеней, штрафов, процентов, подлежащих уплате в соответствии с законодательством </a:t>
            </a:r>
            <a:r>
              <a:rPr lang="ru-RU" sz="2000" b="1" dirty="0" smtClean="0">
                <a:solidFill>
                  <a:srgbClr val="002060"/>
                </a:solidFill>
              </a:rPr>
              <a:t>РФ </a:t>
            </a:r>
            <a:r>
              <a:rPr lang="ru-RU" sz="2000" b="1" dirty="0">
                <a:solidFill>
                  <a:srgbClr val="002060"/>
                </a:solidFill>
              </a:rPr>
              <a:t>о налогах и сборах, превышающая 3 тыс. </a:t>
            </a:r>
            <a:r>
              <a:rPr 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</a:t>
            </a:r>
            <a:r>
              <a:rPr lang="ru-RU" sz="2000" b="1" dirty="0">
                <a:solidFill>
                  <a:srgbClr val="002060"/>
                </a:solidFill>
              </a:rPr>
              <a:t>должен являться иностранным </a:t>
            </a:r>
            <a:r>
              <a:rPr lang="ru-RU" sz="2000" b="1" dirty="0" smtClean="0">
                <a:solidFill>
                  <a:srgbClr val="002060"/>
                </a:solidFill>
              </a:rPr>
              <a:t>ЮЛ, </a:t>
            </a:r>
            <a:r>
              <a:rPr lang="ru-RU" sz="2000" b="1" dirty="0">
                <a:solidFill>
                  <a:srgbClr val="002060"/>
                </a:solidFill>
              </a:rPr>
              <a:t>в том числе местом регистрации которого является </a:t>
            </a:r>
            <a:r>
              <a:rPr lang="ru-RU" sz="2000" b="1" dirty="0" smtClean="0">
                <a:solidFill>
                  <a:srgbClr val="002060"/>
                </a:solidFill>
              </a:rPr>
              <a:t> офшорная территория, а </a:t>
            </a:r>
            <a:r>
              <a:rPr lang="ru-RU" sz="2000" b="1" dirty="0">
                <a:solidFill>
                  <a:srgbClr val="002060"/>
                </a:solidFill>
              </a:rPr>
              <a:t>также российским </a:t>
            </a:r>
            <a:r>
              <a:rPr lang="ru-RU" sz="2000" b="1" dirty="0" smtClean="0">
                <a:solidFill>
                  <a:srgbClr val="002060"/>
                </a:solidFill>
              </a:rPr>
              <a:t>ЮЛ, </a:t>
            </a:r>
            <a:r>
              <a:rPr lang="ru-RU" sz="2000" b="1" dirty="0">
                <a:solidFill>
                  <a:srgbClr val="002060"/>
                </a:solidFill>
              </a:rPr>
              <a:t>в уставном </a:t>
            </a:r>
            <a:r>
              <a:rPr lang="ru-RU" sz="2000" b="1" dirty="0" smtClean="0">
                <a:solidFill>
                  <a:srgbClr val="002060"/>
                </a:solidFill>
              </a:rPr>
              <a:t>капитале </a:t>
            </a:r>
            <a:r>
              <a:rPr lang="ru-RU" sz="2000" b="1" dirty="0">
                <a:solidFill>
                  <a:srgbClr val="002060"/>
                </a:solidFill>
              </a:rPr>
              <a:t>которого доля прямого или косвенного (через третьих лиц) участия офшорных компаний в совокупности превышает 25 </a:t>
            </a:r>
            <a:r>
              <a:rPr lang="ru-RU" sz="2000" b="1" dirty="0" smtClean="0">
                <a:solidFill>
                  <a:srgbClr val="002060"/>
                </a:solidFill>
              </a:rPr>
              <a:t>процентов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должен </a:t>
            </a:r>
            <a:r>
              <a:rPr lang="ru-RU" sz="2000" b="1" dirty="0">
                <a:solidFill>
                  <a:srgbClr val="002060"/>
                </a:solidFill>
              </a:rPr>
              <a:t>находиться в перечне организаций и физических лиц, в отношении которых имеются сведения об их причастности к экстремистской деятельности или </a:t>
            </a:r>
            <a:r>
              <a:rPr lang="ru-RU" sz="2000" b="1" dirty="0" smtClean="0">
                <a:solidFill>
                  <a:srgbClr val="002060"/>
                </a:solidFill>
              </a:rPr>
              <a:t>терроризму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получает </a:t>
            </a:r>
            <a:r>
              <a:rPr lang="ru-RU" sz="2000" b="1" dirty="0">
                <a:solidFill>
                  <a:srgbClr val="002060"/>
                </a:solidFill>
              </a:rPr>
              <a:t>средства из бюджета Ленинградской области в соответствии с иными нормативными правовыми актами на </a:t>
            </a:r>
            <a:r>
              <a:rPr lang="ru-RU" sz="2000" b="1" dirty="0" smtClean="0">
                <a:solidFill>
                  <a:srgbClr val="002060"/>
                </a:solidFill>
              </a:rPr>
              <a:t>те же цели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является иностранным агентом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Отсутствие сведений об участнике отбора в реестре недобросовестных поставщиков в соответствии с 44-ФЗ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</a:t>
            </a:r>
            <a:r>
              <a:rPr lang="ru-RU" sz="2000" b="1" dirty="0">
                <a:solidFill>
                  <a:srgbClr val="002060"/>
                </a:solidFill>
              </a:rPr>
              <a:t>имеет невыполненных обязательств перед </a:t>
            </a:r>
            <a:r>
              <a:rPr lang="ru-RU" sz="2000" b="1" dirty="0" smtClean="0">
                <a:solidFill>
                  <a:srgbClr val="002060"/>
                </a:solidFill>
              </a:rPr>
              <a:t>комитетом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должен </a:t>
            </a:r>
            <a:r>
              <a:rPr lang="ru-RU" sz="2000" b="1" dirty="0">
                <a:solidFill>
                  <a:srgbClr val="002060"/>
                </a:solidFill>
              </a:rPr>
              <a:t>находиться в процессе </a:t>
            </a:r>
            <a:r>
              <a:rPr lang="ru-RU" sz="2000" b="1" dirty="0" smtClean="0">
                <a:solidFill>
                  <a:srgbClr val="002060"/>
                </a:solidFill>
              </a:rPr>
              <a:t>реорганизации, ликвидации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банкротства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СУБЪЕКТАМ МСП В 2025 ГОДУ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13744"/>
              </p:ext>
            </p:extLst>
          </p:nvPr>
        </p:nvGraphicFramePr>
        <p:xfrm>
          <a:off x="124313" y="1270895"/>
          <a:ext cx="13429576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652"/>
                <a:gridCol w="4909788"/>
                <a:gridCol w="2940758"/>
                <a:gridCol w="1828378"/>
              </a:tblGrid>
              <a:tr h="320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Размер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Порядок предоставления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Планируемый объем средств </a:t>
                      </a:r>
                      <a:r>
                        <a:rPr lang="ru-RU" sz="2000" baseline="0" dirty="0" smtClean="0"/>
                        <a:t>в 2025 году, млн руб.</a:t>
                      </a:r>
                      <a:endParaRPr lang="ru-RU" sz="2000" dirty="0"/>
                    </a:p>
                  </a:txBody>
                  <a:tcPr/>
                </a:tc>
              </a:tr>
              <a:tr h="273370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модернизация производства, в том числе ЮЛ, участниками которых являются только объединения инвалидов:</a:t>
                      </a:r>
                    </a:p>
                    <a:p>
                      <a:pPr algn="l"/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возмещение – 50%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500 тыс. руб.)</a:t>
                      </a:r>
                    </a:p>
                    <a:p>
                      <a:pPr algn="l"/>
                      <a:endParaRPr lang="ru-RU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финансовое обеспечение (</a:t>
                      </a:r>
                      <a:r>
                        <a:rPr lang="ru-RU" sz="18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объединения инвалидов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) –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250 тыс. руб.)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2500" b="1" baseline="0" dirty="0" smtClean="0">
                          <a:solidFill>
                            <a:srgbClr val="002060"/>
                          </a:solidFill>
                        </a:rPr>
                        <a:t>03.04.2024</a:t>
                      </a:r>
                      <a: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2500" b="1" baseline="0" dirty="0" smtClean="0">
                          <a:solidFill>
                            <a:srgbClr val="002060"/>
                          </a:solidFill>
                        </a:rPr>
                        <a:t> 226 </a:t>
                      </a:r>
                      <a:endParaRPr lang="ru-RU" sz="2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97</a:t>
                      </a:r>
                      <a:endParaRPr lang="ru-RU" sz="2500" dirty="0"/>
                    </a:p>
                  </a:txBody>
                  <a:tcPr/>
                </a:tc>
              </a:tr>
              <a:tr h="409895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проценты по кредитам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2,5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500 тыс. руб.)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41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проценты по лизингу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1,5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250 тыс. руб.)</a:t>
                      </a:r>
                      <a:endParaRPr lang="ru-RU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социальным предприятиям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1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250 тыс. руб.)</a:t>
                      </a:r>
                      <a:endParaRPr lang="ru-RU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получение сертификатов</a:t>
                      </a:r>
                      <a:endParaRPr lang="ru-RU" sz="2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2,5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500 тыс. руб.)</a:t>
                      </a:r>
                      <a:endParaRPr lang="ru-RU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2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1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СУБЪЕКТАМ МСП В 2025 ГОДУ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5759"/>
              </p:ext>
            </p:extLst>
          </p:nvPr>
        </p:nvGraphicFramePr>
        <p:xfrm>
          <a:off x="124313" y="1270895"/>
          <a:ext cx="1342957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652"/>
                <a:gridCol w="3750652"/>
                <a:gridCol w="4099894"/>
                <a:gridCol w="1828378"/>
              </a:tblGrid>
              <a:tr h="320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Размер 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Порядок предоставления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Планируемый объем средств </a:t>
                      </a:r>
                      <a:r>
                        <a:rPr lang="ru-RU" sz="2000" baseline="0" dirty="0" smtClean="0"/>
                        <a:t>в 2025 году, млн руб.</a:t>
                      </a:r>
                      <a:endParaRPr lang="ru-RU" sz="20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гранты для молодежи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500 тыс. руб.</a:t>
                      </a:r>
                    </a:p>
                    <a:p>
                      <a:pPr algn="ctr"/>
                      <a:r>
                        <a:rPr lang="ru-RU" sz="1800" b="0" i="1" baseline="0" dirty="0" smtClean="0">
                          <a:solidFill>
                            <a:srgbClr val="002060"/>
                          </a:solidFill>
                        </a:rPr>
                        <a:t>(план в 2025 году поднять возраст до 30 лет и субсидию до 750 тыс. руб.)</a:t>
                      </a:r>
                      <a:endParaRPr lang="ru-RU" sz="1800" b="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07.07.2021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481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гранты для социальных предприятий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 участие в </a:t>
                      </a:r>
                      <a:r>
                        <a:rPr lang="ru-RU" sz="2000" b="1" spc="-1" dirty="0" err="1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-ярмарочных мероприятиях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95%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03.04.2024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22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народным художественным промыслам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90%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700 тыс. руб.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.04.2024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234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 приобретение автомагазинов и прицепов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70%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 млн руб.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проект на миллион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1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21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.0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.202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507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гранты субъектам МСП,</a:t>
                      </a:r>
                      <a:r>
                        <a:rPr lang="ru-RU" sz="2000" b="1" spc="-1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действующим до 2-х лет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 разработке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Планируется в 2025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lang="ru-RU" sz="2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НАЙТИ ИНФОРМАЦИЮ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754" y="1476598"/>
            <a:ext cx="11593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Сайт 813</a:t>
            </a:r>
            <a:r>
              <a:rPr lang="en-US" sz="2500" b="1" dirty="0" smtClean="0">
                <a:solidFill>
                  <a:srgbClr val="002060"/>
                </a:solidFill>
              </a:rPr>
              <a:t>.</a:t>
            </a:r>
            <a:r>
              <a:rPr lang="en-US" sz="2500" b="1" dirty="0" err="1" smtClean="0">
                <a:solidFill>
                  <a:srgbClr val="002060"/>
                </a:solidFill>
              </a:rPr>
              <a:t>ru</a:t>
            </a:r>
            <a:r>
              <a:rPr lang="ru-RU" sz="2500" b="1" dirty="0">
                <a:solidFill>
                  <a:srgbClr val="002060"/>
                </a:solidFill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</a:rPr>
              <a:t>– раздел Финансовая поддержка / Субсидии и гранты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49" y="1953652"/>
            <a:ext cx="8280697" cy="465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4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24985</TotalTime>
  <Words>846</Words>
  <Application>Microsoft Office PowerPoint</Application>
  <PresentationFormat>Произвольный</PresentationFormat>
  <Paragraphs>147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Office Theme</vt:lpstr>
      <vt:lpstr>1_Тема Office</vt:lpstr>
      <vt:lpstr>2_Тема Office</vt:lpstr>
      <vt:lpstr>3_Тема Office</vt:lpstr>
      <vt:lpstr>5_Тема Office</vt:lpstr>
      <vt:lpstr>Презентация PowerPoint</vt:lpstr>
      <vt:lpstr>Ленинградская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СУБЪЕКТАМ МСП В 2025 ГОДУ</vt:lpstr>
      <vt:lpstr>СУБСИДИИ СУБЪЕКТАМ МСП В 2025 ГОДУ</vt:lpstr>
      <vt:lpstr>ГДЕ НАЙТИ ИНФОРМАЦИЮ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Дарья Леонидовна Бульина</cp:lastModifiedBy>
  <cp:revision>1049</cp:revision>
  <cp:lastPrinted>2024-02-22T08:15:56Z</cp:lastPrinted>
  <dcterms:modified xsi:type="dcterms:W3CDTF">2024-09-13T12:13:42Z</dcterms:modified>
</cp:coreProperties>
</file>