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94" r:id="rId4"/>
    <p:sldId id="303" r:id="rId5"/>
    <p:sldId id="305" r:id="rId6"/>
    <p:sldId id="304" r:id="rId7"/>
    <p:sldId id="306" r:id="rId8"/>
    <p:sldId id="308" r:id="rId9"/>
    <p:sldId id="309" r:id="rId10"/>
    <p:sldId id="310" r:id="rId11"/>
    <p:sldId id="311" r:id="rId12"/>
    <p:sldId id="312" r:id="rId1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2C2D1B6-8816-49BF-B59E-00C1570E5847}">
          <p14:sldIdLst>
            <p14:sldId id="256"/>
            <p14:sldId id="294"/>
            <p14:sldId id="303"/>
            <p14:sldId id="305"/>
            <p14:sldId id="304"/>
            <p14:sldId id="306"/>
            <p14:sldId id="308"/>
            <p14:sldId id="309"/>
            <p14:sldId id="310"/>
            <p14:sldId id="311"/>
            <p14:sldId id="312"/>
          </p14:sldIdLst>
        </p14:section>
        <p14:section name="Раздел без заголовка" id="{B2203F87-E581-4066-B451-297CAA8AB94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C56"/>
    <a:srgbClr val="00729A"/>
    <a:srgbClr val="5BD4FF"/>
    <a:srgbClr val="532476"/>
    <a:srgbClr val="378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971" autoAdjust="0"/>
  </p:normalViewPr>
  <p:slideViewPr>
    <p:cSldViewPr>
      <p:cViewPr varScale="1">
        <p:scale>
          <a:sx n="72" d="100"/>
          <a:sy n="72" d="100"/>
        </p:scale>
        <p:origin x="8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217" name="PlaceHolder 2"/>
          <p:cNvSpPr>
            <a:spLocks noGrp="1"/>
          </p:cNvSpPr>
          <p:nvPr>
            <p:ph type="body"/>
          </p:nvPr>
        </p:nvSpPr>
        <p:spPr>
          <a:xfrm>
            <a:off x="749350" y="5513192"/>
            <a:ext cx="5994443" cy="522281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1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51822" cy="57996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219" name="PlaceHolder 4"/>
          <p:cNvSpPr>
            <a:spLocks noGrp="1"/>
          </p:cNvSpPr>
          <p:nvPr>
            <p:ph type="dt" idx="16"/>
          </p:nvPr>
        </p:nvSpPr>
        <p:spPr>
          <a:xfrm>
            <a:off x="4241321" y="0"/>
            <a:ext cx="3251822" cy="57996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220" name="PlaceHolder 5"/>
          <p:cNvSpPr>
            <a:spLocks noGrp="1"/>
          </p:cNvSpPr>
          <p:nvPr>
            <p:ph type="ftr" idx="17"/>
          </p:nvPr>
        </p:nvSpPr>
        <p:spPr>
          <a:xfrm>
            <a:off x="0" y="11026775"/>
            <a:ext cx="3251822" cy="57996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221" name="PlaceHolder 6"/>
          <p:cNvSpPr>
            <a:spLocks noGrp="1"/>
          </p:cNvSpPr>
          <p:nvPr>
            <p:ph type="sldNum" idx="18"/>
          </p:nvPr>
        </p:nvSpPr>
        <p:spPr>
          <a:xfrm>
            <a:off x="4241321" y="11026775"/>
            <a:ext cx="3251822" cy="579966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E47F09A6-050D-404C-A059-6BDD3ACD2948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668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sldNum" idx="25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12AA735-E7CD-499F-B44E-469C99A47398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1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10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8592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11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64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2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593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3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6556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4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53640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5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9256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6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7938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7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314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8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41384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E56954-8651-0EEF-E0E1-617FB7D3E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>
            <a:extLst>
              <a:ext uri="{FF2B5EF4-FFF2-40B4-BE49-F238E27FC236}">
                <a16:creationId xmlns:a16="http://schemas.microsoft.com/office/drawing/2014/main" id="{479510F3-2954-8855-5598-20FE6D63D0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5112" cy="3722687"/>
          </a:xfrm>
          <a:prstGeom prst="rect">
            <a:avLst/>
          </a:prstGeom>
          <a:ln w="0">
            <a:noFill/>
          </a:ln>
        </p:spPr>
      </p:sp>
      <p:sp>
        <p:nvSpPr>
          <p:cNvPr id="260" name="PlaceHolder 2">
            <a:extLst>
              <a:ext uri="{FF2B5EF4-FFF2-40B4-BE49-F238E27FC236}">
                <a16:creationId xmlns:a16="http://schemas.microsoft.com/office/drawing/2014/main" id="{96F42117-AD85-A1BC-7C8B-66157BB4A9A8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79768" y="4715153"/>
            <a:ext cx="5437426" cy="446620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© Copyright Showeet.com – Creative &amp; Free PowerPoint Templates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3">
            <a:extLst>
              <a:ext uri="{FF2B5EF4-FFF2-40B4-BE49-F238E27FC236}">
                <a16:creationId xmlns:a16="http://schemas.microsoft.com/office/drawing/2014/main" id="{5FC72D42-93E7-AD76-4CFE-2ACD605CFF6B}"/>
              </a:ext>
            </a:extLst>
          </p:cNvPr>
          <p:cNvSpPr>
            <a:spLocks noGrp="1"/>
          </p:cNvSpPr>
          <p:nvPr>
            <p:ph type="sldNum" idx="26"/>
          </p:nvPr>
        </p:nvSpPr>
        <p:spPr>
          <a:xfrm>
            <a:off x="3850588" y="9428743"/>
            <a:ext cx="2944946" cy="4955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000000"/>
                </a:solidFill>
                <a:latin typeface="+mn-lt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B2168785-E206-4F9A-A364-E83431FD7F37}" type="slidenum">
              <a:rPr lang="en-US" sz="1200" b="0" strike="noStrike" spc="-1">
                <a:solidFill>
                  <a:srgbClr val="000000"/>
                </a:solidFill>
                <a:latin typeface="+mn-lt"/>
              </a:rPr>
              <a:t>9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120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F6A6E9E-07AA-4F04-88AB-21469C4ED95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AF62BEB-484D-4C81-A62D-E217FF7E74A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B015056-B622-401C-84A3-6627951FB70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C135F6-45D9-4880-B233-6D7A634D391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7F303A9-56F7-43A5-B0D0-1659707BCCBE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F6DBCC1-45DC-4B1B-8E75-517F9FE53BE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438DB9F-CB2A-47E9-817F-08BF092BCC4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5D4B5CD-6897-44B4-844A-3B42A1A2206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A21326D-1704-49A0-A74E-513C57B39CFD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CB634B0-99D0-40B8-BC0C-B15BF3A4E9A4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F904BAB-068A-4E80-823C-3F3DF54157A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9AC29FB-17DE-4396-A41D-2A78A6B06F6B}" type="slidenum">
              <a:t>‹#›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CB57E2A4-F16C-491C-B39B-C4568A536CB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3129327-CC68-40C6-B08F-F589DFBB084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9E69D17-6AA6-4480-84DB-6996B23BD33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D50ABBC7-98A6-451F-86BF-4BDB471F326C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1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F81D57D-6DE5-4A95-B26C-37E81AF40916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E6289ED-D266-4C81-AB70-E0D472B397E6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AA43422-B6C5-48A0-9374-8D937A71EFA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9805BED-24CC-4631-AD1B-7C4EFA77DDD6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35CB2F6-91D3-4B27-8173-A65EB2C252B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707796A-8151-4EC3-995D-2CDFF206867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10764BC-4FFE-4711-9B05-355B06FA218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3857712-BCDD-4676-8041-010DD6CDAF8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 rot="5400000">
            <a:off x="11617920" y="5801400"/>
            <a:ext cx="18187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© Copyright Showeet.com</a:t>
            </a:r>
            <a:endParaRPr lang="ru-RU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495520" y="90000"/>
            <a:ext cx="5529240" cy="1874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ftr" idx="1"/>
          </p:nvPr>
        </p:nvSpPr>
        <p:spPr>
          <a:xfrm>
            <a:off x="4038480" y="64483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 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2"/>
          </p:nvPr>
        </p:nvSpPr>
        <p:spPr>
          <a:xfrm>
            <a:off x="8610480" y="64483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E4F8AD0F-AC5F-464F-9ABC-0997FB467405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 idx="3"/>
          </p:nvPr>
        </p:nvSpPr>
        <p:spPr>
          <a:xfrm>
            <a:off x="838080" y="64483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6"/>
          <p:cNvSpPr/>
          <p:nvPr/>
        </p:nvSpPr>
        <p:spPr>
          <a:xfrm rot="5400000">
            <a:off x="11617920" y="5801400"/>
            <a:ext cx="18187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© Copyright Showeet.com</a:t>
            </a:r>
            <a:endParaRPr lang="ru-RU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Shape"/>
          <p:cNvSpPr/>
          <p:nvPr/>
        </p:nvSpPr>
        <p:spPr>
          <a:xfrm>
            <a:off x="0" y="6018120"/>
            <a:ext cx="12188160" cy="839160"/>
          </a:xfrm>
          <a:custGeom>
            <a:avLst/>
            <a:gdLst>
              <a:gd name="textAreaLeft" fmla="*/ 0 w 12188160"/>
              <a:gd name="textAreaRight" fmla="*/ 12188880 w 12188160"/>
              <a:gd name="textAreaTop" fmla="*/ 0 h 839160"/>
              <a:gd name="textAreaBottom" fmla="*/ 839880 h 839160"/>
            </a:gdLst>
            <a:ahLst/>
            <a:cxnLst/>
            <a:rect l="textAreaLeft" t="textAreaTop" r="textAreaRight" b="textAreaBottom"/>
            <a:pathLst>
              <a:path w="21600" h="21600">
                <a:moveTo>
                  <a:pt x="17091" y="0"/>
                </a:moveTo>
                <a:cubicBezTo>
                  <a:pt x="16950" y="0"/>
                  <a:pt x="16819" y="1095"/>
                  <a:pt x="16748" y="2888"/>
                </a:cubicBezTo>
                <a:lnTo>
                  <a:pt x="16401" y="11964"/>
                </a:lnTo>
                <a:cubicBezTo>
                  <a:pt x="16342" y="13428"/>
                  <a:pt x="16235" y="14345"/>
                  <a:pt x="16118" y="14345"/>
                </a:cubicBezTo>
                <a:lnTo>
                  <a:pt x="0" y="14345"/>
                </a:lnTo>
                <a:lnTo>
                  <a:pt x="0" y="21600"/>
                </a:lnTo>
                <a:lnTo>
                  <a:pt x="21595" y="21600"/>
                </a:lnTo>
                <a:lnTo>
                  <a:pt x="21595" y="14345"/>
                </a:lnTo>
                <a:lnTo>
                  <a:pt x="21600" y="14"/>
                </a:lnTo>
                <a:lnTo>
                  <a:pt x="17091" y="14"/>
                </a:lnTo>
                <a:close/>
              </a:path>
            </a:pathLst>
          </a:custGeom>
          <a:solidFill>
            <a:srgbClr val="49CEEF"/>
          </a:solidFill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8160" tIns="38160" rIns="38160" bIns="38160" anchor="ctr">
            <a:noAutofit/>
          </a:bodyPr>
          <a:lstStyle/>
          <a:p>
            <a:pPr>
              <a:lnSpc>
                <a:spcPct val="100000"/>
              </a:lnSpc>
            </a:pPr>
            <a:endParaRPr lang="fr-FR" sz="3000" b="0" strike="noStrike" spc="-1">
              <a:solidFill>
                <a:srgbClr val="FFFFFF"/>
              </a:solidFill>
              <a:latin typeface="Calibri"/>
              <a:ea typeface="DejaVu Sans"/>
            </a:endParaRPr>
          </a:p>
        </p:txBody>
      </p:sp>
      <p:sp>
        <p:nvSpPr>
          <p:cNvPr id="44" name="Rectangle 7"/>
          <p:cNvSpPr/>
          <p:nvPr/>
        </p:nvSpPr>
        <p:spPr>
          <a:xfrm>
            <a:off x="1127160" y="1630440"/>
            <a:ext cx="897840" cy="9936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5" name="PlaceHolder 1"/>
          <p:cNvSpPr>
            <a:spLocks noGrp="1"/>
          </p:cNvSpPr>
          <p:nvPr>
            <p:ph type="ftr" idx="4"/>
          </p:nvPr>
        </p:nvSpPr>
        <p:spPr>
          <a:xfrm>
            <a:off x="4038480" y="618804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200" b="0" strike="noStrike" spc="-1">
                <a:solidFill>
                  <a:srgbClr val="8B8B8B"/>
                </a:solidFill>
                <a:latin typeface="Calibri"/>
              </a:rPr>
              <a:t>&lt;нижний колонтитул&gt;</a:t>
            </a:r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ldNum" idx="5"/>
          </p:nvPr>
        </p:nvSpPr>
        <p:spPr>
          <a:xfrm>
            <a:off x="8610480" y="618804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en-US" sz="1200" b="0" strike="noStrike" spc="-1">
                <a:solidFill>
                  <a:srgbClr val="A8A8A8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6A44EC6-59CB-424E-AD93-82F9C61A6043}" type="slidenum">
              <a:rPr lang="en-US" sz="1200" b="0" strike="noStrike" spc="-1">
                <a:solidFill>
                  <a:srgbClr val="A8A8A8"/>
                </a:solidFill>
                <a:latin typeface="Calibri"/>
              </a:rPr>
              <a:t>‹#›</a:t>
            </a:fld>
            <a:endParaRPr lang="ru-R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dt" idx="6"/>
          </p:nvPr>
        </p:nvSpPr>
        <p:spPr>
          <a:xfrm>
            <a:off x="838080" y="618804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227520" y="2769054"/>
            <a:ext cx="11592720" cy="1944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0000"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ПРОТИВОДЕЙСТВИЕ КОРРУПЦИИ В СФЕРЕ МАЛОГО И СРЕДНЕГО БИЗНЕСА </a:t>
            </a: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subTitle"/>
          </p:nvPr>
        </p:nvSpPr>
        <p:spPr>
          <a:xfrm>
            <a:off x="6023880" y="4976640"/>
            <a:ext cx="5976000" cy="16549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numCol="1" spcCol="0" anchor="ctr">
            <a:normAutofit/>
          </a:bodyPr>
          <a:lstStyle/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ru-RU" sz="6000" b="1" strike="noStrike" cap="all" spc="-1" dirty="0">
                <a:solidFill>
                  <a:srgbClr val="C00000"/>
                </a:solidFill>
                <a:latin typeface="Calibri"/>
              </a:rPr>
              <a:t>24.04.202</a:t>
            </a:r>
            <a:r>
              <a:rPr lang="ru-RU" sz="6000" b="1" cap="all" spc="-1" dirty="0">
                <a:solidFill>
                  <a:srgbClr val="C00000"/>
                </a:solidFill>
                <a:latin typeface="Calibri"/>
              </a:rPr>
              <a:t>4</a:t>
            </a:r>
            <a:r>
              <a:rPr lang="ru-RU" sz="3400" b="0" strike="noStrike" cap="all" spc="-1" dirty="0">
                <a:solidFill>
                  <a:srgbClr val="000000"/>
                </a:solidFill>
                <a:latin typeface="Calibri"/>
              </a:rPr>
              <a:t> </a:t>
            </a:r>
            <a:endParaRPr lang="ru-RU" sz="3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871DCF4-0996-7245-C228-1BCA236CBF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8" y="154080"/>
            <a:ext cx="2235496" cy="17627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89CB4E-9623-4F95-BD69-38EBB342E170}"/>
              </a:ext>
            </a:extLst>
          </p:cNvPr>
          <p:cNvSpPr txBox="1"/>
          <p:nvPr/>
        </p:nvSpPr>
        <p:spPr>
          <a:xfrm>
            <a:off x="1991544" y="712290"/>
            <a:ext cx="633222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ru-RU" altLang="ru-RU" sz="1800" b="1" dirty="0">
                <a:solidFill>
                  <a:srgbClr val="3780B7"/>
                </a:solidFill>
                <a:latin typeface="Arial" panose="020B0604020202020204" pitchFamily="34" charset="0"/>
              </a:rPr>
              <a:t>Комитет по развитию малого, среднего бизнеса и потребительского рынка Ленинградской области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07368" y="966258"/>
            <a:ext cx="11089232" cy="769835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Эффективные меры борьбы с коррупцией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551756-B076-BD23-B40F-643852ECAFCD}"/>
              </a:ext>
            </a:extLst>
          </p:cNvPr>
          <p:cNvSpPr txBox="1"/>
          <p:nvPr/>
        </p:nvSpPr>
        <p:spPr>
          <a:xfrm>
            <a:off x="551384" y="1870986"/>
            <a:ext cx="10945216" cy="4358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Недопущение конфликта интересов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Совершенствование законодательства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Создание специального органа власти по борьбе с коррупцией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Повышение прозрачности во взаимодействии власти с предпринимателями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Упрощение процедур предоставления государственных и муниципальных услуг 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Усиление контроля за доходами (расходами) должностных лиц и членов их семей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Ужесточение наказания коррупционеров</a:t>
            </a:r>
          </a:p>
        </p:txBody>
      </p:sp>
    </p:spTree>
    <p:extLst>
      <p:ext uri="{BB962C8B-B14F-4D97-AF65-F5344CB8AC3E}">
        <p14:creationId xmlns:p14="http://schemas.microsoft.com/office/powerpoint/2010/main" val="2002185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07368" y="966258"/>
            <a:ext cx="11089232" cy="769835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Основные выводы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551756-B076-BD23-B40F-643852ECAFCD}"/>
              </a:ext>
            </a:extLst>
          </p:cNvPr>
          <p:cNvSpPr txBox="1"/>
          <p:nvPr/>
        </p:nvSpPr>
        <p:spPr>
          <a:xfrm>
            <a:off x="551384" y="1870986"/>
            <a:ext cx="109452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Меры по борьбе с коррупцией считают эффективными- 20,6% респондентов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Сталкиваются в коррупцией чаще на муниципальном уровне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Риск «деловой» коррупции вырос до уровня 2019 года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Количество коррупционных сделок  выросло в 2,5 раза по сравнению с 2022 годом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Годовой объем «деловой коррупции» выше в 3 раза в сравнении с 2022 годом</a:t>
            </a:r>
          </a:p>
          <a:p>
            <a:pPr marL="514350" indent="-514350" algn="ctr">
              <a:lnSpc>
                <a:spcPct val="90000"/>
              </a:lnSpc>
              <a:buAutoNum type="arabicPeriod"/>
              <a:tabLst>
                <a:tab pos="0" algn="l"/>
              </a:tabLst>
            </a:pPr>
            <a:r>
              <a:rPr lang="ru-RU" sz="2800" dirty="0"/>
              <a:t>Мнение бизнеса об интенсивности коррупции – максимальный показатель за все 5 лет наблюдений</a:t>
            </a:r>
          </a:p>
        </p:txBody>
      </p:sp>
    </p:spTree>
    <p:extLst>
      <p:ext uri="{BB962C8B-B14F-4D97-AF65-F5344CB8AC3E}">
        <p14:creationId xmlns:p14="http://schemas.microsoft.com/office/powerpoint/2010/main" val="2265429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ED8DE09-5EF5-8156-9B13-8D7428CB6964}"/>
              </a:ext>
            </a:extLst>
          </p:cNvPr>
          <p:cNvSpPr txBox="1">
            <a:spLocks/>
          </p:cNvSpPr>
          <p:nvPr/>
        </p:nvSpPr>
        <p:spPr>
          <a:xfrm>
            <a:off x="337976" y="4149080"/>
            <a:ext cx="11592720" cy="13681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600" b="1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ОЦЕНКА ХАРАКТЕРА «ДЕЛОВОЙ» КОРРУПЦИИ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600" b="1" kern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ЛЕНИНГРАДСКОЙ ОБЛАСТИ ПРЕДСТАВИТЕЛЯМИ БИЗНЕСА</a:t>
            </a:r>
            <a:endParaRPr lang="ru-RU" sz="3600" kern="0" spc="-1" dirty="0">
              <a:solidFill>
                <a:schemeClr val="accent1">
                  <a:lumMod val="75000"/>
                </a:schemeClr>
              </a:solidFill>
              <a:latin typeface="Arial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556792"/>
            <a:ext cx="1296144" cy="17113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74369B2-3EAA-3DBD-65E4-7B563BD2239D}"/>
              </a:ext>
            </a:extLst>
          </p:cNvPr>
          <p:cNvSpPr/>
          <p:nvPr/>
        </p:nvSpPr>
        <p:spPr>
          <a:xfrm>
            <a:off x="551383" y="476672"/>
            <a:ext cx="11379313" cy="3148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СОЦИОЛОГИЧЕСКОГО ИССЛЕДОВАНИЯ ПО ОЦЕНКЕ УРОВНЯ КОРРУПЦИИ В ЛЕНИНГРАДСКОЙ ОБЛАСТИ, ПРОВЕДЕННОГО В 2023  НИУ «ВЫСШАЯ ШКОЛА ЭКОНОМИКИ» </a:t>
            </a:r>
            <a:endParaRPr lang="ru-RU" sz="4000" kern="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078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370B0DB-1008-C900-60F9-F3CE5682026D}"/>
              </a:ext>
            </a:extLst>
          </p:cNvPr>
          <p:cNvSpPr/>
          <p:nvPr/>
        </p:nvSpPr>
        <p:spPr>
          <a:xfrm>
            <a:off x="551384" y="3770430"/>
            <a:ext cx="6048673" cy="2791557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Длительность функционирования предприятия: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Менее года – 52,7%</a:t>
            </a:r>
          </a:p>
          <a:p>
            <a:pPr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-      От 1 до 3 лет – 15,3%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От 3 до 5 лет – 11,3%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От 5 до 10 лет – 6,4% 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Более 10 лет – 14,3%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FCD67EEE-5267-AF39-ADDD-1CFB9FB07B78}"/>
              </a:ext>
            </a:extLst>
          </p:cNvPr>
          <p:cNvSpPr/>
          <p:nvPr/>
        </p:nvSpPr>
        <p:spPr>
          <a:xfrm>
            <a:off x="7032104" y="4149078"/>
            <a:ext cx="4752528" cy="2034259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200" kern="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Выручка менее 120 млн. рублей: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200" kern="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83,7%</a:t>
            </a:r>
          </a:p>
          <a:p>
            <a:pPr algn="ctr"/>
            <a:endParaRPr lang="ru-RU" dirty="0"/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376607" y="231879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РЕСПОНДЕНТОВ – 203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315146" y="1083021"/>
            <a:ext cx="7903727" cy="2505603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Виды деятельности: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Обрабатывающие производства – 32%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Строительство – 27,6%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Деятельность в области информации и связи – 7,9%</a:t>
            </a:r>
          </a:p>
          <a:p>
            <a:pPr marL="685800" indent="-685800">
              <a:lnSpc>
                <a:spcPct val="90000"/>
              </a:lnSpc>
              <a:buFontTx/>
              <a:buChar char="-"/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Образование – 7,9% 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3F40944D-5986-0147-520A-37C44D385043}"/>
              </a:ext>
            </a:extLst>
          </p:cNvPr>
          <p:cNvSpPr/>
          <p:nvPr/>
        </p:nvSpPr>
        <p:spPr>
          <a:xfrm>
            <a:off x="8442376" y="1092617"/>
            <a:ext cx="3434478" cy="2505602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200" kern="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Частная форма собственности: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3200" kern="0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81,3%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104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370B0DB-1008-C900-60F9-F3CE5682026D}"/>
              </a:ext>
            </a:extLst>
          </p:cNvPr>
          <p:cNvSpPr/>
          <p:nvPr/>
        </p:nvSpPr>
        <p:spPr>
          <a:xfrm>
            <a:off x="803412" y="3871267"/>
            <a:ext cx="10585176" cy="819713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Как за последний год изменился уровень коррупции</a:t>
            </a:r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25894" y="1045960"/>
            <a:ext cx="11089232" cy="1012739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На каком уровне власти коррупция развита в наибольшей степени</a:t>
            </a:r>
          </a:p>
        </p:txBody>
      </p:sp>
      <p:sp>
        <p:nvSpPr>
          <p:cNvPr id="2" name="PlaceHolder 1">
            <a:extLst>
              <a:ext uri="{FF2B5EF4-FFF2-40B4-BE49-F238E27FC236}">
                <a16:creationId xmlns:a16="http://schemas.microsoft.com/office/drawing/2014/main" id="{EE50F0A8-1575-3A0D-E721-055A5EC81859}"/>
              </a:ext>
            </a:extLst>
          </p:cNvPr>
          <p:cNvSpPr txBox="1">
            <a:spLocks/>
          </p:cNvSpPr>
          <p:nvPr/>
        </p:nvSpPr>
        <p:spPr>
          <a:xfrm>
            <a:off x="299640" y="2133868"/>
            <a:ext cx="11592720" cy="166223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– 22,2%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– 12,8%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– 12,3%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Затрудняюсь – 52,7%</a:t>
            </a:r>
          </a:p>
        </p:txBody>
      </p:sp>
      <p:sp>
        <p:nvSpPr>
          <p:cNvPr id="3" name="PlaceHolder 1">
            <a:extLst>
              <a:ext uri="{FF2B5EF4-FFF2-40B4-BE49-F238E27FC236}">
                <a16:creationId xmlns:a16="http://schemas.microsoft.com/office/drawing/2014/main" id="{2D05D6FA-7890-F4D0-8CB1-FC12CBB81459}"/>
              </a:ext>
            </a:extLst>
          </p:cNvPr>
          <p:cNvSpPr txBox="1">
            <a:spLocks/>
          </p:cNvSpPr>
          <p:nvPr/>
        </p:nvSpPr>
        <p:spPr>
          <a:xfrm>
            <a:off x="407368" y="4581128"/>
            <a:ext cx="11592720" cy="166223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местном уровне: выше – 7,4%, </a:t>
            </a:r>
            <a:r>
              <a:rPr lang="ru-RU" sz="2800" kern="0" spc="-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изменился – 68%</a:t>
            </a: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ниже – 21,7%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региональном: выше – 4,9%, </a:t>
            </a:r>
            <a:r>
              <a:rPr lang="ru-RU" sz="2800" kern="0" spc="-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изменился – 67,5%</a:t>
            </a: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ниже – 3,9%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стране: выше – 5,4%, </a:t>
            </a:r>
            <a:r>
              <a:rPr lang="ru-RU" sz="2800" kern="0" spc="-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изменился – 67,5%</a:t>
            </a:r>
            <a:r>
              <a:rPr lang="ru-RU" sz="2800" kern="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ниже – 3,4% </a:t>
            </a:r>
          </a:p>
        </p:txBody>
      </p:sp>
    </p:spTree>
    <p:extLst>
      <p:ext uri="{BB962C8B-B14F-4D97-AF65-F5344CB8AC3E}">
        <p14:creationId xmlns:p14="http://schemas.microsoft.com/office/powerpoint/2010/main" val="239139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370B0DB-1008-C900-60F9-F3CE5682026D}"/>
              </a:ext>
            </a:extLst>
          </p:cNvPr>
          <p:cNvSpPr/>
          <p:nvPr/>
        </p:nvSpPr>
        <p:spPr>
          <a:xfrm>
            <a:off x="407368" y="2276873"/>
            <a:ext cx="11089232" cy="1368151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rgbClr val="FFFF00"/>
                </a:solidFill>
              </a:rPr>
              <a:t>Поводами для подарков и неформальных платежей являются</a:t>
            </a:r>
            <a:r>
              <a:rPr lang="ru-RU" sz="2800" kern="0" spc="-1" dirty="0">
                <a:solidFill>
                  <a:schemeClr val="bg1"/>
                </a:solidFill>
              </a:rPr>
              <a:t>: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Несовершение должностным лицом действий – 20,7%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Совершение должностным лицом действий – 20,2%</a:t>
            </a:r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07368" y="896414"/>
            <a:ext cx="11089232" cy="1262096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За последний год осведомленность бизнеса о случаях жалоб на незаконное давление со стороны органов власти увеличилась на 14%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B024AF-05CD-633C-0489-BED2B0B4334A}"/>
              </a:ext>
            </a:extLst>
          </p:cNvPr>
          <p:cNvSpPr txBox="1"/>
          <p:nvPr/>
        </p:nvSpPr>
        <p:spPr>
          <a:xfrm>
            <a:off x="767408" y="3825739"/>
            <a:ext cx="10729192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tx1"/>
                </a:solidFill>
              </a:rPr>
              <a:t>1 место: подарки - 25,1%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tx1"/>
                </a:solidFill>
              </a:rPr>
              <a:t>(менее рискованный способ «благодарности»)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ru-RU" sz="1400" kern="0" spc="-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tx1"/>
                </a:solidFill>
              </a:rPr>
              <a:t>2 место: неформальные услуги имущественного характера – 11,9%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endParaRPr lang="ru-RU" sz="1400" kern="0" spc="-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tx1"/>
                </a:solidFill>
              </a:rPr>
              <a:t>3 место: неформальные платежи – 7,4%</a:t>
            </a:r>
          </a:p>
        </p:txBody>
      </p:sp>
    </p:spTree>
    <p:extLst>
      <p:ext uri="{BB962C8B-B14F-4D97-AF65-F5344CB8AC3E}">
        <p14:creationId xmlns:p14="http://schemas.microsoft.com/office/powerpoint/2010/main" val="65044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370B0DB-1008-C900-60F9-F3CE5682026D}"/>
              </a:ext>
            </a:extLst>
          </p:cNvPr>
          <p:cNvSpPr/>
          <p:nvPr/>
        </p:nvSpPr>
        <p:spPr>
          <a:xfrm>
            <a:off x="414737" y="3144360"/>
            <a:ext cx="11089232" cy="712576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Меньше всего общаются </a:t>
            </a:r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25623" y="960614"/>
            <a:ext cx="11089232" cy="725783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Чаще всего предприниматели взаимодействуют 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0D6B8B4-02CB-F385-A95A-E18E055449FB}"/>
              </a:ext>
            </a:extLst>
          </p:cNvPr>
          <p:cNvSpPr/>
          <p:nvPr/>
        </p:nvSpPr>
        <p:spPr>
          <a:xfrm>
            <a:off x="425623" y="4869161"/>
            <a:ext cx="11089232" cy="1656183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Вместе с тем, </a:t>
            </a:r>
            <a:r>
              <a:rPr lang="ru-RU" sz="2800" kern="0" spc="-1" dirty="0">
                <a:solidFill>
                  <a:srgbClr val="FFFF00"/>
                </a:solidFill>
              </a:rPr>
              <a:t>по частоте регулярных взяток лидируют</a:t>
            </a:r>
            <a:r>
              <a:rPr lang="ru-RU" sz="2800" kern="0" spc="-1" dirty="0">
                <a:solidFill>
                  <a:schemeClr val="bg1"/>
                </a:solidFill>
              </a:rPr>
              <a:t>: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Органы внутреннего правопорядка – 18,8%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ФАС – 17,9%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Судебные органы – 16,7%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AD25BC-2C56-6FBF-9573-85CF26D585C6}"/>
              </a:ext>
            </a:extLst>
          </p:cNvPr>
          <p:cNvSpPr txBox="1"/>
          <p:nvPr/>
        </p:nvSpPr>
        <p:spPr>
          <a:xfrm>
            <a:off x="3036459" y="1722432"/>
            <a:ext cx="6334538" cy="1421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>
                <a:solidFill>
                  <a:schemeClr val="tx1"/>
                </a:solidFill>
              </a:rPr>
              <a:t>С налоговыми органами – 50,3%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>
                <a:solidFill>
                  <a:schemeClr val="tx1"/>
                </a:solidFill>
              </a:rPr>
              <a:t>С Роспотребнадзором – 26,6%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>
                <a:solidFill>
                  <a:schemeClr val="tx1"/>
                </a:solidFill>
              </a:rPr>
              <a:t>С органами по охране труда – 25,1%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>
                <a:solidFill>
                  <a:schemeClr val="tx1"/>
                </a:solidFill>
              </a:rPr>
              <a:t>С МЧС – 22,2%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66B9BD-F881-C560-3C54-9BA7F3AFDC11}"/>
              </a:ext>
            </a:extLst>
          </p:cNvPr>
          <p:cNvSpPr txBox="1"/>
          <p:nvPr/>
        </p:nvSpPr>
        <p:spPr>
          <a:xfrm>
            <a:off x="2604411" y="3966897"/>
            <a:ext cx="7198634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kern="0" spc="-1" dirty="0"/>
              <a:t>С органами внутреннего правопорядка – 89,7%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kern="0" spc="-1" dirty="0"/>
              <a:t>С прокуратурой – 86,7% </a:t>
            </a:r>
          </a:p>
        </p:txBody>
      </p:sp>
    </p:spTree>
    <p:extLst>
      <p:ext uri="{BB962C8B-B14F-4D97-AF65-F5344CB8AC3E}">
        <p14:creationId xmlns:p14="http://schemas.microsoft.com/office/powerpoint/2010/main" val="362404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07368" y="903017"/>
            <a:ext cx="11089232" cy="1085823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bg1"/>
                </a:solidFill>
              </a:rPr>
              <a:t>Вопросы, для решения которых потребуются неформальные платежи 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0D6B8B4-02CB-F385-A95A-E18E055449FB}"/>
              </a:ext>
            </a:extLst>
          </p:cNvPr>
          <p:cNvSpPr/>
          <p:nvPr/>
        </p:nvSpPr>
        <p:spPr>
          <a:xfrm>
            <a:off x="425622" y="4678627"/>
            <a:ext cx="11089232" cy="1800200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23,6% заявили, что не используют неформальные платежи при взаимодействии с органами власти.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Доля таких ответов увеличилась в 2 раза по сравнению с прошлым годом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C3D76C-2713-BE0E-9469-593DBA699C37}"/>
              </a:ext>
            </a:extLst>
          </p:cNvPr>
          <p:cNvSpPr txBox="1"/>
          <p:nvPr/>
        </p:nvSpPr>
        <p:spPr>
          <a:xfrm>
            <a:off x="632519" y="2290371"/>
            <a:ext cx="10675439" cy="2086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/>
              <a:t>Для ускорения получения документов, сертификатов, разрешений, лицензий – 15,3%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/>
              <a:t>Для обхода слишком сложных, обременительных требований законодательства или регулирующих органов – 11,8%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400" dirty="0"/>
              <a:t>Для обхода невыполнимых (противоречивых) требований законодательства или регулирующих органов – 21,2% </a:t>
            </a:r>
          </a:p>
        </p:txBody>
      </p:sp>
    </p:spTree>
    <p:extLst>
      <p:ext uri="{BB962C8B-B14F-4D97-AF65-F5344CB8AC3E}">
        <p14:creationId xmlns:p14="http://schemas.microsoft.com/office/powerpoint/2010/main" val="231949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07368" y="903017"/>
            <a:ext cx="11089232" cy="769835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rgbClr val="FFFF00"/>
                </a:solidFill>
              </a:rPr>
              <a:t>Основной причиной распространения коррупции считают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0D6B8B4-02CB-F385-A95A-E18E055449FB}"/>
              </a:ext>
            </a:extLst>
          </p:cNvPr>
          <p:cNvSpPr/>
          <p:nvPr/>
        </p:nvSpPr>
        <p:spPr>
          <a:xfrm>
            <a:off x="442391" y="3429000"/>
            <a:ext cx="11089232" cy="1229838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Наиболее распространённый размер взятки (70,9%) 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– от 3 тыс. до 10 тыс. рублей 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96E028C1-683C-99C0-59E8-7DFB2B070F0C}"/>
              </a:ext>
            </a:extLst>
          </p:cNvPr>
          <p:cNvSpPr/>
          <p:nvPr/>
        </p:nvSpPr>
        <p:spPr>
          <a:xfrm>
            <a:off x="407368" y="4802854"/>
            <a:ext cx="11089232" cy="1506466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Для преодоления бюрократической волокиты, ускорения решения вопросов прибегают к неформальным платежам (27,1%)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9C2853-0EE9-290B-590C-18ED77AEE203}"/>
              </a:ext>
            </a:extLst>
          </p:cNvPr>
          <p:cNvSpPr txBox="1"/>
          <p:nvPr/>
        </p:nvSpPr>
        <p:spPr>
          <a:xfrm>
            <a:off x="676907" y="1785473"/>
            <a:ext cx="10620199" cy="1643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/>
              <a:t>Алчность взяточников – 25,6%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/>
              <a:t>Сложившиеся традиции в обществе, менталитете – 17,2%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/>
              <a:t>Сложное, противоречивое законодательство – 15,3%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/>
              <a:t>– 15,3% </a:t>
            </a:r>
          </a:p>
        </p:txBody>
      </p:sp>
    </p:spTree>
    <p:extLst>
      <p:ext uri="{BB962C8B-B14F-4D97-AF65-F5344CB8AC3E}">
        <p14:creationId xmlns:p14="http://schemas.microsoft.com/office/powerpoint/2010/main" val="331526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E74EC-DDC5-1E57-D35B-011F03941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F19181-6588-18BF-68A6-CABF92D7B790}"/>
              </a:ext>
            </a:extLst>
          </p:cNvPr>
          <p:cNvSpPr/>
          <p:nvPr/>
        </p:nvSpPr>
        <p:spPr>
          <a:xfrm>
            <a:off x="1055440" y="1628800"/>
            <a:ext cx="1296144" cy="14401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PlaceHolder 1">
            <a:extLst>
              <a:ext uri="{FF2B5EF4-FFF2-40B4-BE49-F238E27FC236}">
                <a16:creationId xmlns:a16="http://schemas.microsoft.com/office/drawing/2014/main" id="{8ED98966-377D-6539-54E2-D6C0C016203C}"/>
              </a:ext>
            </a:extLst>
          </p:cNvPr>
          <p:cNvSpPr txBox="1">
            <a:spLocks/>
          </p:cNvSpPr>
          <p:nvPr/>
        </p:nvSpPr>
        <p:spPr>
          <a:xfrm>
            <a:off x="407368" y="131380"/>
            <a:ext cx="11592720" cy="76983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4000" b="1" kern="0" spc="-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МНЕНИЕ БИЗНЕС-СООБЩЕСТВА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77E326E0-A1B0-ACC6-E751-F673E1908656}"/>
              </a:ext>
            </a:extLst>
          </p:cNvPr>
          <p:cNvSpPr/>
          <p:nvPr/>
        </p:nvSpPr>
        <p:spPr>
          <a:xfrm>
            <a:off x="407368" y="1019583"/>
            <a:ext cx="11089232" cy="1113274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15,7% опрошенных считает, что коррупция помогает их бизнесу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20D6B8B4-02CB-F385-A95A-E18E055449FB}"/>
              </a:ext>
            </a:extLst>
          </p:cNvPr>
          <p:cNvSpPr/>
          <p:nvPr/>
        </p:nvSpPr>
        <p:spPr>
          <a:xfrm>
            <a:off x="407368" y="3645024"/>
            <a:ext cx="11089232" cy="2123188"/>
          </a:xfrm>
          <a:prstGeom prst="roundRect">
            <a:avLst/>
          </a:prstGeom>
          <a:solidFill>
            <a:srgbClr val="00729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rgbClr val="FFFF00"/>
                </a:solidFill>
              </a:rPr>
              <a:t>Информированность о действиях власти, направленных на противодействие коррупции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Известно, но специально не следят – 30,0%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Что-то слышал (ничего определенного) – 33,5%</a:t>
            </a:r>
          </a:p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kern="0" spc="-1" dirty="0">
                <a:solidFill>
                  <a:schemeClr val="bg1"/>
                </a:solidFill>
              </a:rPr>
              <a:t>Ничего об этом не знаю – 35,0%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0961294C-B711-4D26-F550-0645E1B4B304}"/>
              </a:ext>
            </a:extLst>
          </p:cNvPr>
          <p:cNvSpPr/>
          <p:nvPr/>
        </p:nvSpPr>
        <p:spPr>
          <a:xfrm>
            <a:off x="407368" y="2366431"/>
            <a:ext cx="11089232" cy="1062569"/>
          </a:xfrm>
          <a:prstGeom prst="roundRect">
            <a:avLst/>
          </a:prstGeom>
          <a:solidFill>
            <a:srgbClr val="843C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ru-RU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15,2% считает, что коррупция вредит бизнесу</a:t>
            </a:r>
          </a:p>
        </p:txBody>
      </p:sp>
    </p:spTree>
    <p:extLst>
      <p:ext uri="{BB962C8B-B14F-4D97-AF65-F5344CB8AC3E}">
        <p14:creationId xmlns:p14="http://schemas.microsoft.com/office/powerpoint/2010/main" val="3615656716"/>
      </p:ext>
    </p:extLst>
  </p:cSld>
  <p:clrMapOvr>
    <a:masterClrMapping/>
  </p:clrMapOvr>
</p:sld>
</file>

<file path=ppt/theme/theme1.xml><?xml version="1.0" encoding="utf-8"?>
<a:theme xmlns:a="http://schemas.openxmlformats.org/drawingml/2006/main" name="SHOWEET-CORP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OWEET-CORPO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82198</TotalTime>
  <Words>813</Words>
  <Application>Microsoft Office PowerPoint</Application>
  <PresentationFormat>Широкоэкранный</PresentationFormat>
  <Paragraphs>118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Wingdings</vt:lpstr>
      <vt:lpstr>SHOWEET-CORPO</vt:lpstr>
      <vt:lpstr>SHOWEET-CORPO</vt:lpstr>
      <vt:lpstr>ПРОТИВОДЕЙСТВИЕ КОРРУПЦИИ В СФЕРЕ МАЛОГО И СРЕДНЕГО БИЗНЕСА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 - PowerPoint Template</dc:title>
  <dc:creator>showeet.com</dc:creator>
  <dc:description>© Copyright Showeet.com</dc:description>
  <cp:lastModifiedBy>user</cp:lastModifiedBy>
  <cp:revision>186</cp:revision>
  <cp:lastPrinted>2024-04-18T06:52:56Z</cp:lastPrinted>
  <dcterms:created xsi:type="dcterms:W3CDTF">2011-05-09T14:18:21Z</dcterms:created>
  <dcterms:modified xsi:type="dcterms:W3CDTF">2024-04-24T12:08:06Z</dcterms:modified>
  <cp:category>Templates</cp:category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Произвольный</vt:lpwstr>
  </property>
  <property fmtid="{D5CDD505-2E9C-101B-9397-08002B2CF9AE}" pid="4" name="Slides">
    <vt:i4>3</vt:i4>
  </property>
</Properties>
</file>